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81"/>
  </p:notesMasterIdLst>
  <p:sldIdLst>
    <p:sldId id="287" r:id="rId2"/>
    <p:sldId id="302" r:id="rId3"/>
    <p:sldId id="420" r:id="rId4"/>
    <p:sldId id="418" r:id="rId5"/>
    <p:sldId id="351" r:id="rId6"/>
    <p:sldId id="336" r:id="rId7"/>
    <p:sldId id="316" r:id="rId8"/>
    <p:sldId id="329" r:id="rId9"/>
    <p:sldId id="327" r:id="rId10"/>
    <p:sldId id="328" r:id="rId11"/>
    <p:sldId id="326" r:id="rId12"/>
    <p:sldId id="325" r:id="rId13"/>
    <p:sldId id="324" r:id="rId14"/>
    <p:sldId id="317" r:id="rId15"/>
    <p:sldId id="330" r:id="rId16"/>
    <p:sldId id="322" r:id="rId17"/>
    <p:sldId id="319" r:id="rId18"/>
    <p:sldId id="320" r:id="rId19"/>
    <p:sldId id="388" r:id="rId20"/>
    <p:sldId id="391" r:id="rId21"/>
    <p:sldId id="421" r:id="rId22"/>
    <p:sldId id="394" r:id="rId23"/>
    <p:sldId id="395" r:id="rId24"/>
    <p:sldId id="396" r:id="rId25"/>
    <p:sldId id="397" r:id="rId26"/>
    <p:sldId id="398" r:id="rId27"/>
    <p:sldId id="399" r:id="rId28"/>
    <p:sldId id="401" r:id="rId29"/>
    <p:sldId id="403" r:id="rId30"/>
    <p:sldId id="404" r:id="rId31"/>
    <p:sldId id="405" r:id="rId32"/>
    <p:sldId id="406" r:id="rId33"/>
    <p:sldId id="407" r:id="rId34"/>
    <p:sldId id="408" r:id="rId35"/>
    <p:sldId id="339" r:id="rId36"/>
    <p:sldId id="353" r:id="rId37"/>
    <p:sldId id="337" r:id="rId38"/>
    <p:sldId id="354" r:id="rId39"/>
    <p:sldId id="355" r:id="rId40"/>
    <p:sldId id="357" r:id="rId41"/>
    <p:sldId id="358" r:id="rId42"/>
    <p:sldId id="341" r:id="rId43"/>
    <p:sldId id="368" r:id="rId44"/>
    <p:sldId id="345" r:id="rId45"/>
    <p:sldId id="346" r:id="rId46"/>
    <p:sldId id="347" r:id="rId47"/>
    <p:sldId id="348" r:id="rId48"/>
    <p:sldId id="352" r:id="rId49"/>
    <p:sldId id="377" r:id="rId50"/>
    <p:sldId id="378" r:id="rId51"/>
    <p:sldId id="381" r:id="rId52"/>
    <p:sldId id="379" r:id="rId53"/>
    <p:sldId id="360" r:id="rId54"/>
    <p:sldId id="349" r:id="rId55"/>
    <p:sldId id="350" r:id="rId56"/>
    <p:sldId id="361" r:id="rId57"/>
    <p:sldId id="419" r:id="rId58"/>
    <p:sldId id="362" r:id="rId59"/>
    <p:sldId id="309" r:id="rId60"/>
    <p:sldId id="311" r:id="rId61"/>
    <p:sldId id="312" r:id="rId62"/>
    <p:sldId id="313" r:id="rId63"/>
    <p:sldId id="314" r:id="rId64"/>
    <p:sldId id="371" r:id="rId65"/>
    <p:sldId id="372" r:id="rId66"/>
    <p:sldId id="422" r:id="rId67"/>
    <p:sldId id="310" r:id="rId68"/>
    <p:sldId id="410" r:id="rId69"/>
    <p:sldId id="315" r:id="rId70"/>
    <p:sldId id="411" r:id="rId71"/>
    <p:sldId id="412" r:id="rId72"/>
    <p:sldId id="413" r:id="rId73"/>
    <p:sldId id="414" r:id="rId74"/>
    <p:sldId id="415" r:id="rId75"/>
    <p:sldId id="416" r:id="rId76"/>
    <p:sldId id="303" r:id="rId77"/>
    <p:sldId id="417" r:id="rId78"/>
    <p:sldId id="423" r:id="rId79"/>
    <p:sldId id="304" r:id="rId80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95B3D7"/>
    <a:srgbClr val="C3D69B"/>
    <a:srgbClr val="D99694"/>
    <a:srgbClr val="FF9933"/>
    <a:srgbClr val="0000FF"/>
    <a:srgbClr val="FF00FF"/>
    <a:srgbClr val="000000"/>
    <a:srgbClr val="C0C0C0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enhum Estilo, Grade de Tabe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Estilo Clar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8034E78-7F5D-4C2E-B375-FC64B27BC917}" styleName="Estilo Escuro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017" autoAdjust="0"/>
    <p:restoredTop sz="94660"/>
  </p:normalViewPr>
  <p:slideViewPr>
    <p:cSldViewPr>
      <p:cViewPr>
        <p:scale>
          <a:sx n="75" d="100"/>
          <a:sy n="75" d="100"/>
        </p:scale>
        <p:origin x="-1380" y="-39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70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presProps" Target="presProps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E7373C-F4F0-4CFB-B120-261A675FF89F}" type="datetimeFigureOut">
              <a:rPr lang="pt-BR" smtClean="0"/>
              <a:t>20/10/2023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D2CB84-7A95-4510-9514-5DFC6281C5D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051197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0" y="1597819"/>
            <a:ext cx="9144000" cy="1102519"/>
          </a:xfrm>
        </p:spPr>
        <p:txBody>
          <a:bodyPr anchor="t"/>
          <a:lstStyle>
            <a:lvl1pPr algn="l">
              <a:defRPr sz="3200">
                <a:solidFill>
                  <a:schemeClr val="tx1"/>
                </a:solidFill>
              </a:defRPr>
            </a:lvl1pPr>
          </a:lstStyle>
          <a:p>
            <a:r>
              <a:rPr lang="pt-BR" dirty="0" smtClean="0"/>
              <a:t>Clique para editar o título mestre</a:t>
            </a:r>
            <a:endParaRPr lang="pt-BR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0" y="2914650"/>
            <a:ext cx="9144000" cy="1314450"/>
          </a:xfrm>
          <a:noFill/>
          <a:ln>
            <a:noFill/>
          </a:ln>
        </p:spPr>
        <p:txBody>
          <a:bodyPr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dirty="0" smtClean="0"/>
              <a:t>Clique para editar o estilo do subtítulo mestre</a:t>
            </a:r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pt-BR" dirty="0" smtClean="0"/>
              <a:t> Prof. João F. Mari – joaofmari.github.io – SIN393 (2023)</a:t>
            </a:r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1E115B27-770F-4A1A-A0A5-F7F6A86E6A02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837808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pt-BR" dirty="0" smtClean="0"/>
              <a:t> Prof. João F. Mari – joaofmari.github.io – SIN393 (2023)</a:t>
            </a:r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337689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pt-BR" dirty="0" smtClean="0"/>
              <a:t> Prof. João F. Mari – joaofmari.github.io – SIN393 (2023)</a:t>
            </a:r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972969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800"/>
            </a:lvl1pPr>
          </a:lstStyle>
          <a:p>
            <a:r>
              <a:rPr lang="pt-BR" dirty="0" smtClean="0"/>
              <a:t>Clique para editar o título mestre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pt-BR" dirty="0" smtClean="0"/>
              <a:t>Clique para editar o texto mestre</a:t>
            </a:r>
          </a:p>
          <a:p>
            <a:pPr lvl="1"/>
            <a:r>
              <a:rPr lang="pt-BR" dirty="0" smtClean="0"/>
              <a:t>Segundo nível</a:t>
            </a:r>
          </a:p>
          <a:p>
            <a:pPr lvl="2"/>
            <a:r>
              <a:rPr lang="pt-BR" dirty="0" smtClean="0"/>
              <a:t>Terceiro nível</a:t>
            </a:r>
          </a:p>
          <a:p>
            <a:pPr lvl="3"/>
            <a:r>
              <a:rPr lang="pt-BR" dirty="0" smtClean="0"/>
              <a:t>Quarto nível</a:t>
            </a:r>
          </a:p>
          <a:p>
            <a:pPr lvl="4"/>
            <a:r>
              <a:rPr lang="pt-BR" dirty="0" smtClean="0"/>
              <a:t>Quinto nível</a:t>
            </a:r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>
                <a:solidFill>
                  <a:schemeClr val="bg1"/>
                </a:solidFill>
              </a:defRPr>
            </a:lvl1pPr>
          </a:lstStyle>
          <a:p>
            <a:fld id="{1E115B27-770F-4A1A-A0A5-F7F6A86E6A02}" type="slidenum">
              <a:rPr lang="pt-BR" smtClean="0"/>
              <a:pPr/>
              <a:t>‹nº›</a:t>
            </a:fld>
            <a:endParaRPr lang="pt-BR" dirty="0"/>
          </a:p>
        </p:txBody>
      </p:sp>
      <p:sp>
        <p:nvSpPr>
          <p:cNvPr id="7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0" y="4951526"/>
            <a:ext cx="6300192" cy="191974"/>
          </a:xfrm>
        </p:spPr>
        <p:txBody>
          <a:bodyPr/>
          <a:lstStyle>
            <a:lvl1pPr algn="l">
              <a:defRPr/>
            </a:lvl1pPr>
          </a:lstStyle>
          <a:p>
            <a:r>
              <a:rPr lang="pt-BR" dirty="0" smtClean="0"/>
              <a:t> Prof. João F. Mari – joaofmari.github.io – SIN393 (2023)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727650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 userDrawn="1"/>
        </p:nvSpPr>
        <p:spPr>
          <a:xfrm>
            <a:off x="910" y="3308808"/>
            <a:ext cx="9144000" cy="1008668"/>
          </a:xfrm>
          <a:prstGeom prst="rect">
            <a:avLst/>
          </a:prstGeom>
          <a:solidFill>
            <a:srgbClr val="791D1F"/>
          </a:solidFill>
          <a:ln w="12700">
            <a:solidFill>
              <a:srgbClr val="791D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3305176"/>
            <a:ext cx="9143999" cy="1021556"/>
          </a:xfrm>
        </p:spPr>
        <p:txBody>
          <a:bodyPr anchor="t"/>
          <a:lstStyle>
            <a:lvl1pPr algn="l">
              <a:defRPr sz="3200" b="1" cap="all">
                <a:solidFill>
                  <a:schemeClr val="bg1"/>
                </a:solidFill>
              </a:defRPr>
            </a:lvl1pPr>
          </a:lstStyle>
          <a:p>
            <a:r>
              <a:rPr lang="pt-BR" dirty="0" smtClean="0"/>
              <a:t>Clique para editar o título mestre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0" y="2180035"/>
            <a:ext cx="9143999" cy="1125140"/>
          </a:xfrm>
          <a:noFill/>
          <a:ln>
            <a:noFill/>
          </a:ln>
        </p:spPr>
        <p:txBody>
          <a:bodyPr anchor="b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 smtClean="0"/>
              <a:t>Clique para editar o texto mestre</a:t>
            </a: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pt-BR" dirty="0" smtClean="0"/>
              <a:t> Prof. João F. Mari – joaofmari.github.io – SIN393 (2023)</a:t>
            </a:r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815202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Clique para editar o título mestre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0" y="555526"/>
            <a:ext cx="4572000" cy="4392488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dirty="0" smtClean="0"/>
              <a:t>Clique para editar o texto mestre</a:t>
            </a:r>
          </a:p>
          <a:p>
            <a:pPr lvl="1"/>
            <a:r>
              <a:rPr lang="pt-BR" dirty="0" smtClean="0"/>
              <a:t>Segundo nível</a:t>
            </a:r>
          </a:p>
          <a:p>
            <a:pPr lvl="2"/>
            <a:r>
              <a:rPr lang="pt-BR" dirty="0" smtClean="0"/>
              <a:t>Terceiro nível</a:t>
            </a:r>
          </a:p>
          <a:p>
            <a:pPr lvl="3"/>
            <a:r>
              <a:rPr lang="pt-BR" dirty="0" smtClean="0"/>
              <a:t>Quarto nível</a:t>
            </a:r>
          </a:p>
          <a:p>
            <a:pPr lvl="4"/>
            <a:r>
              <a:rPr lang="pt-BR" dirty="0" smtClean="0"/>
              <a:t>Quinto nível</a:t>
            </a:r>
            <a:endParaRPr lang="pt-BR" dirty="0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0" y="555526"/>
            <a:ext cx="4572000" cy="4392488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dirty="0" smtClean="0"/>
              <a:t>Clique para editar o texto mestre</a:t>
            </a:r>
          </a:p>
          <a:p>
            <a:pPr lvl="1"/>
            <a:r>
              <a:rPr lang="pt-BR" dirty="0" smtClean="0"/>
              <a:t>Segundo nível</a:t>
            </a:r>
          </a:p>
          <a:p>
            <a:pPr lvl="2"/>
            <a:r>
              <a:rPr lang="pt-BR" dirty="0" smtClean="0"/>
              <a:t>Terceiro nível</a:t>
            </a:r>
          </a:p>
          <a:p>
            <a:pPr lvl="3"/>
            <a:r>
              <a:rPr lang="pt-BR" dirty="0" smtClean="0"/>
              <a:t>Quarto nível</a:t>
            </a:r>
          </a:p>
          <a:p>
            <a:pPr lvl="4"/>
            <a:r>
              <a:rPr lang="pt-BR" dirty="0" smtClean="0"/>
              <a:t>Quinto nível</a:t>
            </a:r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pt-BR" dirty="0" smtClean="0"/>
              <a:t> Prof. João F. Mari – joaofmari.github.io – SIN393 (2023)</a:t>
            </a:r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906898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55526"/>
          </a:xfrm>
        </p:spPr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0" y="555526"/>
            <a:ext cx="4496370" cy="479822"/>
          </a:xfrm>
          <a:ln>
            <a:solidFill>
              <a:schemeClr val="tx1"/>
            </a:solidFill>
          </a:ln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dirty="0" smtClean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0" y="1059582"/>
            <a:ext cx="4497388" cy="3888432"/>
          </a:xfrm>
          <a:ln>
            <a:solidFill>
              <a:schemeClr val="tx1"/>
            </a:solidFill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dirty="0" smtClean="0"/>
              <a:t>Clique para editar o texto mestre</a:t>
            </a:r>
          </a:p>
          <a:p>
            <a:pPr lvl="1"/>
            <a:r>
              <a:rPr lang="pt-BR" dirty="0" smtClean="0"/>
              <a:t>Segundo nível</a:t>
            </a:r>
          </a:p>
          <a:p>
            <a:pPr lvl="2"/>
            <a:r>
              <a:rPr lang="pt-BR" dirty="0" smtClean="0"/>
              <a:t>Terceiro nível</a:t>
            </a:r>
          </a:p>
          <a:p>
            <a:pPr lvl="3"/>
            <a:r>
              <a:rPr lang="pt-BR" dirty="0" smtClean="0"/>
              <a:t>Quarto nível</a:t>
            </a:r>
          </a:p>
          <a:p>
            <a:pPr lvl="4"/>
            <a:r>
              <a:rPr lang="pt-BR" dirty="0" smtClean="0"/>
              <a:t>Quinto nível</a:t>
            </a:r>
            <a:endParaRPr lang="pt-BR" dirty="0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499992" y="555526"/>
            <a:ext cx="464400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dirty="0" smtClean="0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499992" y="1059582"/>
            <a:ext cx="4644008" cy="388843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dirty="0" smtClean="0"/>
              <a:t>Clique para editar o texto mestre</a:t>
            </a:r>
          </a:p>
          <a:p>
            <a:pPr lvl="1"/>
            <a:r>
              <a:rPr lang="pt-BR" dirty="0" smtClean="0"/>
              <a:t>Segundo nível</a:t>
            </a:r>
          </a:p>
          <a:p>
            <a:pPr lvl="2"/>
            <a:r>
              <a:rPr lang="pt-BR" dirty="0" smtClean="0"/>
              <a:t>Terceiro nível</a:t>
            </a:r>
          </a:p>
          <a:p>
            <a:pPr lvl="3"/>
            <a:r>
              <a:rPr lang="pt-BR" dirty="0" smtClean="0"/>
              <a:t>Quarto nível</a:t>
            </a:r>
          </a:p>
          <a:p>
            <a:pPr lvl="4"/>
            <a:r>
              <a:rPr lang="pt-BR" dirty="0" smtClean="0"/>
              <a:t>Quinto nível</a:t>
            </a:r>
            <a:endParaRPr lang="pt-BR" dirty="0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pt-BR" dirty="0" smtClean="0"/>
              <a:t> Prof. João F. Mari – joaofmari.github.io – SIN393 (2023)</a:t>
            </a:r>
            <a:endParaRPr lang="pt-BR" dirty="0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961660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Clique para editar o título mestre</a:t>
            </a:r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pt-BR" dirty="0" smtClean="0"/>
              <a:t> Prof. João F. Mari – joaofmari.github.io – SIN393 (2023)</a:t>
            </a: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580613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pt-BR" dirty="0" smtClean="0"/>
              <a:t> Prof. João F. Mari – joaofmari.github.io – SIN393 (2023)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406459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pt-BR" dirty="0" smtClean="0"/>
              <a:t> Prof. João F. Mari – joaofmari.github.io – SIN393 (2023)</a:t>
            </a:r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755757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pt-BR" dirty="0" smtClean="0"/>
              <a:t> Prof. João F. Mari – joaofmari.github.io – SIN393 (2023)</a:t>
            </a:r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741370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0" y="0"/>
            <a:ext cx="9144000" cy="180000"/>
          </a:xfrm>
          <a:prstGeom prst="rect">
            <a:avLst/>
          </a:prstGeom>
          <a:solidFill>
            <a:srgbClr val="C3A63B"/>
          </a:solidFill>
          <a:ln w="12700">
            <a:solidFill>
              <a:srgbClr val="C3A6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pt-BR" sz="1100" dirty="0">
              <a:solidFill>
                <a:schemeClr val="tx1"/>
              </a:solidFill>
            </a:endParaRPr>
          </a:p>
        </p:txBody>
      </p:sp>
      <p:sp>
        <p:nvSpPr>
          <p:cNvPr id="10" name="Retângulo 9"/>
          <p:cNvSpPr/>
          <p:nvPr/>
        </p:nvSpPr>
        <p:spPr>
          <a:xfrm>
            <a:off x="2339752" y="0"/>
            <a:ext cx="6804248" cy="144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 sz="1100" dirty="0">
              <a:solidFill>
                <a:schemeClr val="tx1"/>
              </a:solidFill>
            </a:endParaRPr>
          </a:p>
        </p:txBody>
      </p:sp>
      <p:sp>
        <p:nvSpPr>
          <p:cNvPr id="13" name="Retângulo 12"/>
          <p:cNvSpPr/>
          <p:nvPr/>
        </p:nvSpPr>
        <p:spPr>
          <a:xfrm>
            <a:off x="0" y="0"/>
            <a:ext cx="9144000" cy="540000"/>
          </a:xfrm>
          <a:prstGeom prst="rect">
            <a:avLst/>
          </a:prstGeom>
          <a:solidFill>
            <a:srgbClr val="791D1F"/>
          </a:solidFill>
          <a:ln w="12700">
            <a:solidFill>
              <a:srgbClr val="791D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sp>
        <p:nvSpPr>
          <p:cNvPr id="12" name="Retângulo 11"/>
          <p:cNvSpPr/>
          <p:nvPr/>
        </p:nvSpPr>
        <p:spPr>
          <a:xfrm>
            <a:off x="0" y="4952700"/>
            <a:ext cx="9144000" cy="190800"/>
          </a:xfrm>
          <a:prstGeom prst="rect">
            <a:avLst/>
          </a:prstGeom>
          <a:solidFill>
            <a:srgbClr val="791D1F"/>
          </a:solidFill>
          <a:ln>
            <a:solidFill>
              <a:srgbClr val="791D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0" y="0"/>
            <a:ext cx="9143999" cy="540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pt-BR" dirty="0" smtClean="0"/>
              <a:t>Clique para editar o título mestre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0" y="540000"/>
            <a:ext cx="9144000" cy="4408014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dirty="0" smtClean="0"/>
              <a:t>Clique para editar o texto mestre</a:t>
            </a:r>
          </a:p>
          <a:p>
            <a:pPr lvl="1"/>
            <a:r>
              <a:rPr lang="pt-BR" dirty="0" smtClean="0"/>
              <a:t>Segundo nível</a:t>
            </a:r>
          </a:p>
          <a:p>
            <a:pPr lvl="2"/>
            <a:r>
              <a:rPr lang="pt-BR" dirty="0" smtClean="0"/>
              <a:t>Terceiro nível</a:t>
            </a:r>
          </a:p>
          <a:p>
            <a:pPr lvl="3"/>
            <a:r>
              <a:rPr lang="pt-BR" dirty="0" smtClean="0"/>
              <a:t>Quarto nível</a:t>
            </a:r>
          </a:p>
          <a:p>
            <a:pPr lvl="4"/>
            <a:r>
              <a:rPr lang="pt-BR" dirty="0" smtClean="0"/>
              <a:t>Quinto nível</a:t>
            </a:r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0" y="4951526"/>
            <a:ext cx="6300192" cy="1919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i="0">
                <a:solidFill>
                  <a:schemeClr val="bg1"/>
                </a:solidFill>
              </a:defRPr>
            </a:lvl1pPr>
          </a:lstStyle>
          <a:p>
            <a:pPr algn="l"/>
            <a:r>
              <a:rPr lang="pt-BR" dirty="0" smtClean="0"/>
              <a:t> Prof. João F. Mari – joaofmari.github.io – SIN393 (2023)</a:t>
            </a:r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100269" y="4948014"/>
            <a:ext cx="1043731" cy="1919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fld id="{1E115B27-770F-4A1A-A0A5-F7F6A86E6A02}" type="slidenum">
              <a:rPr lang="pt-BR" smtClean="0"/>
              <a:pPr/>
              <a:t>‹nº›</a:t>
            </a:fld>
            <a:endParaRPr lang="pt-BR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9916" y="-12584"/>
            <a:ext cx="1034230" cy="572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212270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spcBef>
          <a:spcPct val="0"/>
        </a:spcBef>
        <a:buNone/>
        <a:defRPr sz="28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joaofmari.github.io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18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18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18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18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0.png"/><Relationship Id="rId1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11" Type="http://schemas.openxmlformats.org/officeDocument/2006/relationships/image" Target="../media/image11.png"/><Relationship Id="rId5" Type="http://schemas.openxmlformats.org/officeDocument/2006/relationships/image" Target="../media/image18.png"/><Relationship Id="rId10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0.png"/><Relationship Id="rId7" Type="http://schemas.openxmlformats.org/officeDocument/2006/relationships/image" Target="../media/image70.png"/><Relationship Id="rId12" Type="http://schemas.openxmlformats.org/officeDocument/2006/relationships/image" Target="../media/image2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11" Type="http://schemas.openxmlformats.org/officeDocument/2006/relationships/image" Target="../media/image11.png"/><Relationship Id="rId5" Type="http://schemas.openxmlformats.org/officeDocument/2006/relationships/image" Target="../media/image18.png"/><Relationship Id="rId10" Type="http://schemas.openxmlformats.org/officeDocument/2006/relationships/image" Target="../media/image20.png"/><Relationship Id="rId4" Type="http://schemas.openxmlformats.org/officeDocument/2006/relationships/image" Target="../media/image17.png"/><Relationship Id="rId9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0.png"/><Relationship Id="rId7" Type="http://schemas.openxmlformats.org/officeDocument/2006/relationships/image" Target="../media/image70.png"/><Relationship Id="rId12" Type="http://schemas.openxmlformats.org/officeDocument/2006/relationships/image" Target="../media/image2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11" Type="http://schemas.openxmlformats.org/officeDocument/2006/relationships/image" Target="../media/image11.png"/><Relationship Id="rId5" Type="http://schemas.openxmlformats.org/officeDocument/2006/relationships/image" Target="../media/image18.png"/><Relationship Id="rId10" Type="http://schemas.openxmlformats.org/officeDocument/2006/relationships/image" Target="../media/image20.png"/><Relationship Id="rId4" Type="http://schemas.openxmlformats.org/officeDocument/2006/relationships/image" Target="../media/image17.png"/><Relationship Id="rId9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0.png"/><Relationship Id="rId7" Type="http://schemas.openxmlformats.org/officeDocument/2006/relationships/image" Target="../media/image70.png"/><Relationship Id="rId12" Type="http://schemas.openxmlformats.org/officeDocument/2006/relationships/image" Target="../media/image1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11" Type="http://schemas.openxmlformats.org/officeDocument/2006/relationships/image" Target="../media/image11.png"/><Relationship Id="rId5" Type="http://schemas.openxmlformats.org/officeDocument/2006/relationships/image" Target="../media/image18.png"/><Relationship Id="rId15" Type="http://schemas.openxmlformats.org/officeDocument/2006/relationships/image" Target="../media/image313.png"/><Relationship Id="rId10" Type="http://schemas.openxmlformats.org/officeDocument/2006/relationships/image" Target="../media/image20.png"/><Relationship Id="rId4" Type="http://schemas.openxmlformats.org/officeDocument/2006/relationships/image" Target="../media/image17.png"/><Relationship Id="rId9" Type="http://schemas.openxmlformats.org/officeDocument/2006/relationships/image" Target="../media/image19.png"/><Relationship Id="rId1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313.png"/><Relationship Id="rId3" Type="http://schemas.openxmlformats.org/officeDocument/2006/relationships/image" Target="../media/image30.png"/><Relationship Id="rId7" Type="http://schemas.openxmlformats.org/officeDocument/2006/relationships/image" Target="../media/image70.png"/><Relationship Id="rId12" Type="http://schemas.openxmlformats.org/officeDocument/2006/relationships/image" Target="../media/image12.png"/><Relationship Id="rId2" Type="http://schemas.openxmlformats.org/officeDocument/2006/relationships/image" Target="../media/image27.png"/><Relationship Id="rId16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11" Type="http://schemas.openxmlformats.org/officeDocument/2006/relationships/image" Target="../media/image11.png"/><Relationship Id="rId5" Type="http://schemas.openxmlformats.org/officeDocument/2006/relationships/image" Target="../media/image18.png"/><Relationship Id="rId1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7.png"/><Relationship Id="rId9" Type="http://schemas.openxmlformats.org/officeDocument/2006/relationships/image" Target="../media/image19.png"/><Relationship Id="rId1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cs231n.github.io/convolutional-networks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1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1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26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0.png"/><Relationship Id="rId3" Type="http://schemas.openxmlformats.org/officeDocument/2006/relationships/hyperlink" Target="https://builtin.com/data-science/gradient-descent" TargetMode="External"/><Relationship Id="rId7" Type="http://schemas.openxmlformats.org/officeDocument/2006/relationships/hyperlink" Target="http://conteudo.icmc.usp.br/pessoas/moacir/p17sibgrapi-tutorial/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2.png"/><Relationship Id="rId10" Type="http://schemas.openxmlformats.org/officeDocument/2006/relationships/image" Target="../media/image41.png"/><Relationship Id="rId4" Type="http://schemas.openxmlformats.org/officeDocument/2006/relationships/image" Target="../media/image31.png"/><Relationship Id="rId9" Type="http://schemas.openxmlformats.org/officeDocument/2006/relationships/image" Target="../media/image4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ikidocs.net/3413" TargetMode="Externa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enizyuret.com/2015/03/alec-radfords-animations-for.html" TargetMode="Externa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gif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gif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hyperlink" Target="https://image-net.org/challenges/LSVRC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emiengineering.com/new-vision-technologies-for-real-world-applications/" TargetMode="Externa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nsorflow.org/" TargetMode="External"/><Relationship Id="rId2" Type="http://schemas.openxmlformats.org/officeDocument/2006/relationships/hyperlink" Target="https://pytorch.org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conteudo.icmc.usp.br/pessoas/moacir/p17sibgrapi-tutorial/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" TargetMode="External"/><Relationship Id="rId2" Type="http://schemas.openxmlformats.org/officeDocument/2006/relationships/hyperlink" Target="https://www.anaconda.com/products/distribution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8.jpe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hyperlink" Target="http://yann.lecun.com/exdb/mnist/" TargetMode="Externa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hyperlink" Target="https://www.kaggle.com/c/dogs-vs-cats" TargetMode="Externa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hyperlink" Target="https://www.cs.toronto.edu/~kriz/cifar.html" TargetMode="Externa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hyperlink" Target="https://www.image-net.org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jpe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https://cloud.google.com/blog/products/gcp/learn-tensorflow-and-deep-learning-without-a-phd" TargetMode="External"/><Relationship Id="rId2" Type="http://schemas.openxmlformats.org/officeDocument/2006/relationships/hyperlink" Target="https://github.com/maponti/deeplearning_intro_datascience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mathworks.com/discovery/convolutional-neural-network-matlab.html" TargetMode="External"/><Relationship Id="rId5" Type="http://schemas.openxmlformats.org/officeDocument/2006/relationships/hyperlink" Target="https://www.deeplearningbook.org/" TargetMode="External"/><Relationship Id="rId4" Type="http://schemas.openxmlformats.org/officeDocument/2006/relationships/hyperlink" Target="http://cs231n.github.io/" TargetMode="Externa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09/5.726791" TargetMode="External"/><Relationship Id="rId2" Type="http://schemas.openxmlformats.org/officeDocument/2006/relationships/hyperlink" Target="https://doi.org/10.1007/bf00344251" TargetMode="Externa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hyperlink" Target="https://doi.org/10.1016/j.compbiomed.2019.103542" TargetMode="Externa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Aula </a:t>
            </a:r>
            <a:r>
              <a:rPr lang="pt-BR" dirty="0" smtClean="0"/>
              <a:t>06 </a:t>
            </a:r>
            <a:r>
              <a:rPr lang="pt-BR" dirty="0"/>
              <a:t>– </a:t>
            </a:r>
            <a:r>
              <a:rPr lang="pt-BR" dirty="0" smtClean="0"/>
              <a:t>Redes Neurais Convolucionais</a:t>
            </a:r>
            <a:endParaRPr lang="pt-BR" i="1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l"/>
            <a:r>
              <a:rPr lang="pt-BR" dirty="0"/>
              <a:t>Prof. João Fernando Mari</a:t>
            </a:r>
          </a:p>
          <a:p>
            <a:r>
              <a:rPr lang="pt-BR" sz="1400" i="1" dirty="0">
                <a:solidFill>
                  <a:srgbClr val="0000FF"/>
                </a:solidFill>
              </a:rPr>
              <a:t>joaofmari.github.io </a:t>
            </a:r>
            <a:endParaRPr lang="pt-BR" sz="1400" i="1" dirty="0" smtClean="0">
              <a:solidFill>
                <a:srgbClr val="0000FF"/>
              </a:solidFill>
            </a:endParaRPr>
          </a:p>
          <a:p>
            <a:r>
              <a:rPr lang="pt-BR" sz="1400" i="1" dirty="0" smtClean="0"/>
              <a:t>joaof.mari@ufv.br</a:t>
            </a:r>
            <a:endParaRPr lang="pt-BR" sz="1400" i="1" dirty="0"/>
          </a:p>
          <a:p>
            <a:pPr algn="l"/>
            <a:endParaRPr lang="pt-BR" dirty="0"/>
          </a:p>
        </p:txBody>
      </p:sp>
      <p:sp>
        <p:nvSpPr>
          <p:cNvPr id="4" name="Título 1"/>
          <p:cNvSpPr txBox="1">
            <a:spLocks/>
          </p:cNvSpPr>
          <p:nvPr/>
        </p:nvSpPr>
        <p:spPr>
          <a:xfrm>
            <a:off x="0" y="0"/>
            <a:ext cx="9143999" cy="540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2200" dirty="0">
                <a:solidFill>
                  <a:schemeClr val="bg1"/>
                </a:solidFill>
              </a:rPr>
              <a:t>SIN </a:t>
            </a:r>
            <a:r>
              <a:rPr lang="pt-BR" sz="2200" dirty="0" smtClean="0">
                <a:solidFill>
                  <a:schemeClr val="bg1"/>
                </a:solidFill>
              </a:rPr>
              <a:t>393 </a:t>
            </a:r>
            <a:r>
              <a:rPr lang="pt-BR" sz="2200" dirty="0">
                <a:solidFill>
                  <a:schemeClr val="bg1"/>
                </a:solidFill>
              </a:rPr>
              <a:t>– Introdução </a:t>
            </a:r>
            <a:r>
              <a:rPr lang="pt-BR" sz="2200" dirty="0" smtClean="0">
                <a:solidFill>
                  <a:schemeClr val="bg1"/>
                </a:solidFill>
              </a:rPr>
              <a:t>à Visão Computacional (2023)</a:t>
            </a:r>
            <a:endParaRPr lang="pt-BR" sz="2200" dirty="0">
              <a:solidFill>
                <a:schemeClr val="bg1"/>
              </a:solidFill>
            </a:endParaRPr>
          </a:p>
        </p:txBody>
      </p:sp>
      <p:sp>
        <p:nvSpPr>
          <p:cNvPr id="5" name="Retângulo 4">
            <a:hlinkClick r:id="rId2"/>
          </p:cNvPr>
          <p:cNvSpPr/>
          <p:nvPr/>
        </p:nvSpPr>
        <p:spPr>
          <a:xfrm>
            <a:off x="0" y="3291830"/>
            <a:ext cx="1547664" cy="2160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80837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Camada </a:t>
            </a:r>
            <a:r>
              <a:rPr lang="pt-BR" dirty="0" err="1"/>
              <a:t>convolucional</a:t>
            </a:r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10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SIN393 (2023)</a:t>
            </a:r>
            <a:endParaRPr lang="pt-BR" dirty="0"/>
          </a:p>
        </p:txBody>
      </p:sp>
      <p:sp>
        <p:nvSpPr>
          <p:cNvPr id="93" name="Espaço Reservado para Conteúdo 2"/>
          <p:cNvSpPr>
            <a:spLocks noGrp="1"/>
          </p:cNvSpPr>
          <p:nvPr>
            <p:ph idx="1"/>
          </p:nvPr>
        </p:nvSpPr>
        <p:spPr>
          <a:xfrm>
            <a:off x="0" y="559493"/>
            <a:ext cx="9144000" cy="4408014"/>
          </a:xfrm>
          <a:ln>
            <a:noFill/>
          </a:ln>
        </p:spPr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100" name="Retângulo 99"/>
          <p:cNvSpPr/>
          <p:nvPr/>
        </p:nvSpPr>
        <p:spPr>
          <a:xfrm>
            <a:off x="2123729" y="675780"/>
            <a:ext cx="4783198" cy="239386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sz="160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Retângulo 100"/>
              <p:cNvSpPr/>
              <p:nvPr/>
            </p:nvSpPr>
            <p:spPr>
              <a:xfrm>
                <a:off x="2680610" y="1299374"/>
                <a:ext cx="833883" cy="3747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sz="16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𝑊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𝑘</m:t>
                          </m:r>
                          <m:r>
                            <a:rPr lang="pt-BR" sz="16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=</m:t>
                          </m:r>
                          <m:r>
                            <a:rPr lang="pt-BR" sz="1600" b="1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𝟏</m:t>
                          </m:r>
                          <m:r>
                            <a:rPr lang="pt-BR" sz="16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, </m:t>
                          </m:r>
                          <m:r>
                            <a:rPr lang="pt-BR" sz="16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𝑑</m:t>
                          </m:r>
                        </m:sub>
                        <m:sup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𝑙</m:t>
                          </m:r>
                        </m:sup>
                      </m:sSubSup>
                    </m:oMath>
                  </m:oMathPara>
                </a14:m>
                <a:endParaRPr lang="pt-BR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1" name="Retângulo 10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0610" y="1299374"/>
                <a:ext cx="833883" cy="374718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9" name="Retângulo 118"/>
          <p:cNvSpPr/>
          <p:nvPr/>
        </p:nvSpPr>
        <p:spPr>
          <a:xfrm flipV="1">
            <a:off x="3067825" y="1028497"/>
            <a:ext cx="285638" cy="1022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>
              <a:solidFill>
                <a:schemeClr val="tx1"/>
              </a:solidFill>
            </a:endParaRPr>
          </a:p>
        </p:txBody>
      </p:sp>
      <p:sp>
        <p:nvSpPr>
          <p:cNvPr id="121" name="Retângulo 120"/>
          <p:cNvSpPr/>
          <p:nvPr/>
        </p:nvSpPr>
        <p:spPr>
          <a:xfrm flipV="1">
            <a:off x="3067825" y="823784"/>
            <a:ext cx="285638" cy="1022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>
              <a:solidFill>
                <a:schemeClr val="tx1"/>
              </a:solidFill>
            </a:endParaRPr>
          </a:p>
        </p:txBody>
      </p:sp>
      <p:sp>
        <p:nvSpPr>
          <p:cNvPr id="124" name="Retângulo 123"/>
          <p:cNvSpPr/>
          <p:nvPr/>
        </p:nvSpPr>
        <p:spPr>
          <a:xfrm flipV="1">
            <a:off x="3067825" y="721428"/>
            <a:ext cx="285638" cy="1022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>
              <a:solidFill>
                <a:schemeClr val="tx1"/>
              </a:solidFill>
            </a:endParaRPr>
          </a:p>
        </p:txBody>
      </p:sp>
      <p:sp>
        <p:nvSpPr>
          <p:cNvPr id="141" name="Cubo 140"/>
          <p:cNvSpPr/>
          <p:nvPr/>
        </p:nvSpPr>
        <p:spPr>
          <a:xfrm>
            <a:off x="3522960" y="1248493"/>
            <a:ext cx="1021348" cy="383006"/>
          </a:xfrm>
          <a:prstGeom prst="cube">
            <a:avLst/>
          </a:prstGeom>
          <a:solidFill>
            <a:srgbClr val="C0C0C0">
              <a:alpha val="3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Retângulo 142"/>
              <p:cNvSpPr/>
              <p:nvPr/>
            </p:nvSpPr>
            <p:spPr>
              <a:xfrm>
                <a:off x="573138" y="1519566"/>
                <a:ext cx="843746" cy="34297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sz="16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pt-BR" sz="16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𝑀</m:t>
                          </m:r>
                        </m:e>
                        <m:sub/>
                        <m:sup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𝑙</m:t>
                          </m:r>
                          <m:r>
                            <a:rPr lang="pt-BR" sz="16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−1</m:t>
                          </m:r>
                        </m:sup>
                      </m:sSubSup>
                    </m:oMath>
                  </m:oMathPara>
                </a14:m>
                <a:endParaRPr lang="pt-BR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3" name="Retângulo 1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138" y="1519566"/>
                <a:ext cx="843746" cy="342979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4" name="Cubo 143"/>
          <p:cNvSpPr/>
          <p:nvPr/>
        </p:nvSpPr>
        <p:spPr>
          <a:xfrm>
            <a:off x="395536" y="1893834"/>
            <a:ext cx="281882" cy="766011"/>
          </a:xfrm>
          <a:prstGeom prst="cube">
            <a:avLst>
              <a:gd name="adj" fmla="val 6764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145" name="Cubo 144"/>
          <p:cNvSpPr/>
          <p:nvPr/>
        </p:nvSpPr>
        <p:spPr>
          <a:xfrm>
            <a:off x="486737" y="1893834"/>
            <a:ext cx="281882" cy="766011"/>
          </a:xfrm>
          <a:prstGeom prst="cube">
            <a:avLst>
              <a:gd name="adj" fmla="val 6764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146" name="Cubo 145"/>
          <p:cNvSpPr/>
          <p:nvPr/>
        </p:nvSpPr>
        <p:spPr>
          <a:xfrm>
            <a:off x="1135002" y="1893834"/>
            <a:ext cx="281882" cy="766011"/>
          </a:xfrm>
          <a:prstGeom prst="cube">
            <a:avLst>
              <a:gd name="adj" fmla="val 6764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147" name="Cubo 146"/>
          <p:cNvSpPr/>
          <p:nvPr/>
        </p:nvSpPr>
        <p:spPr>
          <a:xfrm>
            <a:off x="395536" y="1893834"/>
            <a:ext cx="1021348" cy="766011"/>
          </a:xfrm>
          <a:prstGeom prst="cube">
            <a:avLst/>
          </a:prstGeom>
          <a:solidFill>
            <a:srgbClr val="C0C0C0">
              <a:alpha val="29804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148" name="CaixaDeTexto 147"/>
          <p:cNvSpPr txBox="1"/>
          <p:nvPr/>
        </p:nvSpPr>
        <p:spPr>
          <a:xfrm>
            <a:off x="768619" y="2119054"/>
            <a:ext cx="338554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1600" dirty="0" smtClean="0"/>
              <a:t>...</a:t>
            </a:r>
            <a:endParaRPr lang="pt-BR" sz="1600" dirty="0"/>
          </a:p>
        </p:txBody>
      </p:sp>
      <p:sp>
        <p:nvSpPr>
          <p:cNvPr id="154" name="Retângulo 153"/>
          <p:cNvSpPr/>
          <p:nvPr/>
        </p:nvSpPr>
        <p:spPr>
          <a:xfrm>
            <a:off x="2130136" y="3821350"/>
            <a:ext cx="4776790" cy="346495"/>
          </a:xfrm>
          <a:prstGeom prst="rect">
            <a:avLst/>
          </a:prstGeom>
          <a:noFill/>
          <a:ln w="28575"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sz="2800" b="1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5" name="Retângulo 164"/>
              <p:cNvSpPr/>
              <p:nvPr/>
            </p:nvSpPr>
            <p:spPr>
              <a:xfrm>
                <a:off x="6798406" y="559493"/>
                <a:ext cx="2345594" cy="34297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/>
                <a:r>
                  <a:rPr lang="pt-BR" sz="1600" b="0" dirty="0" smtClean="0">
                    <a:solidFill>
                      <a:schemeClr val="tx1"/>
                    </a:solidFill>
                  </a:rPr>
                  <a:t>Camada </a:t>
                </a:r>
                <a:r>
                  <a:rPr lang="pt-BR" sz="1600" b="0" dirty="0" err="1" smtClean="0">
                    <a:solidFill>
                      <a:schemeClr val="tx1"/>
                    </a:solidFill>
                  </a:rPr>
                  <a:t>convolucional</a:t>
                </a:r>
                <a:r>
                  <a:rPr lang="pt-BR" sz="1600" b="0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pt-BR" sz="160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bSupPr>
                      <m:e>
                        <m:r>
                          <a:rPr lang="pt-BR" sz="16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𝐶</m:t>
                        </m:r>
                      </m:e>
                      <m:sub/>
                      <m:sup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𝑙</m:t>
                        </m:r>
                      </m:sup>
                    </m:sSubSup>
                  </m:oMath>
                </a14:m>
                <a:endParaRPr lang="pt-BR" sz="1600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5" name="Retângulo 16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8406" y="559493"/>
                <a:ext cx="2345594" cy="342979"/>
              </a:xfrm>
              <a:prstGeom prst="rect">
                <a:avLst/>
              </a:prstGeom>
              <a:blipFill rotWithShape="1">
                <a:blip r:embed="rId4"/>
                <a:stretch>
                  <a:fillRect t="-3571" b="-2321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2" name="Retângulo 171"/>
          <p:cNvSpPr/>
          <p:nvPr/>
        </p:nvSpPr>
        <p:spPr>
          <a:xfrm>
            <a:off x="2124458" y="4486111"/>
            <a:ext cx="648556" cy="1843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>
              <a:solidFill>
                <a:schemeClr val="tx1"/>
              </a:solidFill>
            </a:endParaRPr>
          </a:p>
        </p:txBody>
      </p:sp>
      <p:sp>
        <p:nvSpPr>
          <p:cNvPr id="173" name="Retângulo 172"/>
          <p:cNvSpPr/>
          <p:nvPr/>
        </p:nvSpPr>
        <p:spPr>
          <a:xfrm>
            <a:off x="2124458" y="4679049"/>
            <a:ext cx="648556" cy="1843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>
              <a:solidFill>
                <a:schemeClr val="tx1"/>
              </a:solidFill>
            </a:endParaRPr>
          </a:p>
        </p:txBody>
      </p:sp>
      <p:sp>
        <p:nvSpPr>
          <p:cNvPr id="176" name="Retângulo 175"/>
          <p:cNvSpPr/>
          <p:nvPr/>
        </p:nvSpPr>
        <p:spPr>
          <a:xfrm>
            <a:off x="2124458" y="4302246"/>
            <a:ext cx="648556" cy="1843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>
              <a:solidFill>
                <a:schemeClr val="tx1"/>
              </a:solidFill>
            </a:endParaRPr>
          </a:p>
        </p:txBody>
      </p:sp>
      <p:sp>
        <p:nvSpPr>
          <p:cNvPr id="177" name="Retângulo 176"/>
          <p:cNvSpPr/>
          <p:nvPr/>
        </p:nvSpPr>
        <p:spPr>
          <a:xfrm>
            <a:off x="2124458" y="3328058"/>
            <a:ext cx="648556" cy="1843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>
              <a:solidFill>
                <a:schemeClr val="tx1"/>
              </a:solidFill>
            </a:endParaRPr>
          </a:p>
        </p:txBody>
      </p:sp>
      <p:sp>
        <p:nvSpPr>
          <p:cNvPr id="178" name="Retângulo 177"/>
          <p:cNvSpPr/>
          <p:nvPr/>
        </p:nvSpPr>
        <p:spPr>
          <a:xfrm>
            <a:off x="2124458" y="3520996"/>
            <a:ext cx="648556" cy="1843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>
              <a:solidFill>
                <a:schemeClr val="tx1"/>
              </a:solidFill>
            </a:endParaRPr>
          </a:p>
        </p:txBody>
      </p:sp>
      <p:sp>
        <p:nvSpPr>
          <p:cNvPr id="179" name="Retângulo 178"/>
          <p:cNvSpPr/>
          <p:nvPr/>
        </p:nvSpPr>
        <p:spPr>
          <a:xfrm>
            <a:off x="2124458" y="3144193"/>
            <a:ext cx="648556" cy="1843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>
              <a:solidFill>
                <a:schemeClr val="tx1"/>
              </a:solidFill>
            </a:endParaRPr>
          </a:p>
        </p:txBody>
      </p:sp>
      <p:sp>
        <p:nvSpPr>
          <p:cNvPr id="14" name="Retângulo 13"/>
          <p:cNvSpPr/>
          <p:nvPr/>
        </p:nvSpPr>
        <p:spPr>
          <a:xfrm>
            <a:off x="5752706" y="670968"/>
            <a:ext cx="914400" cy="4930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2" name="Retângulo 181"/>
          <p:cNvSpPr/>
          <p:nvPr/>
        </p:nvSpPr>
        <p:spPr>
          <a:xfrm>
            <a:off x="4639245" y="1287007"/>
            <a:ext cx="914400" cy="4930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5" name="CaixaDeTexto 74"/>
          <p:cNvSpPr txBox="1"/>
          <p:nvPr/>
        </p:nvSpPr>
        <p:spPr>
          <a:xfrm>
            <a:off x="2130136" y="1845716"/>
            <a:ext cx="5533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i="1" dirty="0" smtClean="0">
                <a:latin typeface="Cambria Math" pitchFamily="18" charset="0"/>
                <a:ea typeface="Cambria Math" pitchFamily="18" charset="0"/>
              </a:rPr>
              <a:t>k=1</a:t>
            </a:r>
            <a:endParaRPr lang="pt-BR" sz="1600" b="1" i="1" dirty="0">
              <a:latin typeface="Cambria Math" pitchFamily="18" charset="0"/>
              <a:ea typeface="Cambria Math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tângulo 28"/>
              <p:cNvSpPr/>
              <p:nvPr/>
            </p:nvSpPr>
            <p:spPr>
              <a:xfrm>
                <a:off x="2137970" y="2333965"/>
                <a:ext cx="1044516" cy="33938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sz="14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SupPr>
                        <m:e>
                          <m:sSup>
                            <m:sSupPr>
                              <m:ctrlPr>
                                <a:rPr lang="pt-BR" sz="140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pt-BR" sz="14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𝑀</m:t>
                              </m:r>
                            </m:e>
                            <m:sup>
                              <m:r>
                                <a:rPr lang="pt-BR" sz="14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𝑙</m:t>
                              </m:r>
                              <m:r>
                                <a:rPr lang="pt-BR" sz="14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−1</m:t>
                              </m:r>
                            </m:sup>
                          </m:sSup>
                          <m: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∗</m:t>
                          </m:r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𝑊</m:t>
                          </m:r>
                        </m:e>
                        <m:sub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𝑘</m:t>
                          </m:r>
                          <m: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=</m:t>
                          </m:r>
                          <m:r>
                            <a:rPr lang="pt-BR" sz="1400" b="1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𝟏</m:t>
                          </m:r>
                          <m: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,</m:t>
                          </m:r>
                          <m: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𝑑</m:t>
                          </m:r>
                        </m:sub>
                        <m:sup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𝑙</m:t>
                          </m:r>
                        </m:sup>
                      </m:sSubSup>
                    </m:oMath>
                  </m:oMathPara>
                </a14:m>
                <a:endParaRPr lang="pt-BR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9" name="Retângulo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7970" y="2333965"/>
                <a:ext cx="1044516" cy="339388"/>
              </a:xfrm>
              <a:prstGeom prst="rect">
                <a:avLst/>
              </a:prstGeom>
              <a:blipFill rotWithShape="1">
                <a:blip r:embed="rId5"/>
                <a:stretch>
                  <a:fillRect r="-1345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Cubo 32"/>
          <p:cNvSpPr/>
          <p:nvPr/>
        </p:nvSpPr>
        <p:spPr>
          <a:xfrm>
            <a:off x="3321432" y="2165780"/>
            <a:ext cx="1129720" cy="766011"/>
          </a:xfrm>
          <a:prstGeom prst="cube">
            <a:avLst/>
          </a:prstGeom>
          <a:solidFill>
            <a:srgbClr val="C0C0C0">
              <a:alpha val="3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tângulo 30"/>
              <p:cNvSpPr/>
              <p:nvPr/>
            </p:nvSpPr>
            <p:spPr>
              <a:xfrm>
                <a:off x="1967012" y="2624013"/>
                <a:ext cx="1376906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pt-BR" sz="14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𝑑</m:t>
                      </m:r>
                      <m:r>
                        <a:rPr lang="pt-BR" sz="14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=1, …,</m:t>
                      </m:r>
                      <m:r>
                        <a:rPr lang="pt-BR" sz="14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𝐷</m:t>
                      </m:r>
                    </m:oMath>
                  </m:oMathPara>
                </a14:m>
                <a:endParaRPr lang="pt-BR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" name="Retângulo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7012" y="2624013"/>
                <a:ext cx="1376906" cy="307777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Conector reto 31"/>
          <p:cNvCxnSpPr/>
          <p:nvPr/>
        </p:nvCxnSpPr>
        <p:spPr>
          <a:xfrm>
            <a:off x="3522960" y="1747398"/>
            <a:ext cx="92559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tângulo 33"/>
          <p:cNvSpPr/>
          <p:nvPr/>
        </p:nvSpPr>
        <p:spPr>
          <a:xfrm>
            <a:off x="3522960" y="1749279"/>
            <a:ext cx="925200" cy="2387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pt-BR" sz="1100" i="1" dirty="0" smtClean="0">
                <a:solidFill>
                  <a:schemeClr val="tx1"/>
                </a:solidFill>
              </a:rPr>
              <a:t>D</a:t>
            </a:r>
            <a:r>
              <a:rPr lang="pt-BR" sz="1100" dirty="0" smtClean="0">
                <a:solidFill>
                  <a:schemeClr val="tx1"/>
                </a:solidFill>
              </a:rPr>
              <a:t> canais</a:t>
            </a:r>
            <a:endParaRPr lang="pt-BR" sz="1100" dirty="0">
              <a:solidFill>
                <a:schemeClr val="tx1"/>
              </a:solidFill>
            </a:endParaRPr>
          </a:p>
        </p:txBody>
      </p:sp>
      <p:cxnSp>
        <p:nvCxnSpPr>
          <p:cNvPr id="37" name="Conector reto 36"/>
          <p:cNvCxnSpPr/>
          <p:nvPr/>
        </p:nvCxnSpPr>
        <p:spPr>
          <a:xfrm>
            <a:off x="395536" y="2787774"/>
            <a:ext cx="82984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tângulo 37"/>
          <p:cNvSpPr/>
          <p:nvPr/>
        </p:nvSpPr>
        <p:spPr>
          <a:xfrm>
            <a:off x="395536" y="2787774"/>
            <a:ext cx="831600" cy="2387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pt-BR" sz="1100" i="1" dirty="0" smtClean="0">
                <a:solidFill>
                  <a:schemeClr val="tx1"/>
                </a:solidFill>
              </a:rPr>
              <a:t>D</a:t>
            </a:r>
            <a:r>
              <a:rPr lang="pt-BR" sz="1100" dirty="0" smtClean="0">
                <a:solidFill>
                  <a:schemeClr val="tx1"/>
                </a:solidFill>
              </a:rPr>
              <a:t> canais</a:t>
            </a:r>
            <a:endParaRPr lang="pt-BR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5210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Camada </a:t>
            </a:r>
            <a:r>
              <a:rPr lang="pt-BR" dirty="0" err="1"/>
              <a:t>convolucional</a:t>
            </a:r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11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SIN393 (2023)</a:t>
            </a:r>
            <a:endParaRPr lang="pt-BR" dirty="0"/>
          </a:p>
        </p:txBody>
      </p:sp>
      <p:sp>
        <p:nvSpPr>
          <p:cNvPr id="93" name="Espaço Reservado para Conteúdo 2"/>
          <p:cNvSpPr>
            <a:spLocks noGrp="1"/>
          </p:cNvSpPr>
          <p:nvPr>
            <p:ph idx="1"/>
          </p:nvPr>
        </p:nvSpPr>
        <p:spPr>
          <a:xfrm>
            <a:off x="0" y="559493"/>
            <a:ext cx="9144000" cy="4408014"/>
          </a:xfrm>
          <a:ln>
            <a:noFill/>
          </a:ln>
        </p:spPr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100" name="Retângulo 99"/>
          <p:cNvSpPr/>
          <p:nvPr/>
        </p:nvSpPr>
        <p:spPr>
          <a:xfrm>
            <a:off x="2123729" y="675780"/>
            <a:ext cx="4783198" cy="239386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sz="160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Retângulo 100"/>
              <p:cNvSpPr/>
              <p:nvPr/>
            </p:nvSpPr>
            <p:spPr>
              <a:xfrm>
                <a:off x="2680610" y="1299374"/>
                <a:ext cx="833883" cy="3747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sz="16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𝑊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𝑘</m:t>
                          </m:r>
                          <m:r>
                            <a:rPr lang="pt-BR" sz="16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=</m:t>
                          </m:r>
                          <m:r>
                            <a:rPr lang="pt-BR" sz="1600" b="1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𝟏</m:t>
                          </m:r>
                          <m:r>
                            <a:rPr lang="pt-BR" sz="16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, </m:t>
                          </m:r>
                          <m:r>
                            <a:rPr lang="pt-BR" sz="16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𝑑</m:t>
                          </m:r>
                        </m:sub>
                        <m:sup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𝑙</m:t>
                          </m:r>
                        </m:sup>
                      </m:sSubSup>
                    </m:oMath>
                  </m:oMathPara>
                </a14:m>
                <a:endParaRPr lang="pt-BR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1" name="Retângulo 10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0610" y="1299374"/>
                <a:ext cx="833883" cy="374718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3" name="Conector angulado 102"/>
          <p:cNvCxnSpPr>
            <a:stCxn id="124" idx="3"/>
            <a:endCxn id="138" idx="0"/>
          </p:cNvCxnSpPr>
          <p:nvPr/>
        </p:nvCxnSpPr>
        <p:spPr>
          <a:xfrm>
            <a:off x="3353461" y="772563"/>
            <a:ext cx="307163" cy="475928"/>
          </a:xfrm>
          <a:prstGeom prst="bentConnector2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Retângulo 118"/>
          <p:cNvSpPr/>
          <p:nvPr/>
        </p:nvSpPr>
        <p:spPr>
          <a:xfrm flipV="1">
            <a:off x="3067825" y="1028497"/>
            <a:ext cx="285638" cy="1022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>
              <a:solidFill>
                <a:schemeClr val="tx1"/>
              </a:solidFill>
            </a:endParaRPr>
          </a:p>
        </p:txBody>
      </p:sp>
      <p:sp>
        <p:nvSpPr>
          <p:cNvPr id="121" name="Retângulo 120"/>
          <p:cNvSpPr/>
          <p:nvPr/>
        </p:nvSpPr>
        <p:spPr>
          <a:xfrm flipV="1">
            <a:off x="3067825" y="823784"/>
            <a:ext cx="285638" cy="1022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>
              <a:solidFill>
                <a:schemeClr val="tx1"/>
              </a:solidFill>
            </a:endParaRPr>
          </a:p>
        </p:txBody>
      </p:sp>
      <p:sp>
        <p:nvSpPr>
          <p:cNvPr id="124" name="Retângulo 123"/>
          <p:cNvSpPr/>
          <p:nvPr/>
        </p:nvSpPr>
        <p:spPr>
          <a:xfrm flipV="1">
            <a:off x="3067825" y="721428"/>
            <a:ext cx="285638" cy="1022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>
              <a:solidFill>
                <a:schemeClr val="tx1"/>
              </a:solidFill>
            </a:endParaRPr>
          </a:p>
        </p:txBody>
      </p:sp>
      <p:sp>
        <p:nvSpPr>
          <p:cNvPr id="125" name="CaixaDeTexto 124"/>
          <p:cNvSpPr txBox="1"/>
          <p:nvPr/>
        </p:nvSpPr>
        <p:spPr>
          <a:xfrm>
            <a:off x="3104225" y="670968"/>
            <a:ext cx="287258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1600" dirty="0" smtClean="0"/>
              <a:t>*</a:t>
            </a:r>
            <a:endParaRPr lang="pt-BR" sz="1600" dirty="0"/>
          </a:p>
        </p:txBody>
      </p:sp>
      <p:sp>
        <p:nvSpPr>
          <p:cNvPr id="138" name="Cubo 137"/>
          <p:cNvSpPr/>
          <p:nvPr/>
        </p:nvSpPr>
        <p:spPr>
          <a:xfrm>
            <a:off x="3522960" y="1248493"/>
            <a:ext cx="178699" cy="383006"/>
          </a:xfrm>
          <a:prstGeom prst="cube">
            <a:avLst>
              <a:gd name="adj" fmla="val 5407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141" name="Cubo 140"/>
          <p:cNvSpPr/>
          <p:nvPr/>
        </p:nvSpPr>
        <p:spPr>
          <a:xfrm>
            <a:off x="3522960" y="1248493"/>
            <a:ext cx="1021348" cy="383006"/>
          </a:xfrm>
          <a:prstGeom prst="cube">
            <a:avLst/>
          </a:prstGeom>
          <a:solidFill>
            <a:srgbClr val="C0C0C0">
              <a:alpha val="3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Retângulo 142"/>
              <p:cNvSpPr/>
              <p:nvPr/>
            </p:nvSpPr>
            <p:spPr>
              <a:xfrm>
                <a:off x="573138" y="1519566"/>
                <a:ext cx="843746" cy="34297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sz="16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pt-BR" sz="16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𝑀</m:t>
                          </m:r>
                        </m:e>
                        <m:sub/>
                        <m:sup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𝑙</m:t>
                          </m:r>
                          <m:r>
                            <a:rPr lang="pt-BR" sz="16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−1</m:t>
                          </m:r>
                        </m:sup>
                      </m:sSubSup>
                    </m:oMath>
                  </m:oMathPara>
                </a14:m>
                <a:endParaRPr lang="pt-BR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3" name="Retângulo 1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138" y="1519566"/>
                <a:ext cx="843746" cy="342979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4" name="Cubo 143"/>
          <p:cNvSpPr/>
          <p:nvPr/>
        </p:nvSpPr>
        <p:spPr>
          <a:xfrm>
            <a:off x="395536" y="1893834"/>
            <a:ext cx="281882" cy="766011"/>
          </a:xfrm>
          <a:prstGeom prst="cube">
            <a:avLst>
              <a:gd name="adj" fmla="val 6764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145" name="Cubo 144"/>
          <p:cNvSpPr/>
          <p:nvPr/>
        </p:nvSpPr>
        <p:spPr>
          <a:xfrm>
            <a:off x="486737" y="1893834"/>
            <a:ext cx="281882" cy="766011"/>
          </a:xfrm>
          <a:prstGeom prst="cube">
            <a:avLst>
              <a:gd name="adj" fmla="val 6764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146" name="Cubo 145"/>
          <p:cNvSpPr/>
          <p:nvPr/>
        </p:nvSpPr>
        <p:spPr>
          <a:xfrm>
            <a:off x="1135002" y="1893834"/>
            <a:ext cx="281882" cy="766011"/>
          </a:xfrm>
          <a:prstGeom prst="cube">
            <a:avLst>
              <a:gd name="adj" fmla="val 6764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147" name="Cubo 146"/>
          <p:cNvSpPr/>
          <p:nvPr/>
        </p:nvSpPr>
        <p:spPr>
          <a:xfrm>
            <a:off x="395536" y="1893834"/>
            <a:ext cx="1021348" cy="766011"/>
          </a:xfrm>
          <a:prstGeom prst="cube">
            <a:avLst/>
          </a:prstGeom>
          <a:solidFill>
            <a:srgbClr val="C0C0C0">
              <a:alpha val="29804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148" name="CaixaDeTexto 147"/>
          <p:cNvSpPr txBox="1"/>
          <p:nvPr/>
        </p:nvSpPr>
        <p:spPr>
          <a:xfrm>
            <a:off x="768619" y="2119054"/>
            <a:ext cx="338554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1600" dirty="0" smtClean="0"/>
              <a:t>...</a:t>
            </a:r>
            <a:endParaRPr lang="pt-BR" sz="1600" dirty="0"/>
          </a:p>
        </p:txBody>
      </p:sp>
      <p:cxnSp>
        <p:nvCxnSpPr>
          <p:cNvPr id="153" name="Conector angulado 152"/>
          <p:cNvCxnSpPr>
            <a:stCxn id="144" idx="0"/>
            <a:endCxn id="124" idx="1"/>
          </p:cNvCxnSpPr>
          <p:nvPr/>
        </p:nvCxnSpPr>
        <p:spPr>
          <a:xfrm rot="5400000" flipH="1" flipV="1">
            <a:off x="1289185" y="115196"/>
            <a:ext cx="1121271" cy="2436006"/>
          </a:xfrm>
          <a:prstGeom prst="bentConnector2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Retângulo 153"/>
          <p:cNvSpPr/>
          <p:nvPr/>
        </p:nvSpPr>
        <p:spPr>
          <a:xfrm>
            <a:off x="2130136" y="3821350"/>
            <a:ext cx="4776790" cy="346495"/>
          </a:xfrm>
          <a:prstGeom prst="rect">
            <a:avLst/>
          </a:prstGeom>
          <a:noFill/>
          <a:ln w="28575"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sz="2800" b="1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5" name="Retângulo 164"/>
              <p:cNvSpPr/>
              <p:nvPr/>
            </p:nvSpPr>
            <p:spPr>
              <a:xfrm>
                <a:off x="6798406" y="559493"/>
                <a:ext cx="2345594" cy="34297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/>
                <a:r>
                  <a:rPr lang="pt-BR" sz="1600" b="0" dirty="0" smtClean="0">
                    <a:solidFill>
                      <a:schemeClr val="tx1"/>
                    </a:solidFill>
                  </a:rPr>
                  <a:t>Camada </a:t>
                </a:r>
                <a:r>
                  <a:rPr lang="pt-BR" sz="1600" b="0" dirty="0" err="1" smtClean="0">
                    <a:solidFill>
                      <a:schemeClr val="tx1"/>
                    </a:solidFill>
                  </a:rPr>
                  <a:t>convolucional</a:t>
                </a:r>
                <a:r>
                  <a:rPr lang="pt-BR" sz="1600" b="0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pt-BR" sz="160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bSupPr>
                      <m:e>
                        <m:r>
                          <a:rPr lang="pt-BR" sz="16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𝐶</m:t>
                        </m:r>
                      </m:e>
                      <m:sub/>
                      <m:sup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𝑙</m:t>
                        </m:r>
                      </m:sup>
                    </m:sSubSup>
                  </m:oMath>
                </a14:m>
                <a:endParaRPr lang="pt-BR" sz="1600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5" name="Retângulo 16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8406" y="559493"/>
                <a:ext cx="2345594" cy="342979"/>
              </a:xfrm>
              <a:prstGeom prst="rect">
                <a:avLst/>
              </a:prstGeom>
              <a:blipFill rotWithShape="1">
                <a:blip r:embed="rId4"/>
                <a:stretch>
                  <a:fillRect t="-3571" b="-2321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2" name="Retângulo 171"/>
          <p:cNvSpPr/>
          <p:nvPr/>
        </p:nvSpPr>
        <p:spPr>
          <a:xfrm>
            <a:off x="2124458" y="4486111"/>
            <a:ext cx="648556" cy="1843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>
              <a:solidFill>
                <a:schemeClr val="tx1"/>
              </a:solidFill>
            </a:endParaRPr>
          </a:p>
        </p:txBody>
      </p:sp>
      <p:sp>
        <p:nvSpPr>
          <p:cNvPr id="173" name="Retângulo 172"/>
          <p:cNvSpPr/>
          <p:nvPr/>
        </p:nvSpPr>
        <p:spPr>
          <a:xfrm>
            <a:off x="2124458" y="4679049"/>
            <a:ext cx="648556" cy="1843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>
              <a:solidFill>
                <a:schemeClr val="tx1"/>
              </a:solidFill>
            </a:endParaRPr>
          </a:p>
        </p:txBody>
      </p:sp>
      <p:sp>
        <p:nvSpPr>
          <p:cNvPr id="176" name="Retângulo 175"/>
          <p:cNvSpPr/>
          <p:nvPr/>
        </p:nvSpPr>
        <p:spPr>
          <a:xfrm>
            <a:off x="2124458" y="4302246"/>
            <a:ext cx="648556" cy="1843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>
              <a:solidFill>
                <a:schemeClr val="tx1"/>
              </a:solidFill>
            </a:endParaRPr>
          </a:p>
        </p:txBody>
      </p:sp>
      <p:sp>
        <p:nvSpPr>
          <p:cNvPr id="177" name="Retângulo 176"/>
          <p:cNvSpPr/>
          <p:nvPr/>
        </p:nvSpPr>
        <p:spPr>
          <a:xfrm>
            <a:off x="2124458" y="3328058"/>
            <a:ext cx="648556" cy="1843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>
              <a:solidFill>
                <a:schemeClr val="tx1"/>
              </a:solidFill>
            </a:endParaRPr>
          </a:p>
        </p:txBody>
      </p:sp>
      <p:sp>
        <p:nvSpPr>
          <p:cNvPr id="178" name="Retângulo 177"/>
          <p:cNvSpPr/>
          <p:nvPr/>
        </p:nvSpPr>
        <p:spPr>
          <a:xfrm>
            <a:off x="2124458" y="3520996"/>
            <a:ext cx="648556" cy="1843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>
              <a:solidFill>
                <a:schemeClr val="tx1"/>
              </a:solidFill>
            </a:endParaRPr>
          </a:p>
        </p:txBody>
      </p:sp>
      <p:sp>
        <p:nvSpPr>
          <p:cNvPr id="179" name="Retângulo 178"/>
          <p:cNvSpPr/>
          <p:nvPr/>
        </p:nvSpPr>
        <p:spPr>
          <a:xfrm>
            <a:off x="2124458" y="3144193"/>
            <a:ext cx="648556" cy="1843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>
              <a:solidFill>
                <a:schemeClr val="tx1"/>
              </a:solidFill>
            </a:endParaRPr>
          </a:p>
        </p:txBody>
      </p:sp>
      <p:sp>
        <p:nvSpPr>
          <p:cNvPr id="14" name="Retângulo 13"/>
          <p:cNvSpPr/>
          <p:nvPr/>
        </p:nvSpPr>
        <p:spPr>
          <a:xfrm>
            <a:off x="5752706" y="670968"/>
            <a:ext cx="914400" cy="4930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2" name="Retângulo 181"/>
          <p:cNvSpPr/>
          <p:nvPr/>
        </p:nvSpPr>
        <p:spPr>
          <a:xfrm>
            <a:off x="4639245" y="1287007"/>
            <a:ext cx="914400" cy="4930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CaixaDeTexto 31"/>
          <p:cNvSpPr txBox="1"/>
          <p:nvPr/>
        </p:nvSpPr>
        <p:spPr>
          <a:xfrm>
            <a:off x="2130136" y="1845716"/>
            <a:ext cx="5533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i="1" dirty="0" smtClean="0">
                <a:latin typeface="Cambria Math" pitchFamily="18" charset="0"/>
                <a:ea typeface="Cambria Math" pitchFamily="18" charset="0"/>
              </a:rPr>
              <a:t>k=1</a:t>
            </a:r>
            <a:endParaRPr lang="pt-BR" sz="1600" b="1" i="1" dirty="0">
              <a:latin typeface="Cambria Math" pitchFamily="18" charset="0"/>
              <a:ea typeface="Cambria Math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tângulo 32"/>
              <p:cNvSpPr/>
              <p:nvPr/>
            </p:nvSpPr>
            <p:spPr>
              <a:xfrm>
                <a:off x="2137970" y="2333965"/>
                <a:ext cx="1044516" cy="33938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sz="14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SupPr>
                        <m:e>
                          <m:sSup>
                            <m:sSupPr>
                              <m:ctrlPr>
                                <a:rPr lang="pt-BR" sz="140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pt-BR" sz="14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𝑀</m:t>
                              </m:r>
                            </m:e>
                            <m:sup>
                              <m:r>
                                <a:rPr lang="pt-BR" sz="14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𝑙</m:t>
                              </m:r>
                              <m:r>
                                <a:rPr lang="pt-BR" sz="14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−1</m:t>
                              </m:r>
                            </m:sup>
                          </m:sSup>
                          <m: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∗</m:t>
                          </m:r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𝑊</m:t>
                          </m:r>
                        </m:e>
                        <m:sub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𝑘</m:t>
                          </m:r>
                          <m: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=</m:t>
                          </m:r>
                          <m:r>
                            <a:rPr lang="pt-BR" sz="1400" b="1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𝟏</m:t>
                          </m:r>
                          <m: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,</m:t>
                          </m:r>
                          <m: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𝑑</m:t>
                          </m:r>
                        </m:sub>
                        <m:sup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𝑙</m:t>
                          </m:r>
                        </m:sup>
                      </m:sSubSup>
                    </m:oMath>
                  </m:oMathPara>
                </a14:m>
                <a:endParaRPr lang="pt-BR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3" name="Retângulo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7970" y="2333965"/>
                <a:ext cx="1044516" cy="339388"/>
              </a:xfrm>
              <a:prstGeom prst="rect">
                <a:avLst/>
              </a:prstGeom>
              <a:blipFill rotWithShape="1">
                <a:blip r:embed="rId5"/>
                <a:stretch>
                  <a:fillRect r="-1345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Cubo 33"/>
          <p:cNvSpPr/>
          <p:nvPr/>
        </p:nvSpPr>
        <p:spPr>
          <a:xfrm>
            <a:off x="3324326" y="2165780"/>
            <a:ext cx="281882" cy="766011"/>
          </a:xfrm>
          <a:prstGeom prst="cube">
            <a:avLst>
              <a:gd name="adj" fmla="val 6764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37" name="Cubo 36"/>
          <p:cNvSpPr/>
          <p:nvPr/>
        </p:nvSpPr>
        <p:spPr>
          <a:xfrm>
            <a:off x="3321432" y="2165780"/>
            <a:ext cx="1129720" cy="766011"/>
          </a:xfrm>
          <a:prstGeom prst="cube">
            <a:avLst/>
          </a:prstGeom>
          <a:solidFill>
            <a:srgbClr val="C0C0C0">
              <a:alpha val="3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38" name="CaixaDeTexto 37"/>
          <p:cNvSpPr txBox="1"/>
          <p:nvPr/>
        </p:nvSpPr>
        <p:spPr>
          <a:xfrm>
            <a:off x="3756681" y="2401734"/>
            <a:ext cx="338554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1600" dirty="0" smtClean="0"/>
              <a:t>...</a:t>
            </a:r>
            <a:endParaRPr lang="pt-BR" sz="1600" dirty="0"/>
          </a:p>
        </p:txBody>
      </p:sp>
      <p:cxnSp>
        <p:nvCxnSpPr>
          <p:cNvPr id="41" name="Conector de seta reta 40"/>
          <p:cNvCxnSpPr>
            <a:endCxn id="34" idx="0"/>
          </p:cNvCxnSpPr>
          <p:nvPr/>
        </p:nvCxnSpPr>
        <p:spPr>
          <a:xfrm flipH="1">
            <a:off x="3560607" y="1631499"/>
            <a:ext cx="3387" cy="53428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tângulo 38"/>
              <p:cNvSpPr/>
              <p:nvPr/>
            </p:nvSpPr>
            <p:spPr>
              <a:xfrm>
                <a:off x="1967012" y="2624013"/>
                <a:ext cx="1376906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pt-BR" sz="14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𝑑</m:t>
                      </m:r>
                      <m:r>
                        <a:rPr lang="pt-BR" sz="14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=1, …,</m:t>
                      </m:r>
                      <m:r>
                        <a:rPr lang="pt-BR" sz="14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𝐷</m:t>
                      </m:r>
                    </m:oMath>
                  </m:oMathPara>
                </a14:m>
                <a:endParaRPr lang="pt-BR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9" name="Retângulo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7012" y="2624013"/>
                <a:ext cx="1376906" cy="307777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78342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Camada </a:t>
            </a:r>
            <a:r>
              <a:rPr lang="pt-BR" dirty="0" err="1"/>
              <a:t>convolucional</a:t>
            </a:r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12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SIN393 (2023)</a:t>
            </a:r>
            <a:endParaRPr lang="pt-BR" dirty="0"/>
          </a:p>
        </p:txBody>
      </p:sp>
      <p:sp>
        <p:nvSpPr>
          <p:cNvPr id="93" name="Espaço Reservado para Conteúdo 2"/>
          <p:cNvSpPr>
            <a:spLocks noGrp="1"/>
          </p:cNvSpPr>
          <p:nvPr>
            <p:ph idx="1"/>
          </p:nvPr>
        </p:nvSpPr>
        <p:spPr>
          <a:xfrm>
            <a:off x="0" y="559493"/>
            <a:ext cx="9144000" cy="4408014"/>
          </a:xfrm>
          <a:ln>
            <a:noFill/>
          </a:ln>
        </p:spPr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100" name="Retângulo 99"/>
          <p:cNvSpPr/>
          <p:nvPr/>
        </p:nvSpPr>
        <p:spPr>
          <a:xfrm>
            <a:off x="2123729" y="675780"/>
            <a:ext cx="4783198" cy="239386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sz="160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Retângulo 100"/>
              <p:cNvSpPr/>
              <p:nvPr/>
            </p:nvSpPr>
            <p:spPr>
              <a:xfrm>
                <a:off x="2680610" y="1299374"/>
                <a:ext cx="833883" cy="3747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sz="16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𝑊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𝑘</m:t>
                          </m:r>
                          <m:r>
                            <a:rPr lang="pt-BR" sz="16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=</m:t>
                          </m:r>
                          <m:r>
                            <a:rPr lang="pt-BR" sz="1600" b="1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𝟏</m:t>
                          </m:r>
                          <m:r>
                            <a:rPr lang="pt-BR" sz="16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, </m:t>
                          </m:r>
                          <m:r>
                            <a:rPr lang="pt-BR" sz="16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𝑑</m:t>
                          </m:r>
                        </m:sub>
                        <m:sup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𝑙</m:t>
                          </m:r>
                        </m:sup>
                      </m:sSubSup>
                    </m:oMath>
                  </m:oMathPara>
                </a14:m>
                <a:endParaRPr lang="pt-BR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1" name="Retângulo 10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0610" y="1299374"/>
                <a:ext cx="833883" cy="374718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3" name="Conector angulado 102"/>
          <p:cNvCxnSpPr>
            <a:stCxn id="124" idx="3"/>
            <a:endCxn id="138" idx="0"/>
          </p:cNvCxnSpPr>
          <p:nvPr/>
        </p:nvCxnSpPr>
        <p:spPr>
          <a:xfrm>
            <a:off x="3353461" y="772563"/>
            <a:ext cx="307163" cy="475928"/>
          </a:xfrm>
          <a:prstGeom prst="bentConnector2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ector angulado 103"/>
          <p:cNvCxnSpPr>
            <a:stCxn id="121" idx="3"/>
            <a:endCxn id="139" idx="0"/>
          </p:cNvCxnSpPr>
          <p:nvPr/>
        </p:nvCxnSpPr>
        <p:spPr>
          <a:xfrm>
            <a:off x="3353461" y="874920"/>
            <a:ext cx="392378" cy="373572"/>
          </a:xfrm>
          <a:prstGeom prst="bentConnector2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Retângulo 118"/>
          <p:cNvSpPr/>
          <p:nvPr/>
        </p:nvSpPr>
        <p:spPr>
          <a:xfrm flipV="1">
            <a:off x="3067825" y="1028497"/>
            <a:ext cx="285638" cy="1022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>
              <a:solidFill>
                <a:schemeClr val="tx1"/>
              </a:solidFill>
            </a:endParaRPr>
          </a:p>
        </p:txBody>
      </p:sp>
      <p:sp>
        <p:nvSpPr>
          <p:cNvPr id="121" name="Retângulo 120"/>
          <p:cNvSpPr/>
          <p:nvPr/>
        </p:nvSpPr>
        <p:spPr>
          <a:xfrm flipV="1">
            <a:off x="3067825" y="823784"/>
            <a:ext cx="285638" cy="1022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>
              <a:solidFill>
                <a:schemeClr val="tx1"/>
              </a:solidFill>
            </a:endParaRPr>
          </a:p>
        </p:txBody>
      </p:sp>
      <p:sp>
        <p:nvSpPr>
          <p:cNvPr id="122" name="CaixaDeTexto 121"/>
          <p:cNvSpPr txBox="1"/>
          <p:nvPr/>
        </p:nvSpPr>
        <p:spPr>
          <a:xfrm>
            <a:off x="3102805" y="777618"/>
            <a:ext cx="287258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1600" dirty="0" smtClean="0"/>
              <a:t>*</a:t>
            </a:r>
            <a:endParaRPr lang="pt-BR" sz="1600" dirty="0"/>
          </a:p>
        </p:txBody>
      </p:sp>
      <p:grpSp>
        <p:nvGrpSpPr>
          <p:cNvPr id="123" name="Grupo 122"/>
          <p:cNvGrpSpPr/>
          <p:nvPr/>
        </p:nvGrpSpPr>
        <p:grpSpPr>
          <a:xfrm>
            <a:off x="3067825" y="670968"/>
            <a:ext cx="323658" cy="338554"/>
            <a:chOff x="2555776" y="188640"/>
            <a:chExt cx="456326" cy="477328"/>
          </a:xfrm>
          <a:noFill/>
        </p:grpSpPr>
        <p:sp>
          <p:nvSpPr>
            <p:cNvPr id="124" name="Retângulo 123"/>
            <p:cNvSpPr/>
            <p:nvPr/>
          </p:nvSpPr>
          <p:spPr>
            <a:xfrm flipV="1">
              <a:off x="2555776" y="259783"/>
              <a:ext cx="402722" cy="14419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00">
                <a:solidFill>
                  <a:schemeClr val="tx1"/>
                </a:solidFill>
              </a:endParaRPr>
            </a:p>
          </p:txBody>
        </p:sp>
        <p:sp>
          <p:nvSpPr>
            <p:cNvPr id="125" name="CaixaDeTexto 124"/>
            <p:cNvSpPr txBox="1"/>
            <p:nvPr/>
          </p:nvSpPr>
          <p:spPr>
            <a:xfrm>
              <a:off x="2607096" y="188640"/>
              <a:ext cx="405006" cy="477328"/>
            </a:xfrm>
            <a:prstGeom prst="rect">
              <a:avLst/>
            </a:prstGeom>
            <a:grp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pt-BR" sz="1600" dirty="0" smtClean="0"/>
                <a:t>*</a:t>
              </a:r>
              <a:endParaRPr lang="pt-BR" sz="1600" dirty="0"/>
            </a:p>
          </p:txBody>
        </p:sp>
      </p:grpSp>
      <p:sp>
        <p:nvSpPr>
          <p:cNvPr id="126" name="Retângulo 125"/>
          <p:cNvSpPr/>
          <p:nvPr/>
        </p:nvSpPr>
        <p:spPr>
          <a:xfrm flipV="1">
            <a:off x="3067823" y="926141"/>
            <a:ext cx="285638" cy="1022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>
              <a:solidFill>
                <a:schemeClr val="tx1"/>
              </a:solidFill>
            </a:endParaRPr>
          </a:p>
        </p:txBody>
      </p:sp>
      <p:sp>
        <p:nvSpPr>
          <p:cNvPr id="138" name="Cubo 137"/>
          <p:cNvSpPr/>
          <p:nvPr/>
        </p:nvSpPr>
        <p:spPr>
          <a:xfrm>
            <a:off x="3522960" y="1248493"/>
            <a:ext cx="178699" cy="383006"/>
          </a:xfrm>
          <a:prstGeom prst="cube">
            <a:avLst>
              <a:gd name="adj" fmla="val 5407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139" name="Cubo 138"/>
          <p:cNvSpPr/>
          <p:nvPr/>
        </p:nvSpPr>
        <p:spPr>
          <a:xfrm>
            <a:off x="3608174" y="1248493"/>
            <a:ext cx="178699" cy="383006"/>
          </a:xfrm>
          <a:prstGeom prst="cube">
            <a:avLst>
              <a:gd name="adj" fmla="val 5407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141" name="Cubo 140"/>
          <p:cNvSpPr/>
          <p:nvPr/>
        </p:nvSpPr>
        <p:spPr>
          <a:xfrm>
            <a:off x="3522960" y="1248493"/>
            <a:ext cx="1021348" cy="383006"/>
          </a:xfrm>
          <a:prstGeom prst="cube">
            <a:avLst/>
          </a:prstGeom>
          <a:solidFill>
            <a:srgbClr val="C0C0C0">
              <a:alpha val="3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Retângulo 142"/>
              <p:cNvSpPr/>
              <p:nvPr/>
            </p:nvSpPr>
            <p:spPr>
              <a:xfrm>
                <a:off x="573138" y="1519566"/>
                <a:ext cx="843746" cy="34297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sz="16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pt-BR" sz="16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𝑀</m:t>
                          </m:r>
                        </m:e>
                        <m:sub/>
                        <m:sup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𝑙</m:t>
                          </m:r>
                          <m:r>
                            <a:rPr lang="pt-BR" sz="16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−1</m:t>
                          </m:r>
                        </m:sup>
                      </m:sSubSup>
                    </m:oMath>
                  </m:oMathPara>
                </a14:m>
                <a:endParaRPr lang="pt-BR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3" name="Retângulo 1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138" y="1519566"/>
                <a:ext cx="843746" cy="342979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4" name="Cubo 143"/>
          <p:cNvSpPr/>
          <p:nvPr/>
        </p:nvSpPr>
        <p:spPr>
          <a:xfrm>
            <a:off x="395536" y="1893834"/>
            <a:ext cx="281882" cy="766011"/>
          </a:xfrm>
          <a:prstGeom prst="cube">
            <a:avLst>
              <a:gd name="adj" fmla="val 6764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145" name="Cubo 144"/>
          <p:cNvSpPr/>
          <p:nvPr/>
        </p:nvSpPr>
        <p:spPr>
          <a:xfrm>
            <a:off x="486737" y="1893834"/>
            <a:ext cx="281882" cy="766011"/>
          </a:xfrm>
          <a:prstGeom prst="cube">
            <a:avLst>
              <a:gd name="adj" fmla="val 6764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146" name="Cubo 145"/>
          <p:cNvSpPr/>
          <p:nvPr/>
        </p:nvSpPr>
        <p:spPr>
          <a:xfrm>
            <a:off x="1135002" y="1893834"/>
            <a:ext cx="281882" cy="766011"/>
          </a:xfrm>
          <a:prstGeom prst="cube">
            <a:avLst>
              <a:gd name="adj" fmla="val 6764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147" name="Cubo 146"/>
          <p:cNvSpPr/>
          <p:nvPr/>
        </p:nvSpPr>
        <p:spPr>
          <a:xfrm>
            <a:off x="395536" y="1893834"/>
            <a:ext cx="1021348" cy="766011"/>
          </a:xfrm>
          <a:prstGeom prst="cube">
            <a:avLst/>
          </a:prstGeom>
          <a:solidFill>
            <a:srgbClr val="C0C0C0">
              <a:alpha val="29804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148" name="CaixaDeTexto 147"/>
          <p:cNvSpPr txBox="1"/>
          <p:nvPr/>
        </p:nvSpPr>
        <p:spPr>
          <a:xfrm>
            <a:off x="768619" y="2119054"/>
            <a:ext cx="338554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1600" dirty="0" smtClean="0"/>
              <a:t>...</a:t>
            </a:r>
            <a:endParaRPr lang="pt-BR" sz="1600" dirty="0"/>
          </a:p>
        </p:txBody>
      </p:sp>
      <p:cxnSp>
        <p:nvCxnSpPr>
          <p:cNvPr id="151" name="Conector angulado 150"/>
          <p:cNvCxnSpPr>
            <a:stCxn id="145" idx="0"/>
            <a:endCxn id="121" idx="1"/>
          </p:cNvCxnSpPr>
          <p:nvPr/>
        </p:nvCxnSpPr>
        <p:spPr>
          <a:xfrm rot="5400000" flipH="1" flipV="1">
            <a:off x="1385963" y="211975"/>
            <a:ext cx="1018915" cy="2344805"/>
          </a:xfrm>
          <a:prstGeom prst="bentConnector2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Conector angulado 152"/>
          <p:cNvCxnSpPr>
            <a:stCxn id="144" idx="0"/>
            <a:endCxn id="124" idx="1"/>
          </p:cNvCxnSpPr>
          <p:nvPr/>
        </p:nvCxnSpPr>
        <p:spPr>
          <a:xfrm rot="5400000" flipH="1" flipV="1">
            <a:off x="1289185" y="115196"/>
            <a:ext cx="1121271" cy="2436006"/>
          </a:xfrm>
          <a:prstGeom prst="bentConnector2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Retângulo 153"/>
          <p:cNvSpPr/>
          <p:nvPr/>
        </p:nvSpPr>
        <p:spPr>
          <a:xfrm>
            <a:off x="2130136" y="3821350"/>
            <a:ext cx="4776790" cy="346495"/>
          </a:xfrm>
          <a:prstGeom prst="rect">
            <a:avLst/>
          </a:prstGeom>
          <a:noFill/>
          <a:ln w="28575"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sz="2800" b="1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5" name="Retângulo 164"/>
              <p:cNvSpPr/>
              <p:nvPr/>
            </p:nvSpPr>
            <p:spPr>
              <a:xfrm>
                <a:off x="6798406" y="559493"/>
                <a:ext cx="2345594" cy="34297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/>
                <a:r>
                  <a:rPr lang="pt-BR" sz="1600" b="0" dirty="0" smtClean="0">
                    <a:solidFill>
                      <a:schemeClr val="tx1"/>
                    </a:solidFill>
                  </a:rPr>
                  <a:t>Camada </a:t>
                </a:r>
                <a:r>
                  <a:rPr lang="pt-BR" sz="1600" b="0" dirty="0" err="1" smtClean="0">
                    <a:solidFill>
                      <a:schemeClr val="tx1"/>
                    </a:solidFill>
                  </a:rPr>
                  <a:t>convolucional</a:t>
                </a:r>
                <a:r>
                  <a:rPr lang="pt-BR" sz="1600" b="0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pt-BR" sz="160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bSupPr>
                      <m:e>
                        <m:r>
                          <a:rPr lang="pt-BR" sz="16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𝐶</m:t>
                        </m:r>
                      </m:e>
                      <m:sub/>
                      <m:sup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𝑙</m:t>
                        </m:r>
                      </m:sup>
                    </m:sSubSup>
                  </m:oMath>
                </a14:m>
                <a:endParaRPr lang="pt-BR" sz="1600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5" name="Retângulo 16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8406" y="559493"/>
                <a:ext cx="2345594" cy="342979"/>
              </a:xfrm>
              <a:prstGeom prst="rect">
                <a:avLst/>
              </a:prstGeom>
              <a:blipFill rotWithShape="1">
                <a:blip r:embed="rId4"/>
                <a:stretch>
                  <a:fillRect t="-3571" b="-2321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2" name="Retângulo 171"/>
          <p:cNvSpPr/>
          <p:nvPr/>
        </p:nvSpPr>
        <p:spPr>
          <a:xfrm>
            <a:off x="2124458" y="4486111"/>
            <a:ext cx="648556" cy="1843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>
              <a:solidFill>
                <a:schemeClr val="tx1"/>
              </a:solidFill>
            </a:endParaRPr>
          </a:p>
        </p:txBody>
      </p:sp>
      <p:sp>
        <p:nvSpPr>
          <p:cNvPr id="173" name="Retângulo 172"/>
          <p:cNvSpPr/>
          <p:nvPr/>
        </p:nvSpPr>
        <p:spPr>
          <a:xfrm>
            <a:off x="2124458" y="4679049"/>
            <a:ext cx="648556" cy="1843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>
              <a:solidFill>
                <a:schemeClr val="tx1"/>
              </a:solidFill>
            </a:endParaRPr>
          </a:p>
        </p:txBody>
      </p:sp>
      <p:sp>
        <p:nvSpPr>
          <p:cNvPr id="176" name="Retângulo 175"/>
          <p:cNvSpPr/>
          <p:nvPr/>
        </p:nvSpPr>
        <p:spPr>
          <a:xfrm>
            <a:off x="2124458" y="4302246"/>
            <a:ext cx="648556" cy="1843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>
              <a:solidFill>
                <a:schemeClr val="tx1"/>
              </a:solidFill>
            </a:endParaRPr>
          </a:p>
        </p:txBody>
      </p:sp>
      <p:sp>
        <p:nvSpPr>
          <p:cNvPr id="177" name="Retângulo 176"/>
          <p:cNvSpPr/>
          <p:nvPr/>
        </p:nvSpPr>
        <p:spPr>
          <a:xfrm>
            <a:off x="2124458" y="3328058"/>
            <a:ext cx="648556" cy="1843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>
              <a:solidFill>
                <a:schemeClr val="tx1"/>
              </a:solidFill>
            </a:endParaRPr>
          </a:p>
        </p:txBody>
      </p:sp>
      <p:sp>
        <p:nvSpPr>
          <p:cNvPr id="178" name="Retângulo 177"/>
          <p:cNvSpPr/>
          <p:nvPr/>
        </p:nvSpPr>
        <p:spPr>
          <a:xfrm>
            <a:off x="2124458" y="3520996"/>
            <a:ext cx="648556" cy="1843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>
              <a:solidFill>
                <a:schemeClr val="tx1"/>
              </a:solidFill>
            </a:endParaRPr>
          </a:p>
        </p:txBody>
      </p:sp>
      <p:sp>
        <p:nvSpPr>
          <p:cNvPr id="179" name="Retângulo 178"/>
          <p:cNvSpPr/>
          <p:nvPr/>
        </p:nvSpPr>
        <p:spPr>
          <a:xfrm>
            <a:off x="2124458" y="3144193"/>
            <a:ext cx="648556" cy="1843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>
              <a:solidFill>
                <a:schemeClr val="tx1"/>
              </a:solidFill>
            </a:endParaRPr>
          </a:p>
        </p:txBody>
      </p:sp>
      <p:sp>
        <p:nvSpPr>
          <p:cNvPr id="14" name="Retângulo 13"/>
          <p:cNvSpPr/>
          <p:nvPr/>
        </p:nvSpPr>
        <p:spPr>
          <a:xfrm>
            <a:off x="5752706" y="670968"/>
            <a:ext cx="914400" cy="4930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2" name="Retângulo 181"/>
          <p:cNvSpPr/>
          <p:nvPr/>
        </p:nvSpPr>
        <p:spPr>
          <a:xfrm>
            <a:off x="4639245" y="1287007"/>
            <a:ext cx="914400" cy="4930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CaixaDeTexto 37"/>
          <p:cNvSpPr txBox="1"/>
          <p:nvPr/>
        </p:nvSpPr>
        <p:spPr>
          <a:xfrm>
            <a:off x="2130136" y="1845716"/>
            <a:ext cx="5533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i="1" dirty="0" smtClean="0">
                <a:latin typeface="Cambria Math" pitchFamily="18" charset="0"/>
                <a:ea typeface="Cambria Math" pitchFamily="18" charset="0"/>
              </a:rPr>
              <a:t>k=1</a:t>
            </a:r>
            <a:endParaRPr lang="pt-BR" sz="1600" b="1" i="1" dirty="0">
              <a:latin typeface="Cambria Math" pitchFamily="18" charset="0"/>
              <a:ea typeface="Cambria Math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tângulo 38"/>
              <p:cNvSpPr/>
              <p:nvPr/>
            </p:nvSpPr>
            <p:spPr>
              <a:xfrm>
                <a:off x="2137970" y="2333965"/>
                <a:ext cx="1044516" cy="33938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sz="14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SupPr>
                        <m:e>
                          <m:sSup>
                            <m:sSupPr>
                              <m:ctrlPr>
                                <a:rPr lang="pt-BR" sz="140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pt-BR" sz="14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𝑀</m:t>
                              </m:r>
                            </m:e>
                            <m:sup>
                              <m:r>
                                <a:rPr lang="pt-BR" sz="14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𝑙</m:t>
                              </m:r>
                              <m:r>
                                <a:rPr lang="pt-BR" sz="14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−1</m:t>
                              </m:r>
                            </m:sup>
                          </m:sSup>
                          <m: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∗</m:t>
                          </m:r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𝑊</m:t>
                          </m:r>
                        </m:e>
                        <m:sub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𝑘</m:t>
                          </m:r>
                          <m: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=</m:t>
                          </m:r>
                          <m:r>
                            <a:rPr lang="pt-BR" sz="1400" b="1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𝟏</m:t>
                          </m:r>
                          <m: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,</m:t>
                          </m:r>
                          <m: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𝑑</m:t>
                          </m:r>
                        </m:sub>
                        <m:sup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𝑙</m:t>
                          </m:r>
                        </m:sup>
                      </m:sSubSup>
                    </m:oMath>
                  </m:oMathPara>
                </a14:m>
                <a:endParaRPr lang="pt-BR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9" name="Retângulo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7970" y="2333965"/>
                <a:ext cx="1044516" cy="339388"/>
              </a:xfrm>
              <a:prstGeom prst="rect">
                <a:avLst/>
              </a:prstGeom>
              <a:blipFill rotWithShape="1">
                <a:blip r:embed="rId5"/>
                <a:stretch>
                  <a:fillRect r="-1345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Cubo 39"/>
          <p:cNvSpPr/>
          <p:nvPr/>
        </p:nvSpPr>
        <p:spPr>
          <a:xfrm>
            <a:off x="3324326" y="2165780"/>
            <a:ext cx="281882" cy="766011"/>
          </a:xfrm>
          <a:prstGeom prst="cube">
            <a:avLst>
              <a:gd name="adj" fmla="val 6764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41" name="Cubo 40"/>
          <p:cNvSpPr/>
          <p:nvPr/>
        </p:nvSpPr>
        <p:spPr>
          <a:xfrm>
            <a:off x="3415527" y="2165780"/>
            <a:ext cx="281882" cy="766011"/>
          </a:xfrm>
          <a:prstGeom prst="cube">
            <a:avLst>
              <a:gd name="adj" fmla="val 6764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43" name="Cubo 42"/>
          <p:cNvSpPr/>
          <p:nvPr/>
        </p:nvSpPr>
        <p:spPr>
          <a:xfrm>
            <a:off x="3321432" y="2165780"/>
            <a:ext cx="1129720" cy="766011"/>
          </a:xfrm>
          <a:prstGeom prst="cube">
            <a:avLst/>
          </a:prstGeom>
          <a:solidFill>
            <a:srgbClr val="C0C0C0">
              <a:alpha val="3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cxnSp>
        <p:nvCxnSpPr>
          <p:cNvPr id="45" name="Conector de seta reta 44"/>
          <p:cNvCxnSpPr>
            <a:endCxn id="41" idx="0"/>
          </p:cNvCxnSpPr>
          <p:nvPr/>
        </p:nvCxnSpPr>
        <p:spPr>
          <a:xfrm>
            <a:off x="3649208" y="1631499"/>
            <a:ext cx="2600" cy="53428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ector de seta reta 46"/>
          <p:cNvCxnSpPr>
            <a:endCxn id="40" idx="0"/>
          </p:cNvCxnSpPr>
          <p:nvPr/>
        </p:nvCxnSpPr>
        <p:spPr>
          <a:xfrm flipH="1">
            <a:off x="3560607" y="1631499"/>
            <a:ext cx="3387" cy="53428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tângulo 45"/>
              <p:cNvSpPr/>
              <p:nvPr/>
            </p:nvSpPr>
            <p:spPr>
              <a:xfrm>
                <a:off x="1967012" y="2624013"/>
                <a:ext cx="1376906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pt-BR" sz="14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𝑑</m:t>
                      </m:r>
                      <m:r>
                        <a:rPr lang="pt-BR" sz="14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=1, …,</m:t>
                      </m:r>
                      <m:r>
                        <a:rPr lang="pt-BR" sz="14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𝐷</m:t>
                      </m:r>
                    </m:oMath>
                  </m:oMathPara>
                </a14:m>
                <a:endParaRPr lang="pt-BR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6" name="Retângulo 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7012" y="2624013"/>
                <a:ext cx="1376906" cy="307777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74443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Camada </a:t>
            </a:r>
            <a:r>
              <a:rPr lang="pt-BR" dirty="0" err="1"/>
              <a:t>convolucional</a:t>
            </a:r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13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SIN393 (2023)</a:t>
            </a:r>
            <a:endParaRPr lang="pt-BR" dirty="0"/>
          </a:p>
        </p:txBody>
      </p:sp>
      <p:sp>
        <p:nvSpPr>
          <p:cNvPr id="93" name="Espaço Reservado para Conteúdo 2"/>
          <p:cNvSpPr>
            <a:spLocks noGrp="1"/>
          </p:cNvSpPr>
          <p:nvPr>
            <p:ph idx="1"/>
          </p:nvPr>
        </p:nvSpPr>
        <p:spPr>
          <a:xfrm>
            <a:off x="0" y="559493"/>
            <a:ext cx="9144000" cy="4408014"/>
          </a:xfrm>
          <a:ln>
            <a:noFill/>
          </a:ln>
        </p:spPr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100" name="Retângulo 99"/>
          <p:cNvSpPr/>
          <p:nvPr/>
        </p:nvSpPr>
        <p:spPr>
          <a:xfrm>
            <a:off x="2123729" y="675780"/>
            <a:ext cx="4783198" cy="239386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sz="160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Retângulo 100"/>
              <p:cNvSpPr/>
              <p:nvPr/>
            </p:nvSpPr>
            <p:spPr>
              <a:xfrm>
                <a:off x="2680610" y="1299374"/>
                <a:ext cx="833883" cy="3747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sz="16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𝑊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𝑘</m:t>
                          </m:r>
                          <m:r>
                            <a:rPr lang="pt-BR" sz="16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=</m:t>
                          </m:r>
                          <m:r>
                            <a:rPr lang="pt-BR" sz="1600" b="1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𝟏</m:t>
                          </m:r>
                          <m:r>
                            <a:rPr lang="pt-BR" sz="16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, </m:t>
                          </m:r>
                          <m:r>
                            <a:rPr lang="pt-BR" sz="16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𝑑</m:t>
                          </m:r>
                        </m:sub>
                        <m:sup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𝑙</m:t>
                          </m:r>
                        </m:sup>
                      </m:sSubSup>
                    </m:oMath>
                  </m:oMathPara>
                </a14:m>
                <a:endParaRPr lang="pt-BR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1" name="Retângulo 10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0610" y="1299374"/>
                <a:ext cx="833883" cy="374718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3" name="Conector angulado 102"/>
          <p:cNvCxnSpPr>
            <a:stCxn id="124" idx="3"/>
            <a:endCxn id="138" idx="0"/>
          </p:cNvCxnSpPr>
          <p:nvPr/>
        </p:nvCxnSpPr>
        <p:spPr>
          <a:xfrm>
            <a:off x="3353461" y="772563"/>
            <a:ext cx="307163" cy="475928"/>
          </a:xfrm>
          <a:prstGeom prst="bentConnector2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ector angulado 103"/>
          <p:cNvCxnSpPr>
            <a:stCxn id="121" idx="3"/>
            <a:endCxn id="139" idx="0"/>
          </p:cNvCxnSpPr>
          <p:nvPr/>
        </p:nvCxnSpPr>
        <p:spPr>
          <a:xfrm>
            <a:off x="3353461" y="874920"/>
            <a:ext cx="392378" cy="373572"/>
          </a:xfrm>
          <a:prstGeom prst="bentConnector2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onector angulado 104"/>
          <p:cNvCxnSpPr>
            <a:stCxn id="119" idx="3"/>
            <a:endCxn id="140" idx="0"/>
          </p:cNvCxnSpPr>
          <p:nvPr/>
        </p:nvCxnSpPr>
        <p:spPr>
          <a:xfrm>
            <a:off x="3353461" y="1079633"/>
            <a:ext cx="1149812" cy="168859"/>
          </a:xfrm>
          <a:prstGeom prst="bentConnector2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Retângulo 118"/>
          <p:cNvSpPr/>
          <p:nvPr/>
        </p:nvSpPr>
        <p:spPr>
          <a:xfrm flipV="1">
            <a:off x="3067825" y="1028497"/>
            <a:ext cx="285638" cy="1022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>
              <a:solidFill>
                <a:schemeClr val="tx1"/>
              </a:solidFill>
            </a:endParaRPr>
          </a:p>
        </p:txBody>
      </p:sp>
      <p:sp>
        <p:nvSpPr>
          <p:cNvPr id="120" name="CaixaDeTexto 119"/>
          <p:cNvSpPr txBox="1"/>
          <p:nvPr/>
        </p:nvSpPr>
        <p:spPr>
          <a:xfrm>
            <a:off x="3104225" y="982811"/>
            <a:ext cx="287258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1600" dirty="0" smtClean="0"/>
              <a:t>*</a:t>
            </a:r>
            <a:endParaRPr lang="pt-BR" sz="1600" dirty="0"/>
          </a:p>
        </p:txBody>
      </p:sp>
      <p:sp>
        <p:nvSpPr>
          <p:cNvPr id="121" name="Retângulo 120"/>
          <p:cNvSpPr/>
          <p:nvPr/>
        </p:nvSpPr>
        <p:spPr>
          <a:xfrm flipV="1">
            <a:off x="3067825" y="823784"/>
            <a:ext cx="285638" cy="1022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>
              <a:solidFill>
                <a:schemeClr val="tx1"/>
              </a:solidFill>
            </a:endParaRPr>
          </a:p>
        </p:txBody>
      </p:sp>
      <p:sp>
        <p:nvSpPr>
          <p:cNvPr id="122" name="CaixaDeTexto 121"/>
          <p:cNvSpPr txBox="1"/>
          <p:nvPr/>
        </p:nvSpPr>
        <p:spPr>
          <a:xfrm>
            <a:off x="3102805" y="777618"/>
            <a:ext cx="287258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1600" dirty="0" smtClean="0"/>
              <a:t>*</a:t>
            </a:r>
            <a:endParaRPr lang="pt-BR" sz="1600" dirty="0"/>
          </a:p>
        </p:txBody>
      </p:sp>
      <p:grpSp>
        <p:nvGrpSpPr>
          <p:cNvPr id="123" name="Grupo 122"/>
          <p:cNvGrpSpPr/>
          <p:nvPr/>
        </p:nvGrpSpPr>
        <p:grpSpPr>
          <a:xfrm>
            <a:off x="3067825" y="670968"/>
            <a:ext cx="323658" cy="338554"/>
            <a:chOff x="2555776" y="188640"/>
            <a:chExt cx="456326" cy="477328"/>
          </a:xfrm>
          <a:noFill/>
        </p:grpSpPr>
        <p:sp>
          <p:nvSpPr>
            <p:cNvPr id="124" name="Retângulo 123"/>
            <p:cNvSpPr/>
            <p:nvPr/>
          </p:nvSpPr>
          <p:spPr>
            <a:xfrm flipV="1">
              <a:off x="2555776" y="259783"/>
              <a:ext cx="402722" cy="14419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00">
                <a:solidFill>
                  <a:schemeClr val="tx1"/>
                </a:solidFill>
              </a:endParaRPr>
            </a:p>
          </p:txBody>
        </p:sp>
        <p:sp>
          <p:nvSpPr>
            <p:cNvPr id="125" name="CaixaDeTexto 124"/>
            <p:cNvSpPr txBox="1"/>
            <p:nvPr/>
          </p:nvSpPr>
          <p:spPr>
            <a:xfrm>
              <a:off x="2607096" y="188640"/>
              <a:ext cx="405006" cy="477328"/>
            </a:xfrm>
            <a:prstGeom prst="rect">
              <a:avLst/>
            </a:prstGeom>
            <a:grp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pt-BR" sz="1600" dirty="0" smtClean="0"/>
                <a:t>*</a:t>
              </a:r>
              <a:endParaRPr lang="pt-BR" sz="1600" dirty="0"/>
            </a:p>
          </p:txBody>
        </p:sp>
      </p:grpSp>
      <p:sp>
        <p:nvSpPr>
          <p:cNvPr id="126" name="Retângulo 125"/>
          <p:cNvSpPr/>
          <p:nvPr/>
        </p:nvSpPr>
        <p:spPr>
          <a:xfrm flipV="1">
            <a:off x="3067823" y="926141"/>
            <a:ext cx="285638" cy="1022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>
              <a:solidFill>
                <a:schemeClr val="tx1"/>
              </a:solidFill>
            </a:endParaRPr>
          </a:p>
        </p:txBody>
      </p:sp>
      <p:sp>
        <p:nvSpPr>
          <p:cNvPr id="127" name="CaixaDeTexto 126"/>
          <p:cNvSpPr txBox="1"/>
          <p:nvPr/>
        </p:nvSpPr>
        <p:spPr>
          <a:xfrm>
            <a:off x="3068517" y="786790"/>
            <a:ext cx="338554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1600" dirty="0" smtClean="0"/>
              <a:t>...</a:t>
            </a:r>
            <a:endParaRPr lang="pt-BR" sz="1600" dirty="0"/>
          </a:p>
        </p:txBody>
      </p:sp>
      <p:sp>
        <p:nvSpPr>
          <p:cNvPr id="138" name="Cubo 137"/>
          <p:cNvSpPr/>
          <p:nvPr/>
        </p:nvSpPr>
        <p:spPr>
          <a:xfrm>
            <a:off x="3522960" y="1248493"/>
            <a:ext cx="178699" cy="383006"/>
          </a:xfrm>
          <a:prstGeom prst="cube">
            <a:avLst>
              <a:gd name="adj" fmla="val 5407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139" name="Cubo 138"/>
          <p:cNvSpPr/>
          <p:nvPr/>
        </p:nvSpPr>
        <p:spPr>
          <a:xfrm>
            <a:off x="3608174" y="1248493"/>
            <a:ext cx="178699" cy="383006"/>
          </a:xfrm>
          <a:prstGeom prst="cube">
            <a:avLst>
              <a:gd name="adj" fmla="val 5407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140" name="Cubo 139"/>
          <p:cNvSpPr/>
          <p:nvPr/>
        </p:nvSpPr>
        <p:spPr>
          <a:xfrm>
            <a:off x="4365609" y="1248493"/>
            <a:ext cx="178699" cy="383006"/>
          </a:xfrm>
          <a:prstGeom prst="cube">
            <a:avLst>
              <a:gd name="adj" fmla="val 5407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141" name="Cubo 140"/>
          <p:cNvSpPr/>
          <p:nvPr/>
        </p:nvSpPr>
        <p:spPr>
          <a:xfrm>
            <a:off x="3522960" y="1248493"/>
            <a:ext cx="1021348" cy="383006"/>
          </a:xfrm>
          <a:prstGeom prst="cube">
            <a:avLst/>
          </a:prstGeom>
          <a:solidFill>
            <a:srgbClr val="C0C0C0">
              <a:alpha val="3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142" name="CaixaDeTexto 141"/>
          <p:cNvSpPr txBox="1"/>
          <p:nvPr/>
        </p:nvSpPr>
        <p:spPr>
          <a:xfrm>
            <a:off x="3919601" y="1310870"/>
            <a:ext cx="338554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1600" dirty="0" smtClean="0"/>
              <a:t>...</a:t>
            </a:r>
            <a:endParaRPr lang="pt-BR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Retângulo 142"/>
              <p:cNvSpPr/>
              <p:nvPr/>
            </p:nvSpPr>
            <p:spPr>
              <a:xfrm>
                <a:off x="573138" y="1519566"/>
                <a:ext cx="843746" cy="34297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sz="16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pt-BR" sz="16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𝑀</m:t>
                          </m:r>
                        </m:e>
                        <m:sub/>
                        <m:sup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𝑙</m:t>
                          </m:r>
                          <m:r>
                            <a:rPr lang="pt-BR" sz="16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−1</m:t>
                          </m:r>
                        </m:sup>
                      </m:sSubSup>
                    </m:oMath>
                  </m:oMathPara>
                </a14:m>
                <a:endParaRPr lang="pt-BR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3" name="Retângulo 1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138" y="1519566"/>
                <a:ext cx="843746" cy="342979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4" name="Cubo 143"/>
          <p:cNvSpPr/>
          <p:nvPr/>
        </p:nvSpPr>
        <p:spPr>
          <a:xfrm>
            <a:off x="395536" y="1893834"/>
            <a:ext cx="281882" cy="766011"/>
          </a:xfrm>
          <a:prstGeom prst="cube">
            <a:avLst>
              <a:gd name="adj" fmla="val 6764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145" name="Cubo 144"/>
          <p:cNvSpPr/>
          <p:nvPr/>
        </p:nvSpPr>
        <p:spPr>
          <a:xfrm>
            <a:off x="486737" y="1893834"/>
            <a:ext cx="281882" cy="766011"/>
          </a:xfrm>
          <a:prstGeom prst="cube">
            <a:avLst>
              <a:gd name="adj" fmla="val 6764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146" name="Cubo 145"/>
          <p:cNvSpPr/>
          <p:nvPr/>
        </p:nvSpPr>
        <p:spPr>
          <a:xfrm>
            <a:off x="1135002" y="1893834"/>
            <a:ext cx="281882" cy="766011"/>
          </a:xfrm>
          <a:prstGeom prst="cube">
            <a:avLst>
              <a:gd name="adj" fmla="val 6764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147" name="Cubo 146"/>
          <p:cNvSpPr/>
          <p:nvPr/>
        </p:nvSpPr>
        <p:spPr>
          <a:xfrm>
            <a:off x="395536" y="1893834"/>
            <a:ext cx="1021348" cy="766011"/>
          </a:xfrm>
          <a:prstGeom prst="cube">
            <a:avLst/>
          </a:prstGeom>
          <a:solidFill>
            <a:srgbClr val="C0C0C0">
              <a:alpha val="29804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148" name="CaixaDeTexto 147"/>
          <p:cNvSpPr txBox="1"/>
          <p:nvPr/>
        </p:nvSpPr>
        <p:spPr>
          <a:xfrm>
            <a:off x="768619" y="2119054"/>
            <a:ext cx="338554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1600" dirty="0" smtClean="0"/>
              <a:t>...</a:t>
            </a:r>
            <a:endParaRPr lang="pt-BR" sz="1600" dirty="0"/>
          </a:p>
        </p:txBody>
      </p:sp>
      <p:cxnSp>
        <p:nvCxnSpPr>
          <p:cNvPr id="151" name="Conector angulado 150"/>
          <p:cNvCxnSpPr>
            <a:stCxn id="145" idx="0"/>
            <a:endCxn id="121" idx="1"/>
          </p:cNvCxnSpPr>
          <p:nvPr/>
        </p:nvCxnSpPr>
        <p:spPr>
          <a:xfrm rot="5400000" flipH="1" flipV="1">
            <a:off x="1385963" y="211975"/>
            <a:ext cx="1018915" cy="2344805"/>
          </a:xfrm>
          <a:prstGeom prst="bentConnector2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Conector angulado 151"/>
          <p:cNvCxnSpPr>
            <a:stCxn id="146" idx="0"/>
            <a:endCxn id="119" idx="1"/>
          </p:cNvCxnSpPr>
          <p:nvPr/>
        </p:nvCxnSpPr>
        <p:spPr>
          <a:xfrm rot="5400000" flipH="1" flipV="1">
            <a:off x="1812452" y="638463"/>
            <a:ext cx="814202" cy="1696540"/>
          </a:xfrm>
          <a:prstGeom prst="bentConnector2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Conector angulado 152"/>
          <p:cNvCxnSpPr>
            <a:stCxn id="144" idx="0"/>
            <a:endCxn id="124" idx="1"/>
          </p:cNvCxnSpPr>
          <p:nvPr/>
        </p:nvCxnSpPr>
        <p:spPr>
          <a:xfrm rot="5400000" flipH="1" flipV="1">
            <a:off x="1289185" y="115196"/>
            <a:ext cx="1121271" cy="2436006"/>
          </a:xfrm>
          <a:prstGeom prst="bentConnector2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Retângulo 153"/>
          <p:cNvSpPr/>
          <p:nvPr/>
        </p:nvSpPr>
        <p:spPr>
          <a:xfrm>
            <a:off x="2130136" y="3821350"/>
            <a:ext cx="4776790" cy="346495"/>
          </a:xfrm>
          <a:prstGeom prst="rect">
            <a:avLst/>
          </a:prstGeom>
          <a:noFill/>
          <a:ln w="28575"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sz="2800" b="1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5" name="Retângulo 164"/>
              <p:cNvSpPr/>
              <p:nvPr/>
            </p:nvSpPr>
            <p:spPr>
              <a:xfrm>
                <a:off x="6798406" y="559493"/>
                <a:ext cx="2345594" cy="34297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/>
                <a:r>
                  <a:rPr lang="pt-BR" sz="1600" b="0" dirty="0" smtClean="0">
                    <a:solidFill>
                      <a:schemeClr val="tx1"/>
                    </a:solidFill>
                  </a:rPr>
                  <a:t>Camada </a:t>
                </a:r>
                <a:r>
                  <a:rPr lang="pt-BR" sz="1600" b="0" dirty="0" err="1" smtClean="0">
                    <a:solidFill>
                      <a:schemeClr val="tx1"/>
                    </a:solidFill>
                  </a:rPr>
                  <a:t>convolucional</a:t>
                </a:r>
                <a:r>
                  <a:rPr lang="pt-BR" sz="1600" b="0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pt-BR" sz="160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bSupPr>
                      <m:e>
                        <m:r>
                          <a:rPr lang="pt-BR" sz="16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𝐶</m:t>
                        </m:r>
                      </m:e>
                      <m:sub/>
                      <m:sup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𝑙</m:t>
                        </m:r>
                      </m:sup>
                    </m:sSubSup>
                  </m:oMath>
                </a14:m>
                <a:endParaRPr lang="pt-BR" sz="1600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5" name="Retângulo 16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8406" y="559493"/>
                <a:ext cx="2345594" cy="342979"/>
              </a:xfrm>
              <a:prstGeom prst="rect">
                <a:avLst/>
              </a:prstGeom>
              <a:blipFill rotWithShape="1">
                <a:blip r:embed="rId4"/>
                <a:stretch>
                  <a:fillRect t="-3571" b="-2321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2" name="Retângulo 171"/>
          <p:cNvSpPr/>
          <p:nvPr/>
        </p:nvSpPr>
        <p:spPr>
          <a:xfrm>
            <a:off x="2124458" y="4486111"/>
            <a:ext cx="648556" cy="1843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>
              <a:solidFill>
                <a:schemeClr val="tx1"/>
              </a:solidFill>
            </a:endParaRPr>
          </a:p>
        </p:txBody>
      </p:sp>
      <p:sp>
        <p:nvSpPr>
          <p:cNvPr id="173" name="Retângulo 172"/>
          <p:cNvSpPr/>
          <p:nvPr/>
        </p:nvSpPr>
        <p:spPr>
          <a:xfrm>
            <a:off x="2124458" y="4679049"/>
            <a:ext cx="648556" cy="1843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>
              <a:solidFill>
                <a:schemeClr val="tx1"/>
              </a:solidFill>
            </a:endParaRPr>
          </a:p>
        </p:txBody>
      </p:sp>
      <p:sp>
        <p:nvSpPr>
          <p:cNvPr id="176" name="Retângulo 175"/>
          <p:cNvSpPr/>
          <p:nvPr/>
        </p:nvSpPr>
        <p:spPr>
          <a:xfrm>
            <a:off x="2124458" y="4302246"/>
            <a:ext cx="648556" cy="1843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>
              <a:solidFill>
                <a:schemeClr val="tx1"/>
              </a:solidFill>
            </a:endParaRPr>
          </a:p>
        </p:txBody>
      </p:sp>
      <p:sp>
        <p:nvSpPr>
          <p:cNvPr id="177" name="Retângulo 176"/>
          <p:cNvSpPr/>
          <p:nvPr/>
        </p:nvSpPr>
        <p:spPr>
          <a:xfrm>
            <a:off x="2124458" y="3328058"/>
            <a:ext cx="648556" cy="1843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>
              <a:solidFill>
                <a:schemeClr val="tx1"/>
              </a:solidFill>
            </a:endParaRPr>
          </a:p>
        </p:txBody>
      </p:sp>
      <p:sp>
        <p:nvSpPr>
          <p:cNvPr id="178" name="Retângulo 177"/>
          <p:cNvSpPr/>
          <p:nvPr/>
        </p:nvSpPr>
        <p:spPr>
          <a:xfrm>
            <a:off x="2124458" y="3520996"/>
            <a:ext cx="648556" cy="1843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>
              <a:solidFill>
                <a:schemeClr val="tx1"/>
              </a:solidFill>
            </a:endParaRPr>
          </a:p>
        </p:txBody>
      </p:sp>
      <p:sp>
        <p:nvSpPr>
          <p:cNvPr id="179" name="Retângulo 178"/>
          <p:cNvSpPr/>
          <p:nvPr/>
        </p:nvSpPr>
        <p:spPr>
          <a:xfrm>
            <a:off x="2124458" y="3144193"/>
            <a:ext cx="648556" cy="1843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>
              <a:solidFill>
                <a:schemeClr val="tx1"/>
              </a:solidFill>
            </a:endParaRPr>
          </a:p>
        </p:txBody>
      </p:sp>
      <p:sp>
        <p:nvSpPr>
          <p:cNvPr id="14" name="Retângulo 13"/>
          <p:cNvSpPr/>
          <p:nvPr/>
        </p:nvSpPr>
        <p:spPr>
          <a:xfrm>
            <a:off x="5752706" y="670968"/>
            <a:ext cx="914400" cy="4930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2" name="Retângulo 181"/>
          <p:cNvSpPr/>
          <p:nvPr/>
        </p:nvSpPr>
        <p:spPr>
          <a:xfrm>
            <a:off x="4639245" y="1287007"/>
            <a:ext cx="914400" cy="4930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4" name="CaixaDeTexto 43"/>
          <p:cNvSpPr txBox="1"/>
          <p:nvPr/>
        </p:nvSpPr>
        <p:spPr>
          <a:xfrm>
            <a:off x="2130136" y="1845716"/>
            <a:ext cx="5533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i="1" dirty="0" smtClean="0">
                <a:latin typeface="Cambria Math" pitchFamily="18" charset="0"/>
                <a:ea typeface="Cambria Math" pitchFamily="18" charset="0"/>
              </a:rPr>
              <a:t>k=1</a:t>
            </a:r>
            <a:endParaRPr lang="pt-BR" sz="1600" b="1" i="1" dirty="0">
              <a:latin typeface="Cambria Math" pitchFamily="18" charset="0"/>
              <a:ea typeface="Cambria Math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tângulo 44"/>
              <p:cNvSpPr/>
              <p:nvPr/>
            </p:nvSpPr>
            <p:spPr>
              <a:xfrm>
                <a:off x="2137970" y="2333965"/>
                <a:ext cx="1044516" cy="33938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sz="14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SupPr>
                        <m:e>
                          <m:sSup>
                            <m:sSupPr>
                              <m:ctrlPr>
                                <a:rPr lang="pt-BR" sz="140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pt-BR" sz="14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𝑀</m:t>
                              </m:r>
                            </m:e>
                            <m:sup>
                              <m:r>
                                <a:rPr lang="pt-BR" sz="14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𝑙</m:t>
                              </m:r>
                              <m:r>
                                <a:rPr lang="pt-BR" sz="14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−1</m:t>
                              </m:r>
                            </m:sup>
                          </m:sSup>
                          <m: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∗</m:t>
                          </m:r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𝑊</m:t>
                          </m:r>
                        </m:e>
                        <m:sub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𝑘</m:t>
                          </m:r>
                          <m: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=</m:t>
                          </m:r>
                          <m:r>
                            <a:rPr lang="pt-BR" sz="1400" b="1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𝟏</m:t>
                          </m:r>
                          <m: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,</m:t>
                          </m:r>
                          <m: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𝑑</m:t>
                          </m:r>
                        </m:sub>
                        <m:sup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𝑙</m:t>
                          </m:r>
                        </m:sup>
                      </m:sSubSup>
                    </m:oMath>
                  </m:oMathPara>
                </a14:m>
                <a:endParaRPr lang="pt-BR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5" name="Retângulo 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7970" y="2333965"/>
                <a:ext cx="1044516" cy="339388"/>
              </a:xfrm>
              <a:prstGeom prst="rect">
                <a:avLst/>
              </a:prstGeom>
              <a:blipFill rotWithShape="1">
                <a:blip r:embed="rId5"/>
                <a:stretch>
                  <a:fillRect r="-1345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Cubo 45"/>
          <p:cNvSpPr/>
          <p:nvPr/>
        </p:nvSpPr>
        <p:spPr>
          <a:xfrm>
            <a:off x="3324326" y="2165780"/>
            <a:ext cx="281882" cy="766011"/>
          </a:xfrm>
          <a:prstGeom prst="cube">
            <a:avLst>
              <a:gd name="adj" fmla="val 6764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47" name="Cubo 46"/>
          <p:cNvSpPr/>
          <p:nvPr/>
        </p:nvSpPr>
        <p:spPr>
          <a:xfrm>
            <a:off x="3415527" y="2165780"/>
            <a:ext cx="281882" cy="766011"/>
          </a:xfrm>
          <a:prstGeom prst="cube">
            <a:avLst>
              <a:gd name="adj" fmla="val 6764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48" name="Cubo 47"/>
          <p:cNvSpPr/>
          <p:nvPr/>
        </p:nvSpPr>
        <p:spPr>
          <a:xfrm>
            <a:off x="4169913" y="2165780"/>
            <a:ext cx="281882" cy="766011"/>
          </a:xfrm>
          <a:prstGeom prst="cube">
            <a:avLst>
              <a:gd name="adj" fmla="val 6764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49" name="Cubo 48"/>
          <p:cNvSpPr/>
          <p:nvPr/>
        </p:nvSpPr>
        <p:spPr>
          <a:xfrm>
            <a:off x="3321432" y="2165780"/>
            <a:ext cx="1129720" cy="766011"/>
          </a:xfrm>
          <a:prstGeom prst="cube">
            <a:avLst/>
          </a:prstGeom>
          <a:solidFill>
            <a:srgbClr val="C0C0C0">
              <a:alpha val="3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50" name="CaixaDeTexto 49"/>
          <p:cNvSpPr txBox="1"/>
          <p:nvPr/>
        </p:nvSpPr>
        <p:spPr>
          <a:xfrm>
            <a:off x="3756681" y="2401734"/>
            <a:ext cx="338554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1600" dirty="0" smtClean="0"/>
              <a:t>...</a:t>
            </a:r>
            <a:endParaRPr lang="pt-BR" sz="1600" dirty="0"/>
          </a:p>
        </p:txBody>
      </p:sp>
      <p:cxnSp>
        <p:nvCxnSpPr>
          <p:cNvPr id="51" name="Conector de seta reta 50"/>
          <p:cNvCxnSpPr>
            <a:endCxn id="47" idx="0"/>
          </p:cNvCxnSpPr>
          <p:nvPr/>
        </p:nvCxnSpPr>
        <p:spPr>
          <a:xfrm>
            <a:off x="3649208" y="1631499"/>
            <a:ext cx="2600" cy="53428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ector de seta reta 51"/>
          <p:cNvCxnSpPr>
            <a:endCxn id="48" idx="0"/>
          </p:cNvCxnSpPr>
          <p:nvPr/>
        </p:nvCxnSpPr>
        <p:spPr>
          <a:xfrm flipH="1">
            <a:off x="4406194" y="1631499"/>
            <a:ext cx="449" cy="53428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ector de seta reta 52"/>
          <p:cNvCxnSpPr>
            <a:endCxn id="46" idx="0"/>
          </p:cNvCxnSpPr>
          <p:nvPr/>
        </p:nvCxnSpPr>
        <p:spPr>
          <a:xfrm flipH="1">
            <a:off x="3560607" y="1631499"/>
            <a:ext cx="3387" cy="53428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Retângulo 53"/>
              <p:cNvSpPr/>
              <p:nvPr/>
            </p:nvSpPr>
            <p:spPr>
              <a:xfrm>
                <a:off x="1967012" y="2624013"/>
                <a:ext cx="1376906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pt-BR" sz="14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𝑑</m:t>
                      </m:r>
                      <m:r>
                        <a:rPr lang="pt-BR" sz="14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=1, …,</m:t>
                      </m:r>
                      <m:r>
                        <a:rPr lang="pt-BR" sz="14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𝐷</m:t>
                      </m:r>
                    </m:oMath>
                  </m:oMathPara>
                </a14:m>
                <a:endParaRPr lang="pt-BR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4" name="Retângulo 5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7012" y="2624013"/>
                <a:ext cx="1376906" cy="307777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28086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Camada </a:t>
            </a:r>
            <a:r>
              <a:rPr lang="pt-BR" dirty="0" err="1"/>
              <a:t>convolucional</a:t>
            </a:r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14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SIN393 (2023)</a:t>
            </a:r>
            <a:endParaRPr lang="pt-BR" dirty="0"/>
          </a:p>
        </p:txBody>
      </p:sp>
      <p:sp>
        <p:nvSpPr>
          <p:cNvPr id="93" name="Espaço Reservado para Conteúdo 2"/>
          <p:cNvSpPr>
            <a:spLocks noGrp="1"/>
          </p:cNvSpPr>
          <p:nvPr>
            <p:ph idx="1"/>
          </p:nvPr>
        </p:nvSpPr>
        <p:spPr>
          <a:xfrm>
            <a:off x="0" y="559493"/>
            <a:ext cx="9144000" cy="4408014"/>
          </a:xfrm>
          <a:ln>
            <a:noFill/>
          </a:ln>
        </p:spPr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100" name="Retângulo 99"/>
          <p:cNvSpPr/>
          <p:nvPr/>
        </p:nvSpPr>
        <p:spPr>
          <a:xfrm>
            <a:off x="2123729" y="675780"/>
            <a:ext cx="4783198" cy="239386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sz="160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Retângulo 100"/>
              <p:cNvSpPr/>
              <p:nvPr/>
            </p:nvSpPr>
            <p:spPr>
              <a:xfrm>
                <a:off x="2680610" y="1299374"/>
                <a:ext cx="833883" cy="3747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sz="16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𝑊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𝑘</m:t>
                          </m:r>
                          <m:r>
                            <a:rPr lang="pt-BR" sz="16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=</m:t>
                          </m:r>
                          <m:r>
                            <a:rPr lang="pt-BR" sz="1600" b="1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𝟏</m:t>
                          </m:r>
                          <m:r>
                            <a:rPr lang="pt-BR" sz="16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, </m:t>
                          </m:r>
                          <m:r>
                            <a:rPr lang="pt-BR" sz="16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𝑑</m:t>
                          </m:r>
                        </m:sub>
                        <m:sup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𝑙</m:t>
                          </m:r>
                        </m:sup>
                      </m:sSubSup>
                    </m:oMath>
                  </m:oMathPara>
                </a14:m>
                <a:endParaRPr lang="pt-BR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1" name="Retângulo 10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0610" y="1299374"/>
                <a:ext cx="833883" cy="374718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3" name="Conector angulado 102"/>
          <p:cNvCxnSpPr>
            <a:stCxn id="124" idx="3"/>
            <a:endCxn id="138" idx="0"/>
          </p:cNvCxnSpPr>
          <p:nvPr/>
        </p:nvCxnSpPr>
        <p:spPr>
          <a:xfrm>
            <a:off x="3353461" y="772563"/>
            <a:ext cx="307163" cy="475928"/>
          </a:xfrm>
          <a:prstGeom prst="bentConnector2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ector angulado 103"/>
          <p:cNvCxnSpPr>
            <a:stCxn id="121" idx="3"/>
            <a:endCxn id="139" idx="0"/>
          </p:cNvCxnSpPr>
          <p:nvPr/>
        </p:nvCxnSpPr>
        <p:spPr>
          <a:xfrm>
            <a:off x="3353461" y="874920"/>
            <a:ext cx="392378" cy="373572"/>
          </a:xfrm>
          <a:prstGeom prst="bentConnector2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onector angulado 104"/>
          <p:cNvCxnSpPr>
            <a:stCxn id="119" idx="3"/>
            <a:endCxn id="140" idx="0"/>
          </p:cNvCxnSpPr>
          <p:nvPr/>
        </p:nvCxnSpPr>
        <p:spPr>
          <a:xfrm>
            <a:off x="3353461" y="1079633"/>
            <a:ext cx="1149812" cy="168859"/>
          </a:xfrm>
          <a:prstGeom prst="bentConnector2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Cubo 106"/>
          <p:cNvSpPr/>
          <p:nvPr/>
        </p:nvSpPr>
        <p:spPr>
          <a:xfrm>
            <a:off x="4863178" y="2165779"/>
            <a:ext cx="281882" cy="766011"/>
          </a:xfrm>
          <a:prstGeom prst="cube">
            <a:avLst>
              <a:gd name="adj" fmla="val 6764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Retângulo 108"/>
              <p:cNvSpPr/>
              <p:nvPr/>
            </p:nvSpPr>
            <p:spPr>
              <a:xfrm>
                <a:off x="2137970" y="2333965"/>
                <a:ext cx="1044516" cy="33938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sz="14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SupPr>
                        <m:e>
                          <m:sSup>
                            <m:sSupPr>
                              <m:ctrlPr>
                                <a:rPr lang="pt-BR" sz="140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pt-BR" sz="14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𝑀</m:t>
                              </m:r>
                            </m:e>
                            <m:sup>
                              <m:r>
                                <a:rPr lang="pt-BR" sz="14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𝑙</m:t>
                              </m:r>
                              <m:r>
                                <a:rPr lang="pt-BR" sz="14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−1</m:t>
                              </m:r>
                            </m:sup>
                          </m:sSup>
                          <m: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∗</m:t>
                          </m:r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𝑊</m:t>
                          </m:r>
                        </m:e>
                        <m:sub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𝑘</m:t>
                          </m:r>
                          <m: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=</m:t>
                          </m:r>
                          <m:r>
                            <a:rPr lang="pt-BR" sz="1400" b="1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𝟏</m:t>
                          </m:r>
                          <m: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,</m:t>
                          </m:r>
                          <m: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𝑑</m:t>
                          </m:r>
                        </m:sub>
                        <m:sup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𝑙</m:t>
                          </m:r>
                        </m:sup>
                      </m:sSubSup>
                    </m:oMath>
                  </m:oMathPara>
                </a14:m>
                <a:endParaRPr lang="pt-BR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9" name="Retângulo 10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7970" y="2333965"/>
                <a:ext cx="1044516" cy="339388"/>
              </a:xfrm>
              <a:prstGeom prst="rect">
                <a:avLst/>
              </a:prstGeom>
              <a:blipFill rotWithShape="1">
                <a:blip r:embed="rId5"/>
                <a:stretch>
                  <a:fillRect r="-1345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Retângulo 109"/>
              <p:cNvSpPr/>
              <p:nvPr/>
            </p:nvSpPr>
            <p:spPr>
              <a:xfrm>
                <a:off x="4546565" y="1227733"/>
                <a:ext cx="1393587" cy="61164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pt-BR" sz="12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1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𝑑</m:t>
                          </m:r>
                          <m:r>
                            <a:rPr lang="pt-BR" sz="1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pt-BR" sz="1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𝐷</m:t>
                          </m:r>
                        </m:sup>
                        <m:e>
                          <m:sSubSup>
                            <m:sSubSupPr>
                              <m:ctrlPr>
                                <a:rPr lang="pt-BR" sz="120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bSupPr>
                            <m:e>
                              <m:sSup>
                                <m:sSupPr>
                                  <m:ctrlPr>
                                    <a:rPr lang="pt-BR" sz="120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pt-BR" sz="12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𝑀</m:t>
                                  </m:r>
                                </m:e>
                                <m:sup>
                                  <m:r>
                                    <a:rPr lang="pt-BR" sz="12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𝑙</m:t>
                                  </m:r>
                                  <m:r>
                                    <a:rPr lang="pt-BR" sz="12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a:rPr lang="pt-BR" sz="12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∗</m:t>
                              </m:r>
                              <m:r>
                                <a:rPr lang="en-US" sz="12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12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𝑘</m:t>
                              </m:r>
                              <m:r>
                                <a:rPr lang="pt-BR" sz="12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=</m:t>
                              </m:r>
                              <m:r>
                                <a:rPr lang="pt-BR" sz="1200" b="1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𝟏</m:t>
                              </m:r>
                              <m:r>
                                <a:rPr lang="pt-BR" sz="12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,</m:t>
                              </m:r>
                              <m:r>
                                <a:rPr lang="pt-BR" sz="12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12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𝑙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pt-BR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0" name="Retângulo 10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6565" y="1227733"/>
                <a:ext cx="1393587" cy="611642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CaixaDeTexto 111"/>
              <p:cNvSpPr txBox="1"/>
              <p:nvPr/>
            </p:nvSpPr>
            <p:spPr>
              <a:xfrm>
                <a:off x="4481812" y="2018546"/>
                <a:ext cx="590675" cy="5395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pt-BR" sz="12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naryPr>
                        <m:sub/>
                        <m:sup/>
                        <m:e/>
                      </m:nary>
                    </m:oMath>
                  </m:oMathPara>
                </a14:m>
                <a:endParaRPr lang="pt-BR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2" name="CaixaDeTexto 1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1812" y="2018546"/>
                <a:ext cx="590675" cy="539571"/>
              </a:xfrm>
              <a:prstGeom prst="rect">
                <a:avLst/>
              </a:prstGeom>
              <a:blipFill rotWithShape="1">
                <a:blip r:embed="rId8"/>
                <a:stretch>
                  <a:fillRect l="-80412" t="-115730" r="-87629" b="-16292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4" name="Conector de seta reta 113"/>
          <p:cNvCxnSpPr>
            <a:stCxn id="182" idx="2"/>
            <a:endCxn id="107" idx="0"/>
          </p:cNvCxnSpPr>
          <p:nvPr/>
        </p:nvCxnSpPr>
        <p:spPr>
          <a:xfrm>
            <a:off x="5096445" y="1780101"/>
            <a:ext cx="3014" cy="385678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Retângulo 118"/>
          <p:cNvSpPr/>
          <p:nvPr/>
        </p:nvSpPr>
        <p:spPr>
          <a:xfrm flipV="1">
            <a:off x="3067825" y="1028497"/>
            <a:ext cx="285638" cy="1022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>
              <a:solidFill>
                <a:schemeClr val="tx1"/>
              </a:solidFill>
            </a:endParaRPr>
          </a:p>
        </p:txBody>
      </p:sp>
      <p:sp>
        <p:nvSpPr>
          <p:cNvPr id="120" name="CaixaDeTexto 119"/>
          <p:cNvSpPr txBox="1"/>
          <p:nvPr/>
        </p:nvSpPr>
        <p:spPr>
          <a:xfrm>
            <a:off x="3104225" y="982811"/>
            <a:ext cx="287258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1600" dirty="0" smtClean="0"/>
              <a:t>*</a:t>
            </a:r>
            <a:endParaRPr lang="pt-BR" sz="1600" dirty="0"/>
          </a:p>
        </p:txBody>
      </p:sp>
      <p:sp>
        <p:nvSpPr>
          <p:cNvPr id="121" name="Retângulo 120"/>
          <p:cNvSpPr/>
          <p:nvPr/>
        </p:nvSpPr>
        <p:spPr>
          <a:xfrm flipV="1">
            <a:off x="3067825" y="823784"/>
            <a:ext cx="285638" cy="1022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>
              <a:solidFill>
                <a:schemeClr val="tx1"/>
              </a:solidFill>
            </a:endParaRPr>
          </a:p>
        </p:txBody>
      </p:sp>
      <p:sp>
        <p:nvSpPr>
          <p:cNvPr id="122" name="CaixaDeTexto 121"/>
          <p:cNvSpPr txBox="1"/>
          <p:nvPr/>
        </p:nvSpPr>
        <p:spPr>
          <a:xfrm>
            <a:off x="3102805" y="777618"/>
            <a:ext cx="287258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1600" dirty="0" smtClean="0"/>
              <a:t>*</a:t>
            </a:r>
            <a:endParaRPr lang="pt-BR" sz="1600" dirty="0"/>
          </a:p>
        </p:txBody>
      </p:sp>
      <p:grpSp>
        <p:nvGrpSpPr>
          <p:cNvPr id="123" name="Grupo 122"/>
          <p:cNvGrpSpPr/>
          <p:nvPr/>
        </p:nvGrpSpPr>
        <p:grpSpPr>
          <a:xfrm>
            <a:off x="3067825" y="670968"/>
            <a:ext cx="323658" cy="338554"/>
            <a:chOff x="2555776" y="188640"/>
            <a:chExt cx="456326" cy="477328"/>
          </a:xfrm>
          <a:noFill/>
        </p:grpSpPr>
        <p:sp>
          <p:nvSpPr>
            <p:cNvPr id="124" name="Retângulo 123"/>
            <p:cNvSpPr/>
            <p:nvPr/>
          </p:nvSpPr>
          <p:spPr>
            <a:xfrm flipV="1">
              <a:off x="2555776" y="259783"/>
              <a:ext cx="402722" cy="14419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00">
                <a:solidFill>
                  <a:schemeClr val="tx1"/>
                </a:solidFill>
              </a:endParaRPr>
            </a:p>
          </p:txBody>
        </p:sp>
        <p:sp>
          <p:nvSpPr>
            <p:cNvPr id="125" name="CaixaDeTexto 124"/>
            <p:cNvSpPr txBox="1"/>
            <p:nvPr/>
          </p:nvSpPr>
          <p:spPr>
            <a:xfrm>
              <a:off x="2607096" y="188640"/>
              <a:ext cx="405006" cy="477328"/>
            </a:xfrm>
            <a:prstGeom prst="rect">
              <a:avLst/>
            </a:prstGeom>
            <a:grp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pt-BR" sz="1600" dirty="0" smtClean="0"/>
                <a:t>*</a:t>
              </a:r>
              <a:endParaRPr lang="pt-BR" sz="1600" dirty="0"/>
            </a:p>
          </p:txBody>
        </p:sp>
      </p:grpSp>
      <p:sp>
        <p:nvSpPr>
          <p:cNvPr id="126" name="Retângulo 125"/>
          <p:cNvSpPr/>
          <p:nvPr/>
        </p:nvSpPr>
        <p:spPr>
          <a:xfrm flipV="1">
            <a:off x="3067823" y="926141"/>
            <a:ext cx="285638" cy="1022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>
              <a:solidFill>
                <a:schemeClr val="tx1"/>
              </a:solidFill>
            </a:endParaRPr>
          </a:p>
        </p:txBody>
      </p:sp>
      <p:sp>
        <p:nvSpPr>
          <p:cNvPr id="127" name="CaixaDeTexto 126"/>
          <p:cNvSpPr txBox="1"/>
          <p:nvPr/>
        </p:nvSpPr>
        <p:spPr>
          <a:xfrm>
            <a:off x="3068517" y="786790"/>
            <a:ext cx="338554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1600" dirty="0" smtClean="0"/>
              <a:t>...</a:t>
            </a:r>
            <a:endParaRPr lang="pt-BR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Retângulo 127"/>
              <p:cNvSpPr/>
              <p:nvPr/>
            </p:nvSpPr>
            <p:spPr>
              <a:xfrm>
                <a:off x="1967012" y="2624013"/>
                <a:ext cx="1376906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pt-BR" sz="14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𝑑</m:t>
                      </m:r>
                      <m:r>
                        <a:rPr lang="pt-BR" sz="14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=1, …,</m:t>
                      </m:r>
                      <m:r>
                        <a:rPr lang="pt-BR" sz="14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𝐷</m:t>
                      </m:r>
                    </m:oMath>
                  </m:oMathPara>
                </a14:m>
                <a:endParaRPr lang="pt-BR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8" name="Retângulo 1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7012" y="2624013"/>
                <a:ext cx="1376906" cy="307777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9" name="Cubo 128"/>
          <p:cNvSpPr/>
          <p:nvPr/>
        </p:nvSpPr>
        <p:spPr>
          <a:xfrm>
            <a:off x="3324326" y="2165780"/>
            <a:ext cx="281882" cy="766011"/>
          </a:xfrm>
          <a:prstGeom prst="cube">
            <a:avLst>
              <a:gd name="adj" fmla="val 6764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130" name="Cubo 129"/>
          <p:cNvSpPr/>
          <p:nvPr/>
        </p:nvSpPr>
        <p:spPr>
          <a:xfrm>
            <a:off x="3415527" y="2165780"/>
            <a:ext cx="281882" cy="766011"/>
          </a:xfrm>
          <a:prstGeom prst="cube">
            <a:avLst>
              <a:gd name="adj" fmla="val 6764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131" name="Cubo 130"/>
          <p:cNvSpPr/>
          <p:nvPr/>
        </p:nvSpPr>
        <p:spPr>
          <a:xfrm>
            <a:off x="4169913" y="2165780"/>
            <a:ext cx="281882" cy="766011"/>
          </a:xfrm>
          <a:prstGeom prst="cube">
            <a:avLst>
              <a:gd name="adj" fmla="val 6764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135" name="Cubo 134"/>
          <p:cNvSpPr/>
          <p:nvPr/>
        </p:nvSpPr>
        <p:spPr>
          <a:xfrm>
            <a:off x="3321432" y="2165780"/>
            <a:ext cx="1129720" cy="766011"/>
          </a:xfrm>
          <a:prstGeom prst="cube">
            <a:avLst/>
          </a:prstGeom>
          <a:solidFill>
            <a:srgbClr val="C0C0C0">
              <a:alpha val="3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137" name="CaixaDeTexto 136"/>
          <p:cNvSpPr txBox="1"/>
          <p:nvPr/>
        </p:nvSpPr>
        <p:spPr>
          <a:xfrm>
            <a:off x="3756681" y="2401734"/>
            <a:ext cx="338554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1600" dirty="0" smtClean="0"/>
              <a:t>...</a:t>
            </a:r>
            <a:endParaRPr lang="pt-BR" sz="1600" dirty="0"/>
          </a:p>
        </p:txBody>
      </p:sp>
      <p:sp>
        <p:nvSpPr>
          <p:cNvPr id="138" name="Cubo 137"/>
          <p:cNvSpPr/>
          <p:nvPr/>
        </p:nvSpPr>
        <p:spPr>
          <a:xfrm>
            <a:off x="3522960" y="1248493"/>
            <a:ext cx="178699" cy="383006"/>
          </a:xfrm>
          <a:prstGeom prst="cube">
            <a:avLst>
              <a:gd name="adj" fmla="val 5407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139" name="Cubo 138"/>
          <p:cNvSpPr/>
          <p:nvPr/>
        </p:nvSpPr>
        <p:spPr>
          <a:xfrm>
            <a:off x="3608174" y="1248493"/>
            <a:ext cx="178699" cy="383006"/>
          </a:xfrm>
          <a:prstGeom prst="cube">
            <a:avLst>
              <a:gd name="adj" fmla="val 5407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140" name="Cubo 139"/>
          <p:cNvSpPr/>
          <p:nvPr/>
        </p:nvSpPr>
        <p:spPr>
          <a:xfrm>
            <a:off x="4365609" y="1248493"/>
            <a:ext cx="178699" cy="383006"/>
          </a:xfrm>
          <a:prstGeom prst="cube">
            <a:avLst>
              <a:gd name="adj" fmla="val 5407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141" name="Cubo 140"/>
          <p:cNvSpPr/>
          <p:nvPr/>
        </p:nvSpPr>
        <p:spPr>
          <a:xfrm>
            <a:off x="3522960" y="1248493"/>
            <a:ext cx="1021348" cy="383006"/>
          </a:xfrm>
          <a:prstGeom prst="cube">
            <a:avLst/>
          </a:prstGeom>
          <a:solidFill>
            <a:srgbClr val="C0C0C0">
              <a:alpha val="3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142" name="CaixaDeTexto 141"/>
          <p:cNvSpPr txBox="1"/>
          <p:nvPr/>
        </p:nvSpPr>
        <p:spPr>
          <a:xfrm>
            <a:off x="3919601" y="1310870"/>
            <a:ext cx="338554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1600" dirty="0" smtClean="0"/>
              <a:t>...</a:t>
            </a:r>
            <a:endParaRPr lang="pt-BR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Retângulo 142"/>
              <p:cNvSpPr/>
              <p:nvPr/>
            </p:nvSpPr>
            <p:spPr>
              <a:xfrm>
                <a:off x="573138" y="1519566"/>
                <a:ext cx="843746" cy="34297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sz="16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pt-BR" sz="16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𝑀</m:t>
                          </m:r>
                        </m:e>
                        <m:sub/>
                        <m:sup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𝑙</m:t>
                          </m:r>
                          <m:r>
                            <a:rPr lang="pt-BR" sz="16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−1</m:t>
                          </m:r>
                        </m:sup>
                      </m:sSubSup>
                    </m:oMath>
                  </m:oMathPara>
                </a14:m>
                <a:endParaRPr lang="pt-BR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3" name="Retângulo 1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138" y="1519566"/>
                <a:ext cx="843746" cy="342979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4" name="Cubo 143"/>
          <p:cNvSpPr/>
          <p:nvPr/>
        </p:nvSpPr>
        <p:spPr>
          <a:xfrm>
            <a:off x="395536" y="1893834"/>
            <a:ext cx="281882" cy="766011"/>
          </a:xfrm>
          <a:prstGeom prst="cube">
            <a:avLst>
              <a:gd name="adj" fmla="val 6764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145" name="Cubo 144"/>
          <p:cNvSpPr/>
          <p:nvPr/>
        </p:nvSpPr>
        <p:spPr>
          <a:xfrm>
            <a:off x="486737" y="1893834"/>
            <a:ext cx="281882" cy="766011"/>
          </a:xfrm>
          <a:prstGeom prst="cube">
            <a:avLst>
              <a:gd name="adj" fmla="val 6764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146" name="Cubo 145"/>
          <p:cNvSpPr/>
          <p:nvPr/>
        </p:nvSpPr>
        <p:spPr>
          <a:xfrm>
            <a:off x="1135002" y="1893834"/>
            <a:ext cx="281882" cy="766011"/>
          </a:xfrm>
          <a:prstGeom prst="cube">
            <a:avLst>
              <a:gd name="adj" fmla="val 6764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147" name="Cubo 146"/>
          <p:cNvSpPr/>
          <p:nvPr/>
        </p:nvSpPr>
        <p:spPr>
          <a:xfrm>
            <a:off x="395536" y="1893834"/>
            <a:ext cx="1021348" cy="766011"/>
          </a:xfrm>
          <a:prstGeom prst="cube">
            <a:avLst/>
          </a:prstGeom>
          <a:solidFill>
            <a:srgbClr val="C0C0C0">
              <a:alpha val="29804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148" name="CaixaDeTexto 147"/>
          <p:cNvSpPr txBox="1"/>
          <p:nvPr/>
        </p:nvSpPr>
        <p:spPr>
          <a:xfrm>
            <a:off x="768619" y="2119054"/>
            <a:ext cx="338554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1600" dirty="0" smtClean="0"/>
              <a:t>...</a:t>
            </a:r>
            <a:endParaRPr lang="pt-BR" sz="1600" dirty="0"/>
          </a:p>
        </p:txBody>
      </p:sp>
      <p:cxnSp>
        <p:nvCxnSpPr>
          <p:cNvPr id="151" name="Conector angulado 150"/>
          <p:cNvCxnSpPr>
            <a:stCxn id="145" idx="0"/>
            <a:endCxn id="121" idx="1"/>
          </p:cNvCxnSpPr>
          <p:nvPr/>
        </p:nvCxnSpPr>
        <p:spPr>
          <a:xfrm rot="5400000" flipH="1" flipV="1">
            <a:off x="1385963" y="211975"/>
            <a:ext cx="1018915" cy="2344805"/>
          </a:xfrm>
          <a:prstGeom prst="bentConnector2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Conector angulado 151"/>
          <p:cNvCxnSpPr>
            <a:stCxn id="146" idx="0"/>
            <a:endCxn id="119" idx="1"/>
          </p:cNvCxnSpPr>
          <p:nvPr/>
        </p:nvCxnSpPr>
        <p:spPr>
          <a:xfrm rot="5400000" flipH="1" flipV="1">
            <a:off x="1812452" y="638463"/>
            <a:ext cx="814202" cy="1696540"/>
          </a:xfrm>
          <a:prstGeom prst="bentConnector2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Conector angulado 152"/>
          <p:cNvCxnSpPr>
            <a:stCxn id="144" idx="0"/>
            <a:endCxn id="124" idx="1"/>
          </p:cNvCxnSpPr>
          <p:nvPr/>
        </p:nvCxnSpPr>
        <p:spPr>
          <a:xfrm rot="5400000" flipH="1" flipV="1">
            <a:off x="1289185" y="115196"/>
            <a:ext cx="1121271" cy="2436006"/>
          </a:xfrm>
          <a:prstGeom prst="bentConnector2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Retângulo 153"/>
          <p:cNvSpPr/>
          <p:nvPr/>
        </p:nvSpPr>
        <p:spPr>
          <a:xfrm>
            <a:off x="2130136" y="3821350"/>
            <a:ext cx="4776790" cy="346495"/>
          </a:xfrm>
          <a:prstGeom prst="rect">
            <a:avLst/>
          </a:prstGeom>
          <a:noFill/>
          <a:ln w="28575"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sz="2800" b="1" dirty="0">
              <a:solidFill>
                <a:schemeClr val="tx1"/>
              </a:solidFill>
            </a:endParaRPr>
          </a:p>
        </p:txBody>
      </p:sp>
      <p:sp>
        <p:nvSpPr>
          <p:cNvPr id="157" name="CaixaDeTexto 156"/>
          <p:cNvSpPr txBox="1"/>
          <p:nvPr/>
        </p:nvSpPr>
        <p:spPr>
          <a:xfrm>
            <a:off x="2130136" y="1845716"/>
            <a:ext cx="5533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i="1" dirty="0" smtClean="0">
                <a:latin typeface="Cambria Math" pitchFamily="18" charset="0"/>
                <a:ea typeface="Cambria Math" pitchFamily="18" charset="0"/>
              </a:rPr>
              <a:t>k=1</a:t>
            </a:r>
            <a:endParaRPr lang="pt-BR" sz="1600" b="1" i="1" dirty="0">
              <a:latin typeface="Cambria Math" pitchFamily="18" charset="0"/>
              <a:ea typeface="Cambria Math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5" name="Retângulo 164"/>
              <p:cNvSpPr/>
              <p:nvPr/>
            </p:nvSpPr>
            <p:spPr>
              <a:xfrm>
                <a:off x="6798406" y="559493"/>
                <a:ext cx="2345594" cy="34297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/>
                <a:r>
                  <a:rPr lang="pt-BR" sz="1600" b="0" dirty="0" smtClean="0">
                    <a:solidFill>
                      <a:schemeClr val="tx1"/>
                    </a:solidFill>
                  </a:rPr>
                  <a:t>Camada </a:t>
                </a:r>
                <a:r>
                  <a:rPr lang="pt-BR" sz="1600" b="0" dirty="0" err="1" smtClean="0">
                    <a:solidFill>
                      <a:schemeClr val="tx1"/>
                    </a:solidFill>
                  </a:rPr>
                  <a:t>convolucional</a:t>
                </a:r>
                <a:r>
                  <a:rPr lang="pt-BR" sz="1600" b="0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pt-BR" sz="160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bSupPr>
                      <m:e>
                        <m:r>
                          <a:rPr lang="pt-BR" sz="16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𝐶</m:t>
                        </m:r>
                      </m:e>
                      <m:sub/>
                      <m:sup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𝑙</m:t>
                        </m:r>
                      </m:sup>
                    </m:sSubSup>
                  </m:oMath>
                </a14:m>
                <a:endParaRPr lang="pt-BR" sz="1600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5" name="Retângulo 16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8406" y="559493"/>
                <a:ext cx="2345594" cy="342979"/>
              </a:xfrm>
              <a:prstGeom prst="rect">
                <a:avLst/>
              </a:prstGeom>
              <a:blipFill rotWithShape="1">
                <a:blip r:embed="rId12"/>
                <a:stretch>
                  <a:fillRect t="-3571" b="-2321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2" name="Retângulo 171"/>
          <p:cNvSpPr/>
          <p:nvPr/>
        </p:nvSpPr>
        <p:spPr>
          <a:xfrm>
            <a:off x="2124458" y="4486111"/>
            <a:ext cx="648556" cy="1843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>
              <a:solidFill>
                <a:schemeClr val="tx1"/>
              </a:solidFill>
            </a:endParaRPr>
          </a:p>
        </p:txBody>
      </p:sp>
      <p:sp>
        <p:nvSpPr>
          <p:cNvPr id="173" name="Retângulo 172"/>
          <p:cNvSpPr/>
          <p:nvPr/>
        </p:nvSpPr>
        <p:spPr>
          <a:xfrm>
            <a:off x="2124458" y="4679049"/>
            <a:ext cx="648556" cy="1843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>
              <a:solidFill>
                <a:schemeClr val="tx1"/>
              </a:solidFill>
            </a:endParaRPr>
          </a:p>
        </p:txBody>
      </p:sp>
      <p:sp>
        <p:nvSpPr>
          <p:cNvPr id="176" name="Retângulo 175"/>
          <p:cNvSpPr/>
          <p:nvPr/>
        </p:nvSpPr>
        <p:spPr>
          <a:xfrm>
            <a:off x="2124458" y="4302246"/>
            <a:ext cx="648556" cy="1843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>
              <a:solidFill>
                <a:schemeClr val="tx1"/>
              </a:solidFill>
            </a:endParaRPr>
          </a:p>
        </p:txBody>
      </p:sp>
      <p:sp>
        <p:nvSpPr>
          <p:cNvPr id="177" name="Retângulo 176"/>
          <p:cNvSpPr/>
          <p:nvPr/>
        </p:nvSpPr>
        <p:spPr>
          <a:xfrm>
            <a:off x="2124458" y="3328058"/>
            <a:ext cx="648556" cy="1843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>
              <a:solidFill>
                <a:schemeClr val="tx1"/>
              </a:solidFill>
            </a:endParaRPr>
          </a:p>
        </p:txBody>
      </p:sp>
      <p:sp>
        <p:nvSpPr>
          <p:cNvPr id="178" name="Retângulo 177"/>
          <p:cNvSpPr/>
          <p:nvPr/>
        </p:nvSpPr>
        <p:spPr>
          <a:xfrm>
            <a:off x="2124458" y="3520996"/>
            <a:ext cx="648556" cy="1843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>
              <a:solidFill>
                <a:schemeClr val="tx1"/>
              </a:solidFill>
            </a:endParaRPr>
          </a:p>
        </p:txBody>
      </p:sp>
      <p:sp>
        <p:nvSpPr>
          <p:cNvPr id="179" name="Retângulo 178"/>
          <p:cNvSpPr/>
          <p:nvPr/>
        </p:nvSpPr>
        <p:spPr>
          <a:xfrm>
            <a:off x="2124458" y="3144193"/>
            <a:ext cx="648556" cy="1843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>
              <a:solidFill>
                <a:schemeClr val="tx1"/>
              </a:solidFill>
            </a:endParaRPr>
          </a:p>
        </p:txBody>
      </p:sp>
      <p:cxnSp>
        <p:nvCxnSpPr>
          <p:cNvPr id="6" name="Conector de seta reta 5"/>
          <p:cNvCxnSpPr>
            <a:stCxn id="139" idx="3"/>
            <a:endCxn id="130" idx="0"/>
          </p:cNvCxnSpPr>
          <p:nvPr/>
        </p:nvCxnSpPr>
        <p:spPr>
          <a:xfrm>
            <a:off x="3649208" y="1631499"/>
            <a:ext cx="2600" cy="53428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ector de seta reta 98"/>
          <p:cNvCxnSpPr>
            <a:stCxn id="140" idx="3"/>
            <a:endCxn id="131" idx="0"/>
          </p:cNvCxnSpPr>
          <p:nvPr/>
        </p:nvCxnSpPr>
        <p:spPr>
          <a:xfrm flipH="1">
            <a:off x="4406194" y="1631499"/>
            <a:ext cx="449" cy="53428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Conector de seta reta 179"/>
          <p:cNvCxnSpPr>
            <a:stCxn id="138" idx="3"/>
            <a:endCxn id="129" idx="0"/>
          </p:cNvCxnSpPr>
          <p:nvPr/>
        </p:nvCxnSpPr>
        <p:spPr>
          <a:xfrm flipH="1">
            <a:off x="3560607" y="1631499"/>
            <a:ext cx="3387" cy="53428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tângulo 13"/>
          <p:cNvSpPr/>
          <p:nvPr/>
        </p:nvSpPr>
        <p:spPr>
          <a:xfrm>
            <a:off x="5752706" y="670968"/>
            <a:ext cx="914400" cy="4930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2" name="Retângulo 181"/>
          <p:cNvSpPr/>
          <p:nvPr/>
        </p:nvSpPr>
        <p:spPr>
          <a:xfrm>
            <a:off x="4639245" y="1287007"/>
            <a:ext cx="914400" cy="4930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75" name="Conector de seta reta 74"/>
          <p:cNvCxnSpPr/>
          <p:nvPr/>
        </p:nvCxnSpPr>
        <p:spPr>
          <a:xfrm>
            <a:off x="4451151" y="2548785"/>
            <a:ext cx="412028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7799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Camada </a:t>
            </a:r>
            <a:r>
              <a:rPr lang="pt-BR" dirty="0" err="1"/>
              <a:t>convolucional</a:t>
            </a:r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15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SIN393 (2023)</a:t>
            </a:r>
            <a:endParaRPr lang="pt-BR" dirty="0"/>
          </a:p>
        </p:txBody>
      </p:sp>
      <p:sp>
        <p:nvSpPr>
          <p:cNvPr id="93" name="Espaço Reservado para Conteúdo 2"/>
          <p:cNvSpPr>
            <a:spLocks noGrp="1"/>
          </p:cNvSpPr>
          <p:nvPr>
            <p:ph idx="1"/>
          </p:nvPr>
        </p:nvSpPr>
        <p:spPr>
          <a:xfrm>
            <a:off x="0" y="559493"/>
            <a:ext cx="9144000" cy="4408014"/>
          </a:xfrm>
          <a:ln>
            <a:noFill/>
          </a:ln>
        </p:spPr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94" name="Cubo 93"/>
          <p:cNvSpPr/>
          <p:nvPr/>
        </p:nvSpPr>
        <p:spPr>
          <a:xfrm>
            <a:off x="7596336" y="3618639"/>
            <a:ext cx="281882" cy="766011"/>
          </a:xfrm>
          <a:prstGeom prst="cube">
            <a:avLst>
              <a:gd name="adj" fmla="val 6764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95" name="Cubo 94"/>
          <p:cNvSpPr/>
          <p:nvPr/>
        </p:nvSpPr>
        <p:spPr>
          <a:xfrm>
            <a:off x="7687537" y="3618639"/>
            <a:ext cx="281882" cy="766011"/>
          </a:xfrm>
          <a:prstGeom prst="cube">
            <a:avLst>
              <a:gd name="adj" fmla="val 6764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96" name="Cubo 95"/>
          <p:cNvSpPr/>
          <p:nvPr/>
        </p:nvSpPr>
        <p:spPr>
          <a:xfrm>
            <a:off x="8335801" y="3618639"/>
            <a:ext cx="281882" cy="766011"/>
          </a:xfrm>
          <a:prstGeom prst="cube">
            <a:avLst>
              <a:gd name="adj" fmla="val 6764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97" name="Cubo 96"/>
          <p:cNvSpPr/>
          <p:nvPr/>
        </p:nvSpPr>
        <p:spPr>
          <a:xfrm>
            <a:off x="7596336" y="3618639"/>
            <a:ext cx="1021348" cy="766011"/>
          </a:xfrm>
          <a:prstGeom prst="cube">
            <a:avLst/>
          </a:prstGeom>
          <a:solidFill>
            <a:srgbClr val="C0C0C0">
              <a:alpha val="3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Retângulo 97"/>
              <p:cNvSpPr/>
              <p:nvPr/>
            </p:nvSpPr>
            <p:spPr>
              <a:xfrm>
                <a:off x="7786354" y="3213093"/>
                <a:ext cx="831329" cy="3742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𝑀</m:t>
                          </m:r>
                        </m:e>
                        <m:sub/>
                        <m:sup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𝑙</m:t>
                          </m:r>
                        </m:sup>
                      </m:sSubSup>
                    </m:oMath>
                  </m:oMathPara>
                </a14:m>
                <a:endParaRPr lang="pt-B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8" name="Retângulo 9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6354" y="3213093"/>
                <a:ext cx="831329" cy="37427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0" name="Retângulo 99"/>
          <p:cNvSpPr/>
          <p:nvPr/>
        </p:nvSpPr>
        <p:spPr>
          <a:xfrm>
            <a:off x="2123729" y="675780"/>
            <a:ext cx="4783198" cy="239386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sz="160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Retângulo 100"/>
              <p:cNvSpPr/>
              <p:nvPr/>
            </p:nvSpPr>
            <p:spPr>
              <a:xfrm>
                <a:off x="2680610" y="1299374"/>
                <a:ext cx="833883" cy="3747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sz="16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𝑊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𝑘</m:t>
                          </m:r>
                          <m:r>
                            <a:rPr lang="pt-BR" sz="16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=</m:t>
                          </m:r>
                          <m:r>
                            <a:rPr lang="pt-BR" sz="1600" b="1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𝟏</m:t>
                          </m:r>
                          <m:r>
                            <a:rPr lang="pt-BR" sz="16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, </m:t>
                          </m:r>
                          <m:r>
                            <a:rPr lang="pt-BR" sz="16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𝑑</m:t>
                          </m:r>
                        </m:sub>
                        <m:sup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𝑙</m:t>
                          </m:r>
                        </m:sup>
                      </m:sSubSup>
                    </m:oMath>
                  </m:oMathPara>
                </a14:m>
                <a:endParaRPr lang="pt-BR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1" name="Retângulo 10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0610" y="1299374"/>
                <a:ext cx="833883" cy="374718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Retângulo 101"/>
              <p:cNvSpPr/>
              <p:nvPr/>
            </p:nvSpPr>
            <p:spPr>
              <a:xfrm>
                <a:off x="5331302" y="1987844"/>
                <a:ext cx="638252" cy="35586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pt-BR" sz="160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𝑏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𝑘</m:t>
                        </m:r>
                        <m:r>
                          <a:rPr lang="pt-BR" sz="16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=</m:t>
                        </m:r>
                        <m:r>
                          <a:rPr lang="pt-BR" sz="1600" b="1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𝟏</m:t>
                        </m:r>
                      </m:sub>
                      <m:sup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𝑙</m:t>
                        </m:r>
                      </m:sup>
                    </m:sSubSup>
                  </m:oMath>
                </a14:m>
                <a:r>
                  <a:rPr lang="en-US" sz="1600" dirty="0">
                    <a:solidFill>
                      <a:schemeClr val="tx1"/>
                    </a:solidFill>
                  </a:rPr>
                  <a:t> </a:t>
                </a:r>
                <a:endParaRPr lang="pt-BR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2" name="Retângulo 10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1302" y="1987844"/>
                <a:ext cx="638252" cy="355867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3" name="Conector angulado 102"/>
          <p:cNvCxnSpPr>
            <a:stCxn id="124" idx="3"/>
            <a:endCxn id="138" idx="0"/>
          </p:cNvCxnSpPr>
          <p:nvPr/>
        </p:nvCxnSpPr>
        <p:spPr>
          <a:xfrm>
            <a:off x="3353461" y="772563"/>
            <a:ext cx="307163" cy="475928"/>
          </a:xfrm>
          <a:prstGeom prst="bentConnector2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ector angulado 103"/>
          <p:cNvCxnSpPr>
            <a:stCxn id="121" idx="3"/>
            <a:endCxn id="139" idx="0"/>
          </p:cNvCxnSpPr>
          <p:nvPr/>
        </p:nvCxnSpPr>
        <p:spPr>
          <a:xfrm>
            <a:off x="3353461" y="874920"/>
            <a:ext cx="392378" cy="373572"/>
          </a:xfrm>
          <a:prstGeom prst="bentConnector2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onector angulado 104"/>
          <p:cNvCxnSpPr>
            <a:stCxn id="119" idx="3"/>
            <a:endCxn id="140" idx="0"/>
          </p:cNvCxnSpPr>
          <p:nvPr/>
        </p:nvCxnSpPr>
        <p:spPr>
          <a:xfrm>
            <a:off x="3353461" y="1079633"/>
            <a:ext cx="1149812" cy="168859"/>
          </a:xfrm>
          <a:prstGeom prst="bentConnector2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Cubo 105"/>
          <p:cNvSpPr/>
          <p:nvPr/>
        </p:nvSpPr>
        <p:spPr>
          <a:xfrm>
            <a:off x="5521802" y="2357282"/>
            <a:ext cx="178699" cy="383006"/>
          </a:xfrm>
          <a:prstGeom prst="cube">
            <a:avLst>
              <a:gd name="adj" fmla="val 5407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107" name="Cubo 106"/>
          <p:cNvSpPr/>
          <p:nvPr/>
        </p:nvSpPr>
        <p:spPr>
          <a:xfrm>
            <a:off x="4863178" y="2165779"/>
            <a:ext cx="281882" cy="766011"/>
          </a:xfrm>
          <a:prstGeom prst="cube">
            <a:avLst>
              <a:gd name="adj" fmla="val 6764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108" name="Cubo 107"/>
          <p:cNvSpPr/>
          <p:nvPr/>
        </p:nvSpPr>
        <p:spPr>
          <a:xfrm>
            <a:off x="5974317" y="2165779"/>
            <a:ext cx="281882" cy="766011"/>
          </a:xfrm>
          <a:prstGeom prst="cube">
            <a:avLst>
              <a:gd name="adj" fmla="val 6764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Retângulo 108"/>
              <p:cNvSpPr/>
              <p:nvPr/>
            </p:nvSpPr>
            <p:spPr>
              <a:xfrm>
                <a:off x="2137970" y="2333965"/>
                <a:ext cx="1044516" cy="33938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sz="14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SupPr>
                        <m:e>
                          <m:sSup>
                            <m:sSupPr>
                              <m:ctrlPr>
                                <a:rPr lang="pt-BR" sz="140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pt-BR" sz="14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𝑀</m:t>
                              </m:r>
                            </m:e>
                            <m:sup>
                              <m:r>
                                <a:rPr lang="pt-BR" sz="14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𝑙</m:t>
                              </m:r>
                              <m:r>
                                <a:rPr lang="pt-BR" sz="14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−1</m:t>
                              </m:r>
                            </m:sup>
                          </m:sSup>
                          <m: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∗</m:t>
                          </m:r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𝑊</m:t>
                          </m:r>
                        </m:e>
                        <m:sub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𝑘</m:t>
                          </m:r>
                          <m: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=</m:t>
                          </m:r>
                          <m:r>
                            <a:rPr lang="pt-BR" sz="1400" b="1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𝟏</m:t>
                          </m:r>
                          <m: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,</m:t>
                          </m:r>
                          <m: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𝑑</m:t>
                          </m:r>
                        </m:sub>
                        <m:sup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𝑙</m:t>
                          </m:r>
                        </m:sup>
                      </m:sSubSup>
                    </m:oMath>
                  </m:oMathPara>
                </a14:m>
                <a:endParaRPr lang="pt-BR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9" name="Retângulo 10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7970" y="2333965"/>
                <a:ext cx="1044516" cy="339388"/>
              </a:xfrm>
              <a:prstGeom prst="rect">
                <a:avLst/>
              </a:prstGeom>
              <a:blipFill rotWithShape="1">
                <a:blip r:embed="rId5"/>
                <a:stretch>
                  <a:fillRect r="-1345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Retângulo 109"/>
              <p:cNvSpPr/>
              <p:nvPr/>
            </p:nvSpPr>
            <p:spPr>
              <a:xfrm>
                <a:off x="4546565" y="1227733"/>
                <a:ext cx="1393587" cy="61164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pt-BR" sz="12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1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𝑑</m:t>
                          </m:r>
                          <m:r>
                            <a:rPr lang="pt-BR" sz="1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pt-BR" sz="1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𝐷</m:t>
                          </m:r>
                        </m:sup>
                        <m:e>
                          <m:sSubSup>
                            <m:sSubSupPr>
                              <m:ctrlPr>
                                <a:rPr lang="pt-BR" sz="120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bSupPr>
                            <m:e>
                              <m:sSup>
                                <m:sSupPr>
                                  <m:ctrlPr>
                                    <a:rPr lang="pt-BR" sz="120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pt-BR" sz="12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𝑀</m:t>
                                  </m:r>
                                </m:e>
                                <m:sup>
                                  <m:r>
                                    <a:rPr lang="pt-BR" sz="12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𝑙</m:t>
                                  </m:r>
                                  <m:r>
                                    <a:rPr lang="pt-BR" sz="12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a:rPr lang="pt-BR" sz="12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∗</m:t>
                              </m:r>
                              <m:r>
                                <a:rPr lang="en-US" sz="12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12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𝑘</m:t>
                              </m:r>
                              <m:r>
                                <a:rPr lang="pt-BR" sz="12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=</m:t>
                              </m:r>
                              <m:r>
                                <a:rPr lang="pt-BR" sz="1200" b="1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𝟏</m:t>
                              </m:r>
                              <m:r>
                                <a:rPr lang="pt-BR" sz="12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,</m:t>
                              </m:r>
                              <m:r>
                                <a:rPr lang="pt-BR" sz="12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12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𝑙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pt-BR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0" name="Retângulo 10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6565" y="1227733"/>
                <a:ext cx="1393587" cy="611642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Retângulo 110"/>
              <p:cNvSpPr/>
              <p:nvPr/>
            </p:nvSpPr>
            <p:spPr>
              <a:xfrm>
                <a:off x="5066339" y="670968"/>
                <a:ext cx="1881925" cy="61164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pt-BR" sz="12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1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𝑑</m:t>
                          </m:r>
                          <m:r>
                            <a:rPr lang="pt-BR" sz="1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pt-BR" sz="1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𝐷</m:t>
                          </m:r>
                        </m:sup>
                        <m:e>
                          <m:sSubSup>
                            <m:sSubSupPr>
                              <m:ctrlPr>
                                <a:rPr lang="pt-BR" sz="120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bSupPr>
                            <m:e>
                              <m:sSup>
                                <m:sSupPr>
                                  <m:ctrlPr>
                                    <a:rPr lang="pt-BR" sz="120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pt-BR" sz="12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𝑀</m:t>
                                  </m:r>
                                </m:e>
                                <m:sup>
                                  <m:r>
                                    <a:rPr lang="pt-BR" sz="12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𝑙</m:t>
                                  </m:r>
                                  <m:r>
                                    <a:rPr lang="pt-BR" sz="12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a:rPr lang="pt-BR" sz="12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∗</m:t>
                              </m:r>
                              <m:r>
                                <a:rPr lang="en-US" sz="12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12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𝑘</m:t>
                              </m:r>
                              <m:r>
                                <a:rPr lang="pt-BR" sz="12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=</m:t>
                              </m:r>
                              <m:r>
                                <a:rPr lang="pt-BR" sz="1200" b="1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𝟏</m:t>
                              </m:r>
                              <m:r>
                                <a:rPr lang="pt-BR" sz="12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,</m:t>
                              </m:r>
                              <m:r>
                                <a:rPr lang="pt-BR" sz="12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12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𝑙</m:t>
                              </m:r>
                            </m:sup>
                          </m:sSubSup>
                        </m:e>
                      </m:nary>
                      <m:r>
                        <a:rPr lang="pt-BR" sz="12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pt-BR" sz="1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pt-BR" sz="1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𝑏</m:t>
                          </m:r>
                        </m:e>
                        <m:sub>
                          <m:r>
                            <a:rPr lang="pt-BR" sz="1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𝑘</m:t>
                          </m:r>
                          <m:r>
                            <a:rPr lang="pt-BR" sz="1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=</m:t>
                          </m:r>
                          <m:r>
                            <a:rPr lang="pt-BR" sz="1200" b="1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pt-BR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1" name="Retângulo 1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6339" y="670968"/>
                <a:ext cx="1881925" cy="611642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CaixaDeTexto 111"/>
              <p:cNvSpPr txBox="1"/>
              <p:nvPr/>
            </p:nvSpPr>
            <p:spPr>
              <a:xfrm>
                <a:off x="4481812" y="2018546"/>
                <a:ext cx="590675" cy="5395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pt-BR" sz="12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naryPr>
                        <m:sub/>
                        <m:sup/>
                        <m:e/>
                      </m:nary>
                    </m:oMath>
                  </m:oMathPara>
                </a14:m>
                <a:endParaRPr lang="pt-BR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2" name="CaixaDeTexto 1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1812" y="2018546"/>
                <a:ext cx="590675" cy="539571"/>
              </a:xfrm>
              <a:prstGeom prst="rect">
                <a:avLst/>
              </a:prstGeom>
              <a:blipFill rotWithShape="1">
                <a:blip r:embed="rId8"/>
                <a:stretch>
                  <a:fillRect l="-80412" t="-115730" r="-87629" b="-16292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4" name="Conector de seta reta 113"/>
          <p:cNvCxnSpPr>
            <a:stCxn id="182" idx="2"/>
            <a:endCxn id="107" idx="0"/>
          </p:cNvCxnSpPr>
          <p:nvPr/>
        </p:nvCxnSpPr>
        <p:spPr>
          <a:xfrm>
            <a:off x="5096445" y="1780101"/>
            <a:ext cx="3014" cy="385678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Retângulo 117"/>
              <p:cNvSpPr/>
              <p:nvPr/>
            </p:nvSpPr>
            <p:spPr>
              <a:xfrm>
                <a:off x="5126398" y="2119054"/>
                <a:ext cx="385041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6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+</m:t>
                      </m:r>
                    </m:oMath>
                  </m:oMathPara>
                </a14:m>
                <a:endParaRPr lang="pt-BR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8" name="Retângulo 1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6398" y="2119054"/>
                <a:ext cx="385041" cy="338554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9" name="Retângulo 118"/>
          <p:cNvSpPr/>
          <p:nvPr/>
        </p:nvSpPr>
        <p:spPr>
          <a:xfrm flipV="1">
            <a:off x="3067825" y="1028497"/>
            <a:ext cx="285638" cy="1022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>
              <a:solidFill>
                <a:schemeClr val="tx1"/>
              </a:solidFill>
            </a:endParaRPr>
          </a:p>
        </p:txBody>
      </p:sp>
      <p:sp>
        <p:nvSpPr>
          <p:cNvPr id="120" name="CaixaDeTexto 119"/>
          <p:cNvSpPr txBox="1"/>
          <p:nvPr/>
        </p:nvSpPr>
        <p:spPr>
          <a:xfrm>
            <a:off x="3104225" y="982811"/>
            <a:ext cx="287258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1600" dirty="0" smtClean="0"/>
              <a:t>*</a:t>
            </a:r>
            <a:endParaRPr lang="pt-BR" sz="1600" dirty="0"/>
          </a:p>
        </p:txBody>
      </p:sp>
      <p:sp>
        <p:nvSpPr>
          <p:cNvPr id="121" name="Retângulo 120"/>
          <p:cNvSpPr/>
          <p:nvPr/>
        </p:nvSpPr>
        <p:spPr>
          <a:xfrm flipV="1">
            <a:off x="3067825" y="823784"/>
            <a:ext cx="285638" cy="1022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>
              <a:solidFill>
                <a:schemeClr val="tx1"/>
              </a:solidFill>
            </a:endParaRPr>
          </a:p>
        </p:txBody>
      </p:sp>
      <p:sp>
        <p:nvSpPr>
          <p:cNvPr id="122" name="CaixaDeTexto 121"/>
          <p:cNvSpPr txBox="1"/>
          <p:nvPr/>
        </p:nvSpPr>
        <p:spPr>
          <a:xfrm>
            <a:off x="3102805" y="777618"/>
            <a:ext cx="287258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1600" dirty="0" smtClean="0"/>
              <a:t>*</a:t>
            </a:r>
            <a:endParaRPr lang="pt-BR" sz="1600" dirty="0"/>
          </a:p>
        </p:txBody>
      </p:sp>
      <p:grpSp>
        <p:nvGrpSpPr>
          <p:cNvPr id="123" name="Grupo 122"/>
          <p:cNvGrpSpPr/>
          <p:nvPr/>
        </p:nvGrpSpPr>
        <p:grpSpPr>
          <a:xfrm>
            <a:off x="3067825" y="670968"/>
            <a:ext cx="323658" cy="338554"/>
            <a:chOff x="2555776" y="188640"/>
            <a:chExt cx="456326" cy="477328"/>
          </a:xfrm>
          <a:noFill/>
        </p:grpSpPr>
        <p:sp>
          <p:nvSpPr>
            <p:cNvPr id="124" name="Retângulo 123"/>
            <p:cNvSpPr/>
            <p:nvPr/>
          </p:nvSpPr>
          <p:spPr>
            <a:xfrm flipV="1">
              <a:off x="2555776" y="259783"/>
              <a:ext cx="402722" cy="14419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00">
                <a:solidFill>
                  <a:schemeClr val="tx1"/>
                </a:solidFill>
              </a:endParaRPr>
            </a:p>
          </p:txBody>
        </p:sp>
        <p:sp>
          <p:nvSpPr>
            <p:cNvPr id="125" name="CaixaDeTexto 124"/>
            <p:cNvSpPr txBox="1"/>
            <p:nvPr/>
          </p:nvSpPr>
          <p:spPr>
            <a:xfrm>
              <a:off x="2607096" y="188640"/>
              <a:ext cx="405006" cy="477328"/>
            </a:xfrm>
            <a:prstGeom prst="rect">
              <a:avLst/>
            </a:prstGeom>
            <a:grp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pt-BR" sz="1600" dirty="0" smtClean="0"/>
                <a:t>*</a:t>
              </a:r>
              <a:endParaRPr lang="pt-BR" sz="1600" dirty="0"/>
            </a:p>
          </p:txBody>
        </p:sp>
      </p:grpSp>
      <p:sp>
        <p:nvSpPr>
          <p:cNvPr id="126" name="Retângulo 125"/>
          <p:cNvSpPr/>
          <p:nvPr/>
        </p:nvSpPr>
        <p:spPr>
          <a:xfrm flipV="1">
            <a:off x="3067823" y="926141"/>
            <a:ext cx="285638" cy="1022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>
              <a:solidFill>
                <a:schemeClr val="tx1"/>
              </a:solidFill>
            </a:endParaRPr>
          </a:p>
        </p:txBody>
      </p:sp>
      <p:sp>
        <p:nvSpPr>
          <p:cNvPr id="127" name="CaixaDeTexto 126"/>
          <p:cNvSpPr txBox="1"/>
          <p:nvPr/>
        </p:nvSpPr>
        <p:spPr>
          <a:xfrm>
            <a:off x="3068517" y="786790"/>
            <a:ext cx="338554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1600" dirty="0" smtClean="0"/>
              <a:t>...</a:t>
            </a:r>
            <a:endParaRPr lang="pt-BR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Retângulo 127"/>
              <p:cNvSpPr/>
              <p:nvPr/>
            </p:nvSpPr>
            <p:spPr>
              <a:xfrm>
                <a:off x="1967012" y="2624013"/>
                <a:ext cx="1376906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pt-BR" sz="14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𝑑</m:t>
                      </m:r>
                      <m:r>
                        <a:rPr lang="pt-BR" sz="14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=1, …,</m:t>
                      </m:r>
                      <m:r>
                        <a:rPr lang="pt-BR" sz="14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𝐷</m:t>
                      </m:r>
                    </m:oMath>
                  </m:oMathPara>
                </a14:m>
                <a:endParaRPr lang="pt-BR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8" name="Retângulo 1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7012" y="2624013"/>
                <a:ext cx="1376906" cy="307777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9" name="Cubo 128"/>
          <p:cNvSpPr/>
          <p:nvPr/>
        </p:nvSpPr>
        <p:spPr>
          <a:xfrm>
            <a:off x="3324326" y="2165780"/>
            <a:ext cx="281882" cy="766011"/>
          </a:xfrm>
          <a:prstGeom prst="cube">
            <a:avLst>
              <a:gd name="adj" fmla="val 6764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130" name="Cubo 129"/>
          <p:cNvSpPr/>
          <p:nvPr/>
        </p:nvSpPr>
        <p:spPr>
          <a:xfrm>
            <a:off x="3415527" y="2165780"/>
            <a:ext cx="281882" cy="766011"/>
          </a:xfrm>
          <a:prstGeom prst="cube">
            <a:avLst>
              <a:gd name="adj" fmla="val 6764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131" name="Cubo 130"/>
          <p:cNvSpPr/>
          <p:nvPr/>
        </p:nvSpPr>
        <p:spPr>
          <a:xfrm>
            <a:off x="4169913" y="2165780"/>
            <a:ext cx="281882" cy="766011"/>
          </a:xfrm>
          <a:prstGeom prst="cube">
            <a:avLst>
              <a:gd name="adj" fmla="val 6764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135" name="Cubo 134"/>
          <p:cNvSpPr/>
          <p:nvPr/>
        </p:nvSpPr>
        <p:spPr>
          <a:xfrm>
            <a:off x="3321432" y="2165780"/>
            <a:ext cx="1129720" cy="766011"/>
          </a:xfrm>
          <a:prstGeom prst="cube">
            <a:avLst/>
          </a:prstGeom>
          <a:solidFill>
            <a:srgbClr val="C0C0C0">
              <a:alpha val="3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136" name="CaixaDeTexto 135"/>
          <p:cNvSpPr txBox="1"/>
          <p:nvPr/>
        </p:nvSpPr>
        <p:spPr>
          <a:xfrm>
            <a:off x="7981852" y="3832367"/>
            <a:ext cx="338554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1600" dirty="0" smtClean="0"/>
              <a:t>...</a:t>
            </a:r>
            <a:endParaRPr lang="pt-BR" sz="1600" dirty="0"/>
          </a:p>
        </p:txBody>
      </p:sp>
      <p:sp>
        <p:nvSpPr>
          <p:cNvPr id="137" name="CaixaDeTexto 136"/>
          <p:cNvSpPr txBox="1"/>
          <p:nvPr/>
        </p:nvSpPr>
        <p:spPr>
          <a:xfrm>
            <a:off x="3756681" y="2401734"/>
            <a:ext cx="338554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1600" dirty="0" smtClean="0"/>
              <a:t>...</a:t>
            </a:r>
            <a:endParaRPr lang="pt-BR" sz="1600" dirty="0"/>
          </a:p>
        </p:txBody>
      </p:sp>
      <p:sp>
        <p:nvSpPr>
          <p:cNvPr id="138" name="Cubo 137"/>
          <p:cNvSpPr/>
          <p:nvPr/>
        </p:nvSpPr>
        <p:spPr>
          <a:xfrm>
            <a:off x="3522960" y="1248493"/>
            <a:ext cx="178699" cy="383006"/>
          </a:xfrm>
          <a:prstGeom prst="cube">
            <a:avLst>
              <a:gd name="adj" fmla="val 5407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139" name="Cubo 138"/>
          <p:cNvSpPr/>
          <p:nvPr/>
        </p:nvSpPr>
        <p:spPr>
          <a:xfrm>
            <a:off x="3608174" y="1248493"/>
            <a:ext cx="178699" cy="383006"/>
          </a:xfrm>
          <a:prstGeom prst="cube">
            <a:avLst>
              <a:gd name="adj" fmla="val 5407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140" name="Cubo 139"/>
          <p:cNvSpPr/>
          <p:nvPr/>
        </p:nvSpPr>
        <p:spPr>
          <a:xfrm>
            <a:off x="4365609" y="1248493"/>
            <a:ext cx="178699" cy="383006"/>
          </a:xfrm>
          <a:prstGeom prst="cube">
            <a:avLst>
              <a:gd name="adj" fmla="val 5407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141" name="Cubo 140"/>
          <p:cNvSpPr/>
          <p:nvPr/>
        </p:nvSpPr>
        <p:spPr>
          <a:xfrm>
            <a:off x="3522960" y="1248493"/>
            <a:ext cx="1021348" cy="383006"/>
          </a:xfrm>
          <a:prstGeom prst="cube">
            <a:avLst/>
          </a:prstGeom>
          <a:solidFill>
            <a:srgbClr val="C0C0C0">
              <a:alpha val="3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142" name="CaixaDeTexto 141"/>
          <p:cNvSpPr txBox="1"/>
          <p:nvPr/>
        </p:nvSpPr>
        <p:spPr>
          <a:xfrm>
            <a:off x="3919601" y="1310870"/>
            <a:ext cx="338554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1600" dirty="0" smtClean="0"/>
              <a:t>...</a:t>
            </a:r>
            <a:endParaRPr lang="pt-BR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Retângulo 142"/>
              <p:cNvSpPr/>
              <p:nvPr/>
            </p:nvSpPr>
            <p:spPr>
              <a:xfrm>
                <a:off x="573138" y="1519566"/>
                <a:ext cx="843746" cy="34297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sz="16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pt-BR" sz="16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𝑀</m:t>
                          </m:r>
                        </m:e>
                        <m:sub/>
                        <m:sup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𝑙</m:t>
                          </m:r>
                          <m:r>
                            <a:rPr lang="pt-BR" sz="16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−1</m:t>
                          </m:r>
                        </m:sup>
                      </m:sSubSup>
                    </m:oMath>
                  </m:oMathPara>
                </a14:m>
                <a:endParaRPr lang="pt-BR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3" name="Retângulo 1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138" y="1519566"/>
                <a:ext cx="843746" cy="342979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4" name="Cubo 143"/>
          <p:cNvSpPr/>
          <p:nvPr/>
        </p:nvSpPr>
        <p:spPr>
          <a:xfrm>
            <a:off x="395536" y="1893834"/>
            <a:ext cx="281882" cy="766011"/>
          </a:xfrm>
          <a:prstGeom prst="cube">
            <a:avLst>
              <a:gd name="adj" fmla="val 6764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145" name="Cubo 144"/>
          <p:cNvSpPr/>
          <p:nvPr/>
        </p:nvSpPr>
        <p:spPr>
          <a:xfrm>
            <a:off x="486737" y="1893834"/>
            <a:ext cx="281882" cy="766011"/>
          </a:xfrm>
          <a:prstGeom prst="cube">
            <a:avLst>
              <a:gd name="adj" fmla="val 6764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146" name="Cubo 145"/>
          <p:cNvSpPr/>
          <p:nvPr/>
        </p:nvSpPr>
        <p:spPr>
          <a:xfrm>
            <a:off x="1135002" y="1893834"/>
            <a:ext cx="281882" cy="766011"/>
          </a:xfrm>
          <a:prstGeom prst="cube">
            <a:avLst>
              <a:gd name="adj" fmla="val 6764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147" name="Cubo 146"/>
          <p:cNvSpPr/>
          <p:nvPr/>
        </p:nvSpPr>
        <p:spPr>
          <a:xfrm>
            <a:off x="395536" y="1893834"/>
            <a:ext cx="1021348" cy="766011"/>
          </a:xfrm>
          <a:prstGeom prst="cube">
            <a:avLst/>
          </a:prstGeom>
          <a:solidFill>
            <a:srgbClr val="C0C0C0">
              <a:alpha val="29804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148" name="CaixaDeTexto 147"/>
          <p:cNvSpPr txBox="1"/>
          <p:nvPr/>
        </p:nvSpPr>
        <p:spPr>
          <a:xfrm>
            <a:off x="768619" y="2119054"/>
            <a:ext cx="338554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1600" dirty="0" smtClean="0"/>
              <a:t>...</a:t>
            </a:r>
            <a:endParaRPr lang="pt-BR" sz="1600" dirty="0"/>
          </a:p>
        </p:txBody>
      </p:sp>
      <p:cxnSp>
        <p:nvCxnSpPr>
          <p:cNvPr id="151" name="Conector angulado 150"/>
          <p:cNvCxnSpPr>
            <a:stCxn id="145" idx="0"/>
            <a:endCxn id="121" idx="1"/>
          </p:cNvCxnSpPr>
          <p:nvPr/>
        </p:nvCxnSpPr>
        <p:spPr>
          <a:xfrm rot="5400000" flipH="1" flipV="1">
            <a:off x="1385963" y="211975"/>
            <a:ext cx="1018915" cy="2344805"/>
          </a:xfrm>
          <a:prstGeom prst="bentConnector2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Conector angulado 151"/>
          <p:cNvCxnSpPr>
            <a:stCxn id="146" idx="0"/>
            <a:endCxn id="119" idx="1"/>
          </p:cNvCxnSpPr>
          <p:nvPr/>
        </p:nvCxnSpPr>
        <p:spPr>
          <a:xfrm rot="5400000" flipH="1" flipV="1">
            <a:off x="1812452" y="638463"/>
            <a:ext cx="814202" cy="1696540"/>
          </a:xfrm>
          <a:prstGeom prst="bentConnector2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Conector angulado 152"/>
          <p:cNvCxnSpPr>
            <a:stCxn id="144" idx="0"/>
            <a:endCxn id="124" idx="1"/>
          </p:cNvCxnSpPr>
          <p:nvPr/>
        </p:nvCxnSpPr>
        <p:spPr>
          <a:xfrm rot="5400000" flipH="1" flipV="1">
            <a:off x="1289185" y="115196"/>
            <a:ext cx="1121271" cy="2436006"/>
          </a:xfrm>
          <a:prstGeom prst="bentConnector2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Retângulo 153"/>
          <p:cNvSpPr/>
          <p:nvPr/>
        </p:nvSpPr>
        <p:spPr>
          <a:xfrm>
            <a:off x="2130136" y="3821350"/>
            <a:ext cx="4776790" cy="346495"/>
          </a:xfrm>
          <a:prstGeom prst="rect">
            <a:avLst/>
          </a:prstGeom>
          <a:noFill/>
          <a:ln w="28575"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sz="2800" b="1" dirty="0">
              <a:solidFill>
                <a:schemeClr val="tx1"/>
              </a:solidFill>
            </a:endParaRPr>
          </a:p>
        </p:txBody>
      </p:sp>
      <p:sp>
        <p:nvSpPr>
          <p:cNvPr id="157" name="CaixaDeTexto 156"/>
          <p:cNvSpPr txBox="1"/>
          <p:nvPr/>
        </p:nvSpPr>
        <p:spPr>
          <a:xfrm>
            <a:off x="2130136" y="1845716"/>
            <a:ext cx="5533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i="1" dirty="0" smtClean="0">
                <a:latin typeface="Cambria Math" pitchFamily="18" charset="0"/>
                <a:ea typeface="Cambria Math" pitchFamily="18" charset="0"/>
              </a:rPr>
              <a:t>k=1</a:t>
            </a:r>
            <a:endParaRPr lang="pt-BR" sz="1600" b="1" i="1" dirty="0">
              <a:latin typeface="Cambria Math" pitchFamily="18" charset="0"/>
              <a:ea typeface="Cambria Math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5" name="Retângulo 164"/>
              <p:cNvSpPr/>
              <p:nvPr/>
            </p:nvSpPr>
            <p:spPr>
              <a:xfrm>
                <a:off x="6798406" y="559493"/>
                <a:ext cx="2345594" cy="34297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/>
                <a:r>
                  <a:rPr lang="pt-BR" sz="1600" b="0" dirty="0" smtClean="0">
                    <a:solidFill>
                      <a:schemeClr val="tx1"/>
                    </a:solidFill>
                  </a:rPr>
                  <a:t>Camada </a:t>
                </a:r>
                <a:r>
                  <a:rPr lang="pt-BR" sz="1600" b="0" dirty="0" err="1" smtClean="0">
                    <a:solidFill>
                      <a:schemeClr val="tx1"/>
                    </a:solidFill>
                  </a:rPr>
                  <a:t>convolucional</a:t>
                </a:r>
                <a:r>
                  <a:rPr lang="pt-BR" sz="1600" b="0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pt-BR" sz="160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bSupPr>
                      <m:e>
                        <m:r>
                          <a:rPr lang="pt-BR" sz="16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𝐶</m:t>
                        </m:r>
                      </m:e>
                      <m:sub/>
                      <m:sup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𝑙</m:t>
                        </m:r>
                      </m:sup>
                    </m:sSubSup>
                  </m:oMath>
                </a14:m>
                <a:endParaRPr lang="pt-BR" sz="1600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5" name="Retângulo 16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8406" y="559493"/>
                <a:ext cx="2345594" cy="342979"/>
              </a:xfrm>
              <a:prstGeom prst="rect">
                <a:avLst/>
              </a:prstGeom>
              <a:blipFill rotWithShape="1">
                <a:blip r:embed="rId12"/>
                <a:stretch>
                  <a:fillRect t="-3571" b="-2321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2" name="Retângulo 171"/>
          <p:cNvSpPr/>
          <p:nvPr/>
        </p:nvSpPr>
        <p:spPr>
          <a:xfrm>
            <a:off x="2124458" y="4486111"/>
            <a:ext cx="648556" cy="1843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>
              <a:solidFill>
                <a:schemeClr val="tx1"/>
              </a:solidFill>
            </a:endParaRPr>
          </a:p>
        </p:txBody>
      </p:sp>
      <p:sp>
        <p:nvSpPr>
          <p:cNvPr id="173" name="Retângulo 172"/>
          <p:cNvSpPr/>
          <p:nvPr/>
        </p:nvSpPr>
        <p:spPr>
          <a:xfrm>
            <a:off x="2124458" y="4679049"/>
            <a:ext cx="648556" cy="1843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>
              <a:solidFill>
                <a:schemeClr val="tx1"/>
              </a:solidFill>
            </a:endParaRPr>
          </a:p>
        </p:txBody>
      </p:sp>
      <p:sp>
        <p:nvSpPr>
          <p:cNvPr id="176" name="Retângulo 175"/>
          <p:cNvSpPr/>
          <p:nvPr/>
        </p:nvSpPr>
        <p:spPr>
          <a:xfrm>
            <a:off x="2124458" y="4302246"/>
            <a:ext cx="648556" cy="1843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>
              <a:solidFill>
                <a:schemeClr val="tx1"/>
              </a:solidFill>
            </a:endParaRPr>
          </a:p>
        </p:txBody>
      </p:sp>
      <p:sp>
        <p:nvSpPr>
          <p:cNvPr id="177" name="Retângulo 176"/>
          <p:cNvSpPr/>
          <p:nvPr/>
        </p:nvSpPr>
        <p:spPr>
          <a:xfrm>
            <a:off x="2124458" y="3328058"/>
            <a:ext cx="648556" cy="1843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>
              <a:solidFill>
                <a:schemeClr val="tx1"/>
              </a:solidFill>
            </a:endParaRPr>
          </a:p>
        </p:txBody>
      </p:sp>
      <p:sp>
        <p:nvSpPr>
          <p:cNvPr id="178" name="Retângulo 177"/>
          <p:cNvSpPr/>
          <p:nvPr/>
        </p:nvSpPr>
        <p:spPr>
          <a:xfrm>
            <a:off x="2124458" y="3520996"/>
            <a:ext cx="648556" cy="1843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>
              <a:solidFill>
                <a:schemeClr val="tx1"/>
              </a:solidFill>
            </a:endParaRPr>
          </a:p>
        </p:txBody>
      </p:sp>
      <p:sp>
        <p:nvSpPr>
          <p:cNvPr id="179" name="Retângulo 178"/>
          <p:cNvSpPr/>
          <p:nvPr/>
        </p:nvSpPr>
        <p:spPr>
          <a:xfrm>
            <a:off x="2124458" y="3144193"/>
            <a:ext cx="648556" cy="1843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>
              <a:solidFill>
                <a:schemeClr val="tx1"/>
              </a:solidFill>
            </a:endParaRPr>
          </a:p>
        </p:txBody>
      </p:sp>
      <p:cxnSp>
        <p:nvCxnSpPr>
          <p:cNvPr id="6" name="Conector de seta reta 5"/>
          <p:cNvCxnSpPr>
            <a:stCxn id="139" idx="3"/>
            <a:endCxn id="130" idx="0"/>
          </p:cNvCxnSpPr>
          <p:nvPr/>
        </p:nvCxnSpPr>
        <p:spPr>
          <a:xfrm>
            <a:off x="3649208" y="1631499"/>
            <a:ext cx="2600" cy="53428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ector de seta reta 98"/>
          <p:cNvCxnSpPr>
            <a:stCxn id="140" idx="3"/>
            <a:endCxn id="131" idx="0"/>
          </p:cNvCxnSpPr>
          <p:nvPr/>
        </p:nvCxnSpPr>
        <p:spPr>
          <a:xfrm flipH="1">
            <a:off x="4406194" y="1631499"/>
            <a:ext cx="449" cy="53428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Conector de seta reta 179"/>
          <p:cNvCxnSpPr>
            <a:stCxn id="138" idx="3"/>
            <a:endCxn id="129" idx="0"/>
          </p:cNvCxnSpPr>
          <p:nvPr/>
        </p:nvCxnSpPr>
        <p:spPr>
          <a:xfrm flipH="1">
            <a:off x="3560607" y="1631499"/>
            <a:ext cx="3387" cy="53428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tângulo 13"/>
          <p:cNvSpPr/>
          <p:nvPr/>
        </p:nvSpPr>
        <p:spPr>
          <a:xfrm>
            <a:off x="5752706" y="670968"/>
            <a:ext cx="914400" cy="4930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81" name="Conector de seta reta 180"/>
          <p:cNvCxnSpPr>
            <a:stCxn id="14" idx="2"/>
            <a:endCxn id="108" idx="0"/>
          </p:cNvCxnSpPr>
          <p:nvPr/>
        </p:nvCxnSpPr>
        <p:spPr>
          <a:xfrm>
            <a:off x="6209906" y="1164062"/>
            <a:ext cx="692" cy="1001717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2" name="Retângulo 181"/>
          <p:cNvSpPr/>
          <p:nvPr/>
        </p:nvSpPr>
        <p:spPr>
          <a:xfrm>
            <a:off x="4639245" y="1287007"/>
            <a:ext cx="914400" cy="4930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75" name="Conector de seta reta 74"/>
          <p:cNvCxnSpPr/>
          <p:nvPr/>
        </p:nvCxnSpPr>
        <p:spPr>
          <a:xfrm>
            <a:off x="4451151" y="2548785"/>
            <a:ext cx="412028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onector de seta reta 75"/>
          <p:cNvCxnSpPr/>
          <p:nvPr/>
        </p:nvCxnSpPr>
        <p:spPr>
          <a:xfrm>
            <a:off x="5145061" y="2548785"/>
            <a:ext cx="376740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onector de seta reta 76"/>
          <p:cNvCxnSpPr/>
          <p:nvPr/>
        </p:nvCxnSpPr>
        <p:spPr>
          <a:xfrm>
            <a:off x="5700500" y="2548785"/>
            <a:ext cx="273817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625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Camada </a:t>
            </a:r>
            <a:r>
              <a:rPr lang="pt-BR" dirty="0" err="1"/>
              <a:t>convolucional</a:t>
            </a:r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16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SIN393 (2023)</a:t>
            </a:r>
            <a:endParaRPr lang="pt-BR" dirty="0"/>
          </a:p>
        </p:txBody>
      </p:sp>
      <p:sp>
        <p:nvSpPr>
          <p:cNvPr id="93" name="Espaço Reservado para Conteúdo 2"/>
          <p:cNvSpPr>
            <a:spLocks noGrp="1"/>
          </p:cNvSpPr>
          <p:nvPr>
            <p:ph idx="1"/>
          </p:nvPr>
        </p:nvSpPr>
        <p:spPr>
          <a:xfrm>
            <a:off x="0" y="559493"/>
            <a:ext cx="9144000" cy="4408014"/>
          </a:xfrm>
          <a:ln>
            <a:noFill/>
          </a:ln>
        </p:spPr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94" name="Cubo 93"/>
          <p:cNvSpPr/>
          <p:nvPr/>
        </p:nvSpPr>
        <p:spPr>
          <a:xfrm>
            <a:off x="7596336" y="3618639"/>
            <a:ext cx="281882" cy="766011"/>
          </a:xfrm>
          <a:prstGeom prst="cube">
            <a:avLst>
              <a:gd name="adj" fmla="val 6764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95" name="Cubo 94"/>
          <p:cNvSpPr/>
          <p:nvPr/>
        </p:nvSpPr>
        <p:spPr>
          <a:xfrm>
            <a:off x="7687537" y="3618639"/>
            <a:ext cx="281882" cy="766011"/>
          </a:xfrm>
          <a:prstGeom prst="cube">
            <a:avLst>
              <a:gd name="adj" fmla="val 6764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96" name="Cubo 95"/>
          <p:cNvSpPr/>
          <p:nvPr/>
        </p:nvSpPr>
        <p:spPr>
          <a:xfrm>
            <a:off x="8335801" y="3618639"/>
            <a:ext cx="281882" cy="766011"/>
          </a:xfrm>
          <a:prstGeom prst="cube">
            <a:avLst>
              <a:gd name="adj" fmla="val 6764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97" name="Cubo 96"/>
          <p:cNvSpPr/>
          <p:nvPr/>
        </p:nvSpPr>
        <p:spPr>
          <a:xfrm>
            <a:off x="7596336" y="3618639"/>
            <a:ext cx="1021348" cy="766011"/>
          </a:xfrm>
          <a:prstGeom prst="cube">
            <a:avLst/>
          </a:prstGeom>
          <a:solidFill>
            <a:srgbClr val="C0C0C0">
              <a:alpha val="3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Retângulo 97"/>
              <p:cNvSpPr/>
              <p:nvPr/>
            </p:nvSpPr>
            <p:spPr>
              <a:xfrm>
                <a:off x="7786354" y="3213093"/>
                <a:ext cx="831329" cy="3742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𝑀</m:t>
                          </m:r>
                        </m:e>
                        <m:sub/>
                        <m:sup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𝑙</m:t>
                          </m:r>
                        </m:sup>
                      </m:sSubSup>
                    </m:oMath>
                  </m:oMathPara>
                </a14:m>
                <a:endParaRPr lang="pt-B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8" name="Retângulo 9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6354" y="3213093"/>
                <a:ext cx="831329" cy="37427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0" name="Retângulo 99"/>
          <p:cNvSpPr/>
          <p:nvPr/>
        </p:nvSpPr>
        <p:spPr>
          <a:xfrm>
            <a:off x="2123729" y="675780"/>
            <a:ext cx="4783198" cy="239386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sz="160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Retângulo 100"/>
              <p:cNvSpPr/>
              <p:nvPr/>
            </p:nvSpPr>
            <p:spPr>
              <a:xfrm>
                <a:off x="2680610" y="1299374"/>
                <a:ext cx="833883" cy="3747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sz="16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𝑊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𝑘</m:t>
                          </m:r>
                          <m:r>
                            <a:rPr lang="pt-BR" sz="16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=</m:t>
                          </m:r>
                          <m:r>
                            <a:rPr lang="pt-BR" sz="1600" b="1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𝟏</m:t>
                          </m:r>
                          <m:r>
                            <a:rPr lang="pt-BR" sz="16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, </m:t>
                          </m:r>
                          <m:r>
                            <a:rPr lang="pt-BR" sz="16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𝑑</m:t>
                          </m:r>
                        </m:sub>
                        <m:sup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𝑙</m:t>
                          </m:r>
                        </m:sup>
                      </m:sSubSup>
                    </m:oMath>
                  </m:oMathPara>
                </a14:m>
                <a:endParaRPr lang="pt-BR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1" name="Retângulo 10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0610" y="1299374"/>
                <a:ext cx="833883" cy="374718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Retângulo 101"/>
              <p:cNvSpPr/>
              <p:nvPr/>
            </p:nvSpPr>
            <p:spPr>
              <a:xfrm>
                <a:off x="5331302" y="1987844"/>
                <a:ext cx="638252" cy="35586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pt-BR" sz="160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𝑏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𝑘</m:t>
                        </m:r>
                        <m:r>
                          <a:rPr lang="pt-BR" sz="16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=</m:t>
                        </m:r>
                        <m:r>
                          <a:rPr lang="pt-BR" sz="1600" b="1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𝟏</m:t>
                        </m:r>
                      </m:sub>
                      <m:sup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𝑙</m:t>
                        </m:r>
                      </m:sup>
                    </m:sSubSup>
                  </m:oMath>
                </a14:m>
                <a:r>
                  <a:rPr lang="en-US" sz="1600" dirty="0">
                    <a:solidFill>
                      <a:schemeClr val="tx1"/>
                    </a:solidFill>
                  </a:rPr>
                  <a:t> </a:t>
                </a:r>
                <a:endParaRPr lang="pt-BR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2" name="Retângulo 10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1302" y="1987844"/>
                <a:ext cx="638252" cy="355867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3" name="Conector angulado 102"/>
          <p:cNvCxnSpPr>
            <a:stCxn id="124" idx="3"/>
            <a:endCxn id="138" idx="0"/>
          </p:cNvCxnSpPr>
          <p:nvPr/>
        </p:nvCxnSpPr>
        <p:spPr>
          <a:xfrm>
            <a:off x="3353461" y="772563"/>
            <a:ext cx="307163" cy="475928"/>
          </a:xfrm>
          <a:prstGeom prst="bentConnector2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ector angulado 103"/>
          <p:cNvCxnSpPr>
            <a:stCxn id="121" idx="3"/>
            <a:endCxn id="139" idx="0"/>
          </p:cNvCxnSpPr>
          <p:nvPr/>
        </p:nvCxnSpPr>
        <p:spPr>
          <a:xfrm>
            <a:off x="3353461" y="874920"/>
            <a:ext cx="392378" cy="373572"/>
          </a:xfrm>
          <a:prstGeom prst="bentConnector2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onector angulado 104"/>
          <p:cNvCxnSpPr>
            <a:stCxn id="119" idx="3"/>
            <a:endCxn id="140" idx="0"/>
          </p:cNvCxnSpPr>
          <p:nvPr/>
        </p:nvCxnSpPr>
        <p:spPr>
          <a:xfrm>
            <a:off x="3353461" y="1079633"/>
            <a:ext cx="1149812" cy="168859"/>
          </a:xfrm>
          <a:prstGeom prst="bentConnector2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Cubo 105"/>
          <p:cNvSpPr/>
          <p:nvPr/>
        </p:nvSpPr>
        <p:spPr>
          <a:xfrm>
            <a:off x="5521802" y="2357282"/>
            <a:ext cx="178699" cy="383006"/>
          </a:xfrm>
          <a:prstGeom prst="cube">
            <a:avLst>
              <a:gd name="adj" fmla="val 5407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107" name="Cubo 106"/>
          <p:cNvSpPr/>
          <p:nvPr/>
        </p:nvSpPr>
        <p:spPr>
          <a:xfrm>
            <a:off x="4863178" y="2165779"/>
            <a:ext cx="281882" cy="766011"/>
          </a:xfrm>
          <a:prstGeom prst="cube">
            <a:avLst>
              <a:gd name="adj" fmla="val 6764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108" name="Cubo 107"/>
          <p:cNvSpPr/>
          <p:nvPr/>
        </p:nvSpPr>
        <p:spPr>
          <a:xfrm>
            <a:off x="5974317" y="2165779"/>
            <a:ext cx="281882" cy="766011"/>
          </a:xfrm>
          <a:prstGeom prst="cube">
            <a:avLst>
              <a:gd name="adj" fmla="val 6764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Retângulo 108"/>
              <p:cNvSpPr/>
              <p:nvPr/>
            </p:nvSpPr>
            <p:spPr>
              <a:xfrm>
                <a:off x="2137970" y="2333965"/>
                <a:ext cx="1044516" cy="33938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sz="14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SupPr>
                        <m:e>
                          <m:sSup>
                            <m:sSupPr>
                              <m:ctrlPr>
                                <a:rPr lang="pt-BR" sz="140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pt-BR" sz="14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𝑀</m:t>
                              </m:r>
                            </m:e>
                            <m:sup>
                              <m:r>
                                <a:rPr lang="pt-BR" sz="14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𝑙</m:t>
                              </m:r>
                              <m:r>
                                <a:rPr lang="pt-BR" sz="14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−1</m:t>
                              </m:r>
                            </m:sup>
                          </m:sSup>
                          <m: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∗</m:t>
                          </m:r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𝑊</m:t>
                          </m:r>
                        </m:e>
                        <m:sub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𝑘</m:t>
                          </m:r>
                          <m: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=</m:t>
                          </m:r>
                          <m:r>
                            <a:rPr lang="pt-BR" sz="1400" b="1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𝟏</m:t>
                          </m:r>
                          <m: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,</m:t>
                          </m:r>
                          <m: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𝑑</m:t>
                          </m:r>
                        </m:sub>
                        <m:sup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𝑙</m:t>
                          </m:r>
                        </m:sup>
                      </m:sSubSup>
                    </m:oMath>
                  </m:oMathPara>
                </a14:m>
                <a:endParaRPr lang="pt-BR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9" name="Retângulo 10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7970" y="2333965"/>
                <a:ext cx="1044516" cy="339388"/>
              </a:xfrm>
              <a:prstGeom prst="rect">
                <a:avLst/>
              </a:prstGeom>
              <a:blipFill rotWithShape="1">
                <a:blip r:embed="rId5"/>
                <a:stretch>
                  <a:fillRect r="-1345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Retângulo 109"/>
              <p:cNvSpPr/>
              <p:nvPr/>
            </p:nvSpPr>
            <p:spPr>
              <a:xfrm>
                <a:off x="4546565" y="1227733"/>
                <a:ext cx="1393587" cy="61164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pt-BR" sz="12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1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𝑑</m:t>
                          </m:r>
                          <m:r>
                            <a:rPr lang="pt-BR" sz="1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pt-BR" sz="1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𝐷</m:t>
                          </m:r>
                        </m:sup>
                        <m:e>
                          <m:sSubSup>
                            <m:sSubSupPr>
                              <m:ctrlPr>
                                <a:rPr lang="pt-BR" sz="120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bSupPr>
                            <m:e>
                              <m:sSup>
                                <m:sSupPr>
                                  <m:ctrlPr>
                                    <a:rPr lang="pt-BR" sz="120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pt-BR" sz="12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𝑀</m:t>
                                  </m:r>
                                </m:e>
                                <m:sup>
                                  <m:r>
                                    <a:rPr lang="pt-BR" sz="12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𝑙</m:t>
                                  </m:r>
                                  <m:r>
                                    <a:rPr lang="pt-BR" sz="12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a:rPr lang="pt-BR" sz="12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∗</m:t>
                              </m:r>
                              <m:r>
                                <a:rPr lang="en-US" sz="12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12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𝑘</m:t>
                              </m:r>
                              <m:r>
                                <a:rPr lang="pt-BR" sz="12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=</m:t>
                              </m:r>
                              <m:r>
                                <a:rPr lang="pt-BR" sz="1200" b="1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𝟏</m:t>
                              </m:r>
                              <m:r>
                                <a:rPr lang="pt-BR" sz="12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,</m:t>
                              </m:r>
                              <m:r>
                                <a:rPr lang="pt-BR" sz="12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12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𝑙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pt-BR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0" name="Retângulo 10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6565" y="1227733"/>
                <a:ext cx="1393587" cy="611642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Retângulo 110"/>
              <p:cNvSpPr/>
              <p:nvPr/>
            </p:nvSpPr>
            <p:spPr>
              <a:xfrm>
                <a:off x="5066339" y="670968"/>
                <a:ext cx="1881925" cy="61164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pt-BR" sz="12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1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𝑑</m:t>
                          </m:r>
                          <m:r>
                            <a:rPr lang="pt-BR" sz="1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pt-BR" sz="1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𝐷</m:t>
                          </m:r>
                        </m:sup>
                        <m:e>
                          <m:sSubSup>
                            <m:sSubSupPr>
                              <m:ctrlPr>
                                <a:rPr lang="pt-BR" sz="120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bSupPr>
                            <m:e>
                              <m:sSup>
                                <m:sSupPr>
                                  <m:ctrlPr>
                                    <a:rPr lang="pt-BR" sz="120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pt-BR" sz="12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𝑀</m:t>
                                  </m:r>
                                </m:e>
                                <m:sup>
                                  <m:r>
                                    <a:rPr lang="pt-BR" sz="12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𝑙</m:t>
                                  </m:r>
                                  <m:r>
                                    <a:rPr lang="pt-BR" sz="12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a:rPr lang="pt-BR" sz="12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∗</m:t>
                              </m:r>
                              <m:r>
                                <a:rPr lang="en-US" sz="12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12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𝑘</m:t>
                              </m:r>
                              <m:r>
                                <a:rPr lang="pt-BR" sz="12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=</m:t>
                              </m:r>
                              <m:r>
                                <a:rPr lang="pt-BR" sz="1200" b="1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𝟏</m:t>
                              </m:r>
                              <m:r>
                                <a:rPr lang="pt-BR" sz="12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,</m:t>
                              </m:r>
                              <m:r>
                                <a:rPr lang="pt-BR" sz="12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12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𝑙</m:t>
                              </m:r>
                            </m:sup>
                          </m:sSubSup>
                        </m:e>
                      </m:nary>
                      <m:r>
                        <a:rPr lang="pt-BR" sz="12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pt-BR" sz="1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pt-BR" sz="1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𝑏</m:t>
                          </m:r>
                        </m:e>
                        <m:sub>
                          <m:r>
                            <a:rPr lang="pt-BR" sz="1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𝑘</m:t>
                          </m:r>
                          <m:r>
                            <a:rPr lang="pt-BR" sz="1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=</m:t>
                          </m:r>
                          <m:r>
                            <a:rPr lang="pt-BR" sz="1200" b="1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pt-BR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1" name="Retângulo 1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6339" y="670968"/>
                <a:ext cx="1881925" cy="611642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CaixaDeTexto 111"/>
              <p:cNvSpPr txBox="1"/>
              <p:nvPr/>
            </p:nvSpPr>
            <p:spPr>
              <a:xfrm>
                <a:off x="4481812" y="2018546"/>
                <a:ext cx="590675" cy="5395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pt-BR" sz="12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naryPr>
                        <m:sub/>
                        <m:sup/>
                        <m:e/>
                      </m:nary>
                    </m:oMath>
                  </m:oMathPara>
                </a14:m>
                <a:endParaRPr lang="pt-BR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2" name="CaixaDeTexto 1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1812" y="2018546"/>
                <a:ext cx="590675" cy="539571"/>
              </a:xfrm>
              <a:prstGeom prst="rect">
                <a:avLst/>
              </a:prstGeom>
              <a:blipFill rotWithShape="1">
                <a:blip r:embed="rId8"/>
                <a:stretch>
                  <a:fillRect l="-80412" t="-115730" r="-87629" b="-16292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4" name="Conector de seta reta 113"/>
          <p:cNvCxnSpPr>
            <a:stCxn id="182" idx="2"/>
            <a:endCxn id="107" idx="0"/>
          </p:cNvCxnSpPr>
          <p:nvPr/>
        </p:nvCxnSpPr>
        <p:spPr>
          <a:xfrm>
            <a:off x="5096445" y="1780101"/>
            <a:ext cx="3014" cy="385678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Retângulo 117"/>
              <p:cNvSpPr/>
              <p:nvPr/>
            </p:nvSpPr>
            <p:spPr>
              <a:xfrm>
                <a:off x="5126398" y="2119054"/>
                <a:ext cx="385041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6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+</m:t>
                      </m:r>
                    </m:oMath>
                  </m:oMathPara>
                </a14:m>
                <a:endParaRPr lang="pt-BR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8" name="Retângulo 1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6398" y="2119054"/>
                <a:ext cx="385041" cy="338554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9" name="Retângulo 118"/>
          <p:cNvSpPr/>
          <p:nvPr/>
        </p:nvSpPr>
        <p:spPr>
          <a:xfrm flipV="1">
            <a:off x="3067825" y="1028497"/>
            <a:ext cx="285638" cy="1022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>
              <a:solidFill>
                <a:schemeClr val="tx1"/>
              </a:solidFill>
            </a:endParaRPr>
          </a:p>
        </p:txBody>
      </p:sp>
      <p:sp>
        <p:nvSpPr>
          <p:cNvPr id="120" name="CaixaDeTexto 119"/>
          <p:cNvSpPr txBox="1"/>
          <p:nvPr/>
        </p:nvSpPr>
        <p:spPr>
          <a:xfrm>
            <a:off x="3104225" y="982811"/>
            <a:ext cx="287258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1600" dirty="0" smtClean="0"/>
              <a:t>*</a:t>
            </a:r>
            <a:endParaRPr lang="pt-BR" sz="1600" dirty="0"/>
          </a:p>
        </p:txBody>
      </p:sp>
      <p:sp>
        <p:nvSpPr>
          <p:cNvPr id="121" name="Retângulo 120"/>
          <p:cNvSpPr/>
          <p:nvPr/>
        </p:nvSpPr>
        <p:spPr>
          <a:xfrm flipV="1">
            <a:off x="3067825" y="823784"/>
            <a:ext cx="285638" cy="1022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>
              <a:solidFill>
                <a:schemeClr val="tx1"/>
              </a:solidFill>
            </a:endParaRPr>
          </a:p>
        </p:txBody>
      </p:sp>
      <p:sp>
        <p:nvSpPr>
          <p:cNvPr id="122" name="CaixaDeTexto 121"/>
          <p:cNvSpPr txBox="1"/>
          <p:nvPr/>
        </p:nvSpPr>
        <p:spPr>
          <a:xfrm>
            <a:off x="3102805" y="777618"/>
            <a:ext cx="287258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1600" dirty="0" smtClean="0"/>
              <a:t>*</a:t>
            </a:r>
            <a:endParaRPr lang="pt-BR" sz="1600" dirty="0"/>
          </a:p>
        </p:txBody>
      </p:sp>
      <p:grpSp>
        <p:nvGrpSpPr>
          <p:cNvPr id="123" name="Grupo 122"/>
          <p:cNvGrpSpPr/>
          <p:nvPr/>
        </p:nvGrpSpPr>
        <p:grpSpPr>
          <a:xfrm>
            <a:off x="3067825" y="670968"/>
            <a:ext cx="323658" cy="338554"/>
            <a:chOff x="2555776" y="188640"/>
            <a:chExt cx="456326" cy="477328"/>
          </a:xfrm>
          <a:noFill/>
        </p:grpSpPr>
        <p:sp>
          <p:nvSpPr>
            <p:cNvPr id="124" name="Retângulo 123"/>
            <p:cNvSpPr/>
            <p:nvPr/>
          </p:nvSpPr>
          <p:spPr>
            <a:xfrm flipV="1">
              <a:off x="2555776" y="259783"/>
              <a:ext cx="402722" cy="14419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00">
                <a:solidFill>
                  <a:schemeClr val="tx1"/>
                </a:solidFill>
              </a:endParaRPr>
            </a:p>
          </p:txBody>
        </p:sp>
        <p:sp>
          <p:nvSpPr>
            <p:cNvPr id="125" name="CaixaDeTexto 124"/>
            <p:cNvSpPr txBox="1"/>
            <p:nvPr/>
          </p:nvSpPr>
          <p:spPr>
            <a:xfrm>
              <a:off x="2607096" y="188640"/>
              <a:ext cx="405006" cy="477328"/>
            </a:xfrm>
            <a:prstGeom prst="rect">
              <a:avLst/>
            </a:prstGeom>
            <a:grp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pt-BR" sz="1600" dirty="0" smtClean="0"/>
                <a:t>*</a:t>
              </a:r>
              <a:endParaRPr lang="pt-BR" sz="1600" dirty="0"/>
            </a:p>
          </p:txBody>
        </p:sp>
      </p:grpSp>
      <p:sp>
        <p:nvSpPr>
          <p:cNvPr id="126" name="Retângulo 125"/>
          <p:cNvSpPr/>
          <p:nvPr/>
        </p:nvSpPr>
        <p:spPr>
          <a:xfrm flipV="1">
            <a:off x="3067823" y="926141"/>
            <a:ext cx="285638" cy="1022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>
              <a:solidFill>
                <a:schemeClr val="tx1"/>
              </a:solidFill>
            </a:endParaRPr>
          </a:p>
        </p:txBody>
      </p:sp>
      <p:sp>
        <p:nvSpPr>
          <p:cNvPr id="127" name="CaixaDeTexto 126"/>
          <p:cNvSpPr txBox="1"/>
          <p:nvPr/>
        </p:nvSpPr>
        <p:spPr>
          <a:xfrm>
            <a:off x="3068517" y="786790"/>
            <a:ext cx="338554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1600" dirty="0" smtClean="0"/>
              <a:t>...</a:t>
            </a:r>
            <a:endParaRPr lang="pt-BR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Retângulo 127"/>
              <p:cNvSpPr/>
              <p:nvPr/>
            </p:nvSpPr>
            <p:spPr>
              <a:xfrm>
                <a:off x="1967012" y="2624013"/>
                <a:ext cx="1376906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pt-BR" sz="14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𝑑</m:t>
                      </m:r>
                      <m:r>
                        <a:rPr lang="pt-BR" sz="14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=1, …,</m:t>
                      </m:r>
                      <m:r>
                        <a:rPr lang="pt-BR" sz="14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𝐷</m:t>
                      </m:r>
                    </m:oMath>
                  </m:oMathPara>
                </a14:m>
                <a:endParaRPr lang="pt-BR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8" name="Retângulo 1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7012" y="2624013"/>
                <a:ext cx="1376906" cy="307777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9" name="Cubo 128"/>
          <p:cNvSpPr/>
          <p:nvPr/>
        </p:nvSpPr>
        <p:spPr>
          <a:xfrm>
            <a:off x="3324326" y="2165780"/>
            <a:ext cx="281882" cy="766011"/>
          </a:xfrm>
          <a:prstGeom prst="cube">
            <a:avLst>
              <a:gd name="adj" fmla="val 6764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130" name="Cubo 129"/>
          <p:cNvSpPr/>
          <p:nvPr/>
        </p:nvSpPr>
        <p:spPr>
          <a:xfrm>
            <a:off x="3415527" y="2165780"/>
            <a:ext cx="281882" cy="766011"/>
          </a:xfrm>
          <a:prstGeom prst="cube">
            <a:avLst>
              <a:gd name="adj" fmla="val 6764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131" name="Cubo 130"/>
          <p:cNvSpPr/>
          <p:nvPr/>
        </p:nvSpPr>
        <p:spPr>
          <a:xfrm>
            <a:off x="4169913" y="2165780"/>
            <a:ext cx="281882" cy="766011"/>
          </a:xfrm>
          <a:prstGeom prst="cube">
            <a:avLst>
              <a:gd name="adj" fmla="val 6764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135" name="Cubo 134"/>
          <p:cNvSpPr/>
          <p:nvPr/>
        </p:nvSpPr>
        <p:spPr>
          <a:xfrm>
            <a:off x="3321432" y="2165780"/>
            <a:ext cx="1129720" cy="766011"/>
          </a:xfrm>
          <a:prstGeom prst="cube">
            <a:avLst/>
          </a:prstGeom>
          <a:solidFill>
            <a:srgbClr val="C0C0C0">
              <a:alpha val="3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136" name="CaixaDeTexto 135"/>
          <p:cNvSpPr txBox="1"/>
          <p:nvPr/>
        </p:nvSpPr>
        <p:spPr>
          <a:xfrm>
            <a:off x="7981852" y="3832367"/>
            <a:ext cx="338554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1600" dirty="0" smtClean="0"/>
              <a:t>...</a:t>
            </a:r>
            <a:endParaRPr lang="pt-BR" sz="1600" dirty="0"/>
          </a:p>
        </p:txBody>
      </p:sp>
      <p:sp>
        <p:nvSpPr>
          <p:cNvPr id="137" name="CaixaDeTexto 136"/>
          <p:cNvSpPr txBox="1"/>
          <p:nvPr/>
        </p:nvSpPr>
        <p:spPr>
          <a:xfrm>
            <a:off x="3756681" y="2401734"/>
            <a:ext cx="338554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1600" dirty="0" smtClean="0"/>
              <a:t>...</a:t>
            </a:r>
            <a:endParaRPr lang="pt-BR" sz="1600" dirty="0"/>
          </a:p>
        </p:txBody>
      </p:sp>
      <p:sp>
        <p:nvSpPr>
          <p:cNvPr id="138" name="Cubo 137"/>
          <p:cNvSpPr/>
          <p:nvPr/>
        </p:nvSpPr>
        <p:spPr>
          <a:xfrm>
            <a:off x="3522960" y="1248493"/>
            <a:ext cx="178699" cy="383006"/>
          </a:xfrm>
          <a:prstGeom prst="cube">
            <a:avLst>
              <a:gd name="adj" fmla="val 5407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139" name="Cubo 138"/>
          <p:cNvSpPr/>
          <p:nvPr/>
        </p:nvSpPr>
        <p:spPr>
          <a:xfrm>
            <a:off x="3608174" y="1248493"/>
            <a:ext cx="178699" cy="383006"/>
          </a:xfrm>
          <a:prstGeom prst="cube">
            <a:avLst>
              <a:gd name="adj" fmla="val 5407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140" name="Cubo 139"/>
          <p:cNvSpPr/>
          <p:nvPr/>
        </p:nvSpPr>
        <p:spPr>
          <a:xfrm>
            <a:off x="4365609" y="1248493"/>
            <a:ext cx="178699" cy="383006"/>
          </a:xfrm>
          <a:prstGeom prst="cube">
            <a:avLst>
              <a:gd name="adj" fmla="val 5407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141" name="Cubo 140"/>
          <p:cNvSpPr/>
          <p:nvPr/>
        </p:nvSpPr>
        <p:spPr>
          <a:xfrm>
            <a:off x="3522960" y="1248493"/>
            <a:ext cx="1021348" cy="383006"/>
          </a:xfrm>
          <a:prstGeom prst="cube">
            <a:avLst/>
          </a:prstGeom>
          <a:solidFill>
            <a:srgbClr val="C0C0C0">
              <a:alpha val="3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142" name="CaixaDeTexto 141"/>
          <p:cNvSpPr txBox="1"/>
          <p:nvPr/>
        </p:nvSpPr>
        <p:spPr>
          <a:xfrm>
            <a:off x="3919601" y="1310870"/>
            <a:ext cx="338554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1600" dirty="0" smtClean="0"/>
              <a:t>...</a:t>
            </a:r>
            <a:endParaRPr lang="pt-BR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Retângulo 142"/>
              <p:cNvSpPr/>
              <p:nvPr/>
            </p:nvSpPr>
            <p:spPr>
              <a:xfrm>
                <a:off x="573138" y="1519566"/>
                <a:ext cx="843746" cy="34297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sz="16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pt-BR" sz="16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𝑀</m:t>
                          </m:r>
                        </m:e>
                        <m:sub/>
                        <m:sup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𝑙</m:t>
                          </m:r>
                          <m:r>
                            <a:rPr lang="pt-BR" sz="16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−1</m:t>
                          </m:r>
                        </m:sup>
                      </m:sSubSup>
                    </m:oMath>
                  </m:oMathPara>
                </a14:m>
                <a:endParaRPr lang="pt-BR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3" name="Retângulo 1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138" y="1519566"/>
                <a:ext cx="843746" cy="342979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4" name="Cubo 143"/>
          <p:cNvSpPr/>
          <p:nvPr/>
        </p:nvSpPr>
        <p:spPr>
          <a:xfrm>
            <a:off x="395536" y="1893834"/>
            <a:ext cx="281882" cy="766011"/>
          </a:xfrm>
          <a:prstGeom prst="cube">
            <a:avLst>
              <a:gd name="adj" fmla="val 6764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145" name="Cubo 144"/>
          <p:cNvSpPr/>
          <p:nvPr/>
        </p:nvSpPr>
        <p:spPr>
          <a:xfrm>
            <a:off x="486737" y="1893834"/>
            <a:ext cx="281882" cy="766011"/>
          </a:xfrm>
          <a:prstGeom prst="cube">
            <a:avLst>
              <a:gd name="adj" fmla="val 6764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146" name="Cubo 145"/>
          <p:cNvSpPr/>
          <p:nvPr/>
        </p:nvSpPr>
        <p:spPr>
          <a:xfrm>
            <a:off x="1135002" y="1893834"/>
            <a:ext cx="281882" cy="766011"/>
          </a:xfrm>
          <a:prstGeom prst="cube">
            <a:avLst>
              <a:gd name="adj" fmla="val 6764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147" name="Cubo 146"/>
          <p:cNvSpPr/>
          <p:nvPr/>
        </p:nvSpPr>
        <p:spPr>
          <a:xfrm>
            <a:off x="395536" y="1893834"/>
            <a:ext cx="1021348" cy="766011"/>
          </a:xfrm>
          <a:prstGeom prst="cube">
            <a:avLst/>
          </a:prstGeom>
          <a:solidFill>
            <a:srgbClr val="C0C0C0">
              <a:alpha val="29804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148" name="CaixaDeTexto 147"/>
          <p:cNvSpPr txBox="1"/>
          <p:nvPr/>
        </p:nvSpPr>
        <p:spPr>
          <a:xfrm>
            <a:off x="768619" y="2119054"/>
            <a:ext cx="338554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1600" dirty="0" smtClean="0"/>
              <a:t>...</a:t>
            </a:r>
            <a:endParaRPr lang="pt-BR" sz="1600" dirty="0"/>
          </a:p>
        </p:txBody>
      </p:sp>
      <p:cxnSp>
        <p:nvCxnSpPr>
          <p:cNvPr id="150" name="Conector angulado 149"/>
          <p:cNvCxnSpPr>
            <a:stCxn id="80" idx="3"/>
            <a:endCxn id="94" idx="0"/>
          </p:cNvCxnSpPr>
          <p:nvPr/>
        </p:nvCxnSpPr>
        <p:spPr>
          <a:xfrm>
            <a:off x="6768569" y="2550362"/>
            <a:ext cx="1064048" cy="1068277"/>
          </a:xfrm>
          <a:prstGeom prst="bentConnector2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Conector angulado 150"/>
          <p:cNvCxnSpPr>
            <a:stCxn id="145" idx="0"/>
            <a:endCxn id="121" idx="1"/>
          </p:cNvCxnSpPr>
          <p:nvPr/>
        </p:nvCxnSpPr>
        <p:spPr>
          <a:xfrm rot="5400000" flipH="1" flipV="1">
            <a:off x="1385963" y="211975"/>
            <a:ext cx="1018915" cy="2344805"/>
          </a:xfrm>
          <a:prstGeom prst="bentConnector2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Conector angulado 151"/>
          <p:cNvCxnSpPr>
            <a:stCxn id="146" idx="0"/>
            <a:endCxn id="119" idx="1"/>
          </p:cNvCxnSpPr>
          <p:nvPr/>
        </p:nvCxnSpPr>
        <p:spPr>
          <a:xfrm rot="5400000" flipH="1" flipV="1">
            <a:off x="1812452" y="638463"/>
            <a:ext cx="814202" cy="1696540"/>
          </a:xfrm>
          <a:prstGeom prst="bentConnector2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Conector angulado 152"/>
          <p:cNvCxnSpPr>
            <a:stCxn id="144" idx="0"/>
            <a:endCxn id="124" idx="1"/>
          </p:cNvCxnSpPr>
          <p:nvPr/>
        </p:nvCxnSpPr>
        <p:spPr>
          <a:xfrm rot="5400000" flipH="1" flipV="1">
            <a:off x="1289185" y="115196"/>
            <a:ext cx="1121271" cy="2436006"/>
          </a:xfrm>
          <a:prstGeom prst="bentConnector2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Retângulo 153"/>
          <p:cNvSpPr/>
          <p:nvPr/>
        </p:nvSpPr>
        <p:spPr>
          <a:xfrm>
            <a:off x="2130136" y="3821350"/>
            <a:ext cx="4776790" cy="346495"/>
          </a:xfrm>
          <a:prstGeom prst="rect">
            <a:avLst/>
          </a:prstGeom>
          <a:noFill/>
          <a:ln w="28575"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sz="2800" b="1" dirty="0">
              <a:solidFill>
                <a:schemeClr val="tx1"/>
              </a:solidFill>
            </a:endParaRPr>
          </a:p>
        </p:txBody>
      </p:sp>
      <p:sp>
        <p:nvSpPr>
          <p:cNvPr id="157" name="CaixaDeTexto 156"/>
          <p:cNvSpPr txBox="1"/>
          <p:nvPr/>
        </p:nvSpPr>
        <p:spPr>
          <a:xfrm>
            <a:off x="2130136" y="1845716"/>
            <a:ext cx="5533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i="1" dirty="0" smtClean="0">
                <a:latin typeface="Cambria Math" pitchFamily="18" charset="0"/>
                <a:ea typeface="Cambria Math" pitchFamily="18" charset="0"/>
              </a:rPr>
              <a:t>k=1</a:t>
            </a:r>
            <a:endParaRPr lang="pt-BR" sz="1600" b="1" i="1" dirty="0">
              <a:latin typeface="Cambria Math" pitchFamily="18" charset="0"/>
              <a:ea typeface="Cambria Math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5" name="Retângulo 164"/>
              <p:cNvSpPr/>
              <p:nvPr/>
            </p:nvSpPr>
            <p:spPr>
              <a:xfrm>
                <a:off x="6798406" y="559493"/>
                <a:ext cx="2345594" cy="34297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/>
                <a:r>
                  <a:rPr lang="pt-BR" sz="1600" b="0" dirty="0" smtClean="0">
                    <a:solidFill>
                      <a:schemeClr val="tx1"/>
                    </a:solidFill>
                  </a:rPr>
                  <a:t>Camada </a:t>
                </a:r>
                <a:r>
                  <a:rPr lang="pt-BR" sz="1600" b="0" dirty="0" err="1" smtClean="0">
                    <a:solidFill>
                      <a:schemeClr val="tx1"/>
                    </a:solidFill>
                  </a:rPr>
                  <a:t>convolucional</a:t>
                </a:r>
                <a:r>
                  <a:rPr lang="pt-BR" sz="1600" b="0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pt-BR" sz="160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bSupPr>
                      <m:e>
                        <m:r>
                          <a:rPr lang="pt-BR" sz="16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𝐶</m:t>
                        </m:r>
                      </m:e>
                      <m:sub/>
                      <m:sup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𝑙</m:t>
                        </m:r>
                      </m:sup>
                    </m:sSubSup>
                  </m:oMath>
                </a14:m>
                <a:endParaRPr lang="pt-BR" sz="1600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5" name="Retângulo 16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8406" y="559493"/>
                <a:ext cx="2345594" cy="342979"/>
              </a:xfrm>
              <a:prstGeom prst="rect">
                <a:avLst/>
              </a:prstGeom>
              <a:blipFill rotWithShape="1">
                <a:blip r:embed="rId12"/>
                <a:stretch>
                  <a:fillRect t="-3571" b="-2321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2" name="Retângulo 171"/>
          <p:cNvSpPr/>
          <p:nvPr/>
        </p:nvSpPr>
        <p:spPr>
          <a:xfrm>
            <a:off x="2124458" y="4486111"/>
            <a:ext cx="648556" cy="1843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>
              <a:solidFill>
                <a:schemeClr val="tx1"/>
              </a:solidFill>
            </a:endParaRPr>
          </a:p>
        </p:txBody>
      </p:sp>
      <p:sp>
        <p:nvSpPr>
          <p:cNvPr id="173" name="Retângulo 172"/>
          <p:cNvSpPr/>
          <p:nvPr/>
        </p:nvSpPr>
        <p:spPr>
          <a:xfrm>
            <a:off x="2124458" y="4679049"/>
            <a:ext cx="648556" cy="1843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>
              <a:solidFill>
                <a:schemeClr val="tx1"/>
              </a:solidFill>
            </a:endParaRPr>
          </a:p>
        </p:txBody>
      </p:sp>
      <p:sp>
        <p:nvSpPr>
          <p:cNvPr id="176" name="Retângulo 175"/>
          <p:cNvSpPr/>
          <p:nvPr/>
        </p:nvSpPr>
        <p:spPr>
          <a:xfrm>
            <a:off x="2124458" y="4302246"/>
            <a:ext cx="648556" cy="1843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>
              <a:solidFill>
                <a:schemeClr val="tx1"/>
              </a:solidFill>
            </a:endParaRPr>
          </a:p>
        </p:txBody>
      </p:sp>
      <p:sp>
        <p:nvSpPr>
          <p:cNvPr id="177" name="Retângulo 176"/>
          <p:cNvSpPr/>
          <p:nvPr/>
        </p:nvSpPr>
        <p:spPr>
          <a:xfrm>
            <a:off x="2124458" y="3328058"/>
            <a:ext cx="648556" cy="1843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>
              <a:solidFill>
                <a:schemeClr val="tx1"/>
              </a:solidFill>
            </a:endParaRPr>
          </a:p>
        </p:txBody>
      </p:sp>
      <p:sp>
        <p:nvSpPr>
          <p:cNvPr id="178" name="Retângulo 177"/>
          <p:cNvSpPr/>
          <p:nvPr/>
        </p:nvSpPr>
        <p:spPr>
          <a:xfrm>
            <a:off x="2124458" y="3520996"/>
            <a:ext cx="648556" cy="1843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>
              <a:solidFill>
                <a:schemeClr val="tx1"/>
              </a:solidFill>
            </a:endParaRPr>
          </a:p>
        </p:txBody>
      </p:sp>
      <p:sp>
        <p:nvSpPr>
          <p:cNvPr id="179" name="Retângulo 178"/>
          <p:cNvSpPr/>
          <p:nvPr/>
        </p:nvSpPr>
        <p:spPr>
          <a:xfrm>
            <a:off x="2124458" y="3144193"/>
            <a:ext cx="648556" cy="1843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>
              <a:solidFill>
                <a:schemeClr val="tx1"/>
              </a:solidFill>
            </a:endParaRPr>
          </a:p>
        </p:txBody>
      </p:sp>
      <p:cxnSp>
        <p:nvCxnSpPr>
          <p:cNvPr id="6" name="Conector de seta reta 5"/>
          <p:cNvCxnSpPr>
            <a:stCxn id="139" idx="3"/>
            <a:endCxn id="130" idx="0"/>
          </p:cNvCxnSpPr>
          <p:nvPr/>
        </p:nvCxnSpPr>
        <p:spPr>
          <a:xfrm>
            <a:off x="3649208" y="1631499"/>
            <a:ext cx="2600" cy="53428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ector de seta reta 98"/>
          <p:cNvCxnSpPr>
            <a:stCxn id="140" idx="3"/>
            <a:endCxn id="131" idx="0"/>
          </p:cNvCxnSpPr>
          <p:nvPr/>
        </p:nvCxnSpPr>
        <p:spPr>
          <a:xfrm flipH="1">
            <a:off x="4406194" y="1631499"/>
            <a:ext cx="449" cy="53428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Conector de seta reta 179"/>
          <p:cNvCxnSpPr>
            <a:stCxn id="138" idx="3"/>
            <a:endCxn id="129" idx="0"/>
          </p:cNvCxnSpPr>
          <p:nvPr/>
        </p:nvCxnSpPr>
        <p:spPr>
          <a:xfrm flipH="1">
            <a:off x="3560607" y="1631499"/>
            <a:ext cx="3387" cy="53428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tângulo 13"/>
          <p:cNvSpPr/>
          <p:nvPr/>
        </p:nvSpPr>
        <p:spPr>
          <a:xfrm>
            <a:off x="5752706" y="670968"/>
            <a:ext cx="914400" cy="4930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81" name="Conector de seta reta 180"/>
          <p:cNvCxnSpPr>
            <a:stCxn id="14" idx="2"/>
            <a:endCxn id="108" idx="0"/>
          </p:cNvCxnSpPr>
          <p:nvPr/>
        </p:nvCxnSpPr>
        <p:spPr>
          <a:xfrm>
            <a:off x="6209906" y="1164062"/>
            <a:ext cx="692" cy="1001717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2" name="Retângulo 181"/>
          <p:cNvSpPr/>
          <p:nvPr/>
        </p:nvSpPr>
        <p:spPr>
          <a:xfrm>
            <a:off x="4639245" y="1287007"/>
            <a:ext cx="914400" cy="4930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75" name="Conector de seta reta 74"/>
          <p:cNvCxnSpPr/>
          <p:nvPr/>
        </p:nvCxnSpPr>
        <p:spPr>
          <a:xfrm>
            <a:off x="4451151" y="2548785"/>
            <a:ext cx="412028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onector de seta reta 75"/>
          <p:cNvCxnSpPr/>
          <p:nvPr/>
        </p:nvCxnSpPr>
        <p:spPr>
          <a:xfrm>
            <a:off x="5145061" y="2548785"/>
            <a:ext cx="376740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onector de seta reta 76"/>
          <p:cNvCxnSpPr/>
          <p:nvPr/>
        </p:nvCxnSpPr>
        <p:spPr>
          <a:xfrm>
            <a:off x="5700500" y="2548785"/>
            <a:ext cx="273817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ector de seta reta 77"/>
          <p:cNvCxnSpPr>
            <a:endCxn id="80" idx="1"/>
          </p:cNvCxnSpPr>
          <p:nvPr/>
        </p:nvCxnSpPr>
        <p:spPr>
          <a:xfrm>
            <a:off x="6256199" y="2548785"/>
            <a:ext cx="188370" cy="1577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9" name="Grupo 78"/>
          <p:cNvGrpSpPr/>
          <p:nvPr/>
        </p:nvGrpSpPr>
        <p:grpSpPr>
          <a:xfrm>
            <a:off x="6441281" y="2385208"/>
            <a:ext cx="327288" cy="327154"/>
            <a:chOff x="6441281" y="2383631"/>
            <a:chExt cx="327288" cy="327154"/>
          </a:xfrm>
        </p:grpSpPr>
        <p:sp>
          <p:nvSpPr>
            <p:cNvPr id="80" name="Retângulo 79"/>
            <p:cNvSpPr/>
            <p:nvPr/>
          </p:nvSpPr>
          <p:spPr>
            <a:xfrm>
              <a:off x="6444569" y="2386785"/>
              <a:ext cx="324000" cy="324000"/>
            </a:xfrm>
            <a:prstGeom prst="rect">
              <a:avLst/>
            </a:prstGeom>
            <a:solidFill>
              <a:srgbClr val="C0C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1" name="Forma livre 80"/>
            <p:cNvSpPr/>
            <p:nvPr/>
          </p:nvSpPr>
          <p:spPr>
            <a:xfrm>
              <a:off x="6441281" y="2383631"/>
              <a:ext cx="326232" cy="164307"/>
            </a:xfrm>
            <a:custGeom>
              <a:avLst/>
              <a:gdLst>
                <a:gd name="connsiteX0" fmla="*/ 0 w 326232"/>
                <a:gd name="connsiteY0" fmla="*/ 164307 h 164307"/>
                <a:gd name="connsiteX1" fmla="*/ 166688 w 326232"/>
                <a:gd name="connsiteY1" fmla="*/ 161925 h 164307"/>
                <a:gd name="connsiteX2" fmla="*/ 326232 w 326232"/>
                <a:gd name="connsiteY2" fmla="*/ 0 h 164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26232" h="164307">
                  <a:moveTo>
                    <a:pt x="0" y="164307"/>
                  </a:moveTo>
                  <a:lnTo>
                    <a:pt x="166688" y="161925"/>
                  </a:lnTo>
                  <a:lnTo>
                    <a:pt x="326232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82" name="Retângulo 81"/>
          <p:cNvSpPr/>
          <p:nvPr/>
        </p:nvSpPr>
        <p:spPr>
          <a:xfrm>
            <a:off x="6333594" y="2142068"/>
            <a:ext cx="542662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050" b="0" dirty="0" err="1" smtClean="0">
                <a:solidFill>
                  <a:schemeClr val="tx1"/>
                </a:solidFill>
              </a:rPr>
              <a:t>ReLu</a:t>
            </a:r>
            <a:endParaRPr lang="pt-BR" sz="1050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7758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Camada </a:t>
            </a:r>
            <a:r>
              <a:rPr lang="pt-BR" dirty="0" err="1"/>
              <a:t>convolucional</a:t>
            </a:r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17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SIN393 (2023)</a:t>
            </a:r>
            <a:endParaRPr lang="pt-BR" dirty="0"/>
          </a:p>
        </p:txBody>
      </p:sp>
      <p:sp>
        <p:nvSpPr>
          <p:cNvPr id="93" name="Espaço Reservado para Conteúdo 2"/>
          <p:cNvSpPr>
            <a:spLocks noGrp="1"/>
          </p:cNvSpPr>
          <p:nvPr>
            <p:ph idx="1"/>
          </p:nvPr>
        </p:nvSpPr>
        <p:spPr>
          <a:xfrm>
            <a:off x="0" y="559493"/>
            <a:ext cx="9144000" cy="4408014"/>
          </a:xfrm>
          <a:ln>
            <a:noFill/>
          </a:ln>
        </p:spPr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94" name="Cubo 93"/>
          <p:cNvSpPr/>
          <p:nvPr/>
        </p:nvSpPr>
        <p:spPr>
          <a:xfrm>
            <a:off x="7596336" y="3618639"/>
            <a:ext cx="281882" cy="766011"/>
          </a:xfrm>
          <a:prstGeom prst="cube">
            <a:avLst>
              <a:gd name="adj" fmla="val 6764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95" name="Cubo 94"/>
          <p:cNvSpPr/>
          <p:nvPr/>
        </p:nvSpPr>
        <p:spPr>
          <a:xfrm>
            <a:off x="7687537" y="3618639"/>
            <a:ext cx="281882" cy="766011"/>
          </a:xfrm>
          <a:prstGeom prst="cube">
            <a:avLst>
              <a:gd name="adj" fmla="val 6764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96" name="Cubo 95"/>
          <p:cNvSpPr/>
          <p:nvPr/>
        </p:nvSpPr>
        <p:spPr>
          <a:xfrm>
            <a:off x="8335801" y="3618639"/>
            <a:ext cx="281882" cy="766011"/>
          </a:xfrm>
          <a:prstGeom prst="cube">
            <a:avLst>
              <a:gd name="adj" fmla="val 6764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97" name="Cubo 96"/>
          <p:cNvSpPr/>
          <p:nvPr/>
        </p:nvSpPr>
        <p:spPr>
          <a:xfrm>
            <a:off x="7596336" y="3618639"/>
            <a:ext cx="1021348" cy="766011"/>
          </a:xfrm>
          <a:prstGeom prst="cube">
            <a:avLst/>
          </a:prstGeom>
          <a:solidFill>
            <a:srgbClr val="C0C0C0">
              <a:alpha val="3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Retângulo 97"/>
              <p:cNvSpPr/>
              <p:nvPr/>
            </p:nvSpPr>
            <p:spPr>
              <a:xfrm>
                <a:off x="7786354" y="3213093"/>
                <a:ext cx="831329" cy="3742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𝑀</m:t>
                          </m:r>
                        </m:e>
                        <m:sub/>
                        <m:sup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𝑙</m:t>
                          </m:r>
                        </m:sup>
                      </m:sSubSup>
                    </m:oMath>
                  </m:oMathPara>
                </a14:m>
                <a:endParaRPr lang="pt-B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8" name="Retângulo 9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6354" y="3213093"/>
                <a:ext cx="831329" cy="37427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0" name="Retângulo 99"/>
          <p:cNvSpPr/>
          <p:nvPr/>
        </p:nvSpPr>
        <p:spPr>
          <a:xfrm>
            <a:off x="2123729" y="675780"/>
            <a:ext cx="4783198" cy="239386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sz="160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Retângulo 100"/>
              <p:cNvSpPr/>
              <p:nvPr/>
            </p:nvSpPr>
            <p:spPr>
              <a:xfrm>
                <a:off x="2680610" y="1299374"/>
                <a:ext cx="833883" cy="3747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sz="16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𝑊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𝑘</m:t>
                          </m:r>
                          <m:r>
                            <a:rPr lang="pt-BR" sz="16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=</m:t>
                          </m:r>
                          <m:r>
                            <a:rPr lang="pt-BR" sz="1600" b="1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𝟏</m:t>
                          </m:r>
                          <m:r>
                            <a:rPr lang="pt-BR" sz="16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, </m:t>
                          </m:r>
                          <m:r>
                            <a:rPr lang="pt-BR" sz="16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𝑑</m:t>
                          </m:r>
                        </m:sub>
                        <m:sup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𝑙</m:t>
                          </m:r>
                        </m:sup>
                      </m:sSubSup>
                    </m:oMath>
                  </m:oMathPara>
                </a14:m>
                <a:endParaRPr lang="pt-BR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1" name="Retângulo 10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0610" y="1299374"/>
                <a:ext cx="833883" cy="374718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Retângulo 101"/>
              <p:cNvSpPr/>
              <p:nvPr/>
            </p:nvSpPr>
            <p:spPr>
              <a:xfrm>
                <a:off x="5331302" y="1987844"/>
                <a:ext cx="638252" cy="35586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pt-BR" sz="160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𝑏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𝑘</m:t>
                        </m:r>
                        <m:r>
                          <a:rPr lang="pt-BR" sz="16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=</m:t>
                        </m:r>
                        <m:r>
                          <a:rPr lang="pt-BR" sz="1600" b="1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𝟏</m:t>
                        </m:r>
                      </m:sub>
                      <m:sup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𝑙</m:t>
                        </m:r>
                      </m:sup>
                    </m:sSubSup>
                  </m:oMath>
                </a14:m>
                <a:r>
                  <a:rPr lang="en-US" sz="1600" dirty="0">
                    <a:solidFill>
                      <a:schemeClr val="tx1"/>
                    </a:solidFill>
                  </a:rPr>
                  <a:t> </a:t>
                </a:r>
                <a:endParaRPr lang="pt-BR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2" name="Retângulo 10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1302" y="1987844"/>
                <a:ext cx="638252" cy="355867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3" name="Conector angulado 102"/>
          <p:cNvCxnSpPr>
            <a:stCxn id="124" idx="3"/>
            <a:endCxn id="138" idx="0"/>
          </p:cNvCxnSpPr>
          <p:nvPr/>
        </p:nvCxnSpPr>
        <p:spPr>
          <a:xfrm>
            <a:off x="3353461" y="772563"/>
            <a:ext cx="307163" cy="475928"/>
          </a:xfrm>
          <a:prstGeom prst="bentConnector2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ector angulado 103"/>
          <p:cNvCxnSpPr>
            <a:stCxn id="121" idx="3"/>
            <a:endCxn id="139" idx="0"/>
          </p:cNvCxnSpPr>
          <p:nvPr/>
        </p:nvCxnSpPr>
        <p:spPr>
          <a:xfrm>
            <a:off x="3353461" y="874920"/>
            <a:ext cx="392378" cy="373572"/>
          </a:xfrm>
          <a:prstGeom prst="bentConnector2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onector angulado 104"/>
          <p:cNvCxnSpPr>
            <a:stCxn id="119" idx="3"/>
            <a:endCxn id="140" idx="0"/>
          </p:cNvCxnSpPr>
          <p:nvPr/>
        </p:nvCxnSpPr>
        <p:spPr>
          <a:xfrm>
            <a:off x="3353461" y="1079633"/>
            <a:ext cx="1149812" cy="168859"/>
          </a:xfrm>
          <a:prstGeom prst="bentConnector2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Cubo 105"/>
          <p:cNvSpPr/>
          <p:nvPr/>
        </p:nvSpPr>
        <p:spPr>
          <a:xfrm>
            <a:off x="5521802" y="2357282"/>
            <a:ext cx="178699" cy="383006"/>
          </a:xfrm>
          <a:prstGeom prst="cube">
            <a:avLst>
              <a:gd name="adj" fmla="val 5407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107" name="Cubo 106"/>
          <p:cNvSpPr/>
          <p:nvPr/>
        </p:nvSpPr>
        <p:spPr>
          <a:xfrm>
            <a:off x="4863178" y="2165779"/>
            <a:ext cx="281882" cy="766011"/>
          </a:xfrm>
          <a:prstGeom prst="cube">
            <a:avLst>
              <a:gd name="adj" fmla="val 6764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108" name="Cubo 107"/>
          <p:cNvSpPr/>
          <p:nvPr/>
        </p:nvSpPr>
        <p:spPr>
          <a:xfrm>
            <a:off x="5974317" y="2165779"/>
            <a:ext cx="281882" cy="766011"/>
          </a:xfrm>
          <a:prstGeom prst="cube">
            <a:avLst>
              <a:gd name="adj" fmla="val 6764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Retângulo 108"/>
              <p:cNvSpPr/>
              <p:nvPr/>
            </p:nvSpPr>
            <p:spPr>
              <a:xfrm>
                <a:off x="2137970" y="2333965"/>
                <a:ext cx="1044516" cy="33938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sz="14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SupPr>
                        <m:e>
                          <m:sSup>
                            <m:sSupPr>
                              <m:ctrlPr>
                                <a:rPr lang="pt-BR" sz="140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pt-BR" sz="14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𝑀</m:t>
                              </m:r>
                            </m:e>
                            <m:sup>
                              <m:r>
                                <a:rPr lang="pt-BR" sz="14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𝑙</m:t>
                              </m:r>
                              <m:r>
                                <a:rPr lang="pt-BR" sz="14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−1</m:t>
                              </m:r>
                            </m:sup>
                          </m:sSup>
                          <m: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∗</m:t>
                          </m:r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𝑊</m:t>
                          </m:r>
                        </m:e>
                        <m:sub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𝑘</m:t>
                          </m:r>
                          <m: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=</m:t>
                          </m:r>
                          <m:r>
                            <a:rPr lang="pt-BR" sz="1400" b="1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𝟏</m:t>
                          </m:r>
                          <m: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,</m:t>
                          </m:r>
                          <m: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𝑑</m:t>
                          </m:r>
                        </m:sub>
                        <m:sup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𝑙</m:t>
                          </m:r>
                        </m:sup>
                      </m:sSubSup>
                    </m:oMath>
                  </m:oMathPara>
                </a14:m>
                <a:endParaRPr lang="pt-BR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9" name="Retângulo 10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7970" y="2333965"/>
                <a:ext cx="1044516" cy="339388"/>
              </a:xfrm>
              <a:prstGeom prst="rect">
                <a:avLst/>
              </a:prstGeom>
              <a:blipFill rotWithShape="1">
                <a:blip r:embed="rId5"/>
                <a:stretch>
                  <a:fillRect r="-1345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Retângulo 109"/>
              <p:cNvSpPr/>
              <p:nvPr/>
            </p:nvSpPr>
            <p:spPr>
              <a:xfrm>
                <a:off x="4546565" y="1227733"/>
                <a:ext cx="1393587" cy="61164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pt-BR" sz="12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1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𝑑</m:t>
                          </m:r>
                          <m:r>
                            <a:rPr lang="pt-BR" sz="1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pt-BR" sz="1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𝐷</m:t>
                          </m:r>
                        </m:sup>
                        <m:e>
                          <m:sSubSup>
                            <m:sSubSupPr>
                              <m:ctrlPr>
                                <a:rPr lang="pt-BR" sz="120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bSupPr>
                            <m:e>
                              <m:sSup>
                                <m:sSupPr>
                                  <m:ctrlPr>
                                    <a:rPr lang="pt-BR" sz="120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pt-BR" sz="12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𝑀</m:t>
                                  </m:r>
                                </m:e>
                                <m:sup>
                                  <m:r>
                                    <a:rPr lang="pt-BR" sz="12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𝑙</m:t>
                                  </m:r>
                                  <m:r>
                                    <a:rPr lang="pt-BR" sz="12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a:rPr lang="pt-BR" sz="12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∗</m:t>
                              </m:r>
                              <m:r>
                                <a:rPr lang="en-US" sz="12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12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𝑘</m:t>
                              </m:r>
                              <m:r>
                                <a:rPr lang="pt-BR" sz="12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=</m:t>
                              </m:r>
                              <m:r>
                                <a:rPr lang="pt-BR" sz="1200" b="1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𝟏</m:t>
                              </m:r>
                              <m:r>
                                <a:rPr lang="pt-BR" sz="12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,</m:t>
                              </m:r>
                              <m:r>
                                <a:rPr lang="pt-BR" sz="12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12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𝑙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pt-BR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0" name="Retângulo 10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6565" y="1227733"/>
                <a:ext cx="1393587" cy="611642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Retângulo 110"/>
              <p:cNvSpPr/>
              <p:nvPr/>
            </p:nvSpPr>
            <p:spPr>
              <a:xfrm>
                <a:off x="5066339" y="670968"/>
                <a:ext cx="1881925" cy="61164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pt-BR" sz="12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1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𝑑</m:t>
                          </m:r>
                          <m:r>
                            <a:rPr lang="pt-BR" sz="1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pt-BR" sz="1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𝐷</m:t>
                          </m:r>
                        </m:sup>
                        <m:e>
                          <m:sSubSup>
                            <m:sSubSupPr>
                              <m:ctrlPr>
                                <a:rPr lang="pt-BR" sz="120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bSupPr>
                            <m:e>
                              <m:sSup>
                                <m:sSupPr>
                                  <m:ctrlPr>
                                    <a:rPr lang="pt-BR" sz="120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pt-BR" sz="12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𝑀</m:t>
                                  </m:r>
                                </m:e>
                                <m:sup>
                                  <m:r>
                                    <a:rPr lang="pt-BR" sz="12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𝑙</m:t>
                                  </m:r>
                                  <m:r>
                                    <a:rPr lang="pt-BR" sz="12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a:rPr lang="pt-BR" sz="12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∗</m:t>
                              </m:r>
                              <m:r>
                                <a:rPr lang="en-US" sz="12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12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𝑘</m:t>
                              </m:r>
                              <m:r>
                                <a:rPr lang="pt-BR" sz="12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=</m:t>
                              </m:r>
                              <m:r>
                                <a:rPr lang="pt-BR" sz="1200" b="1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𝟏</m:t>
                              </m:r>
                              <m:r>
                                <a:rPr lang="pt-BR" sz="12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,</m:t>
                              </m:r>
                              <m:r>
                                <a:rPr lang="pt-BR" sz="12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12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𝑙</m:t>
                              </m:r>
                            </m:sup>
                          </m:sSubSup>
                        </m:e>
                      </m:nary>
                      <m:r>
                        <a:rPr lang="pt-BR" sz="12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pt-BR" sz="1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pt-BR" sz="1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𝑏</m:t>
                          </m:r>
                        </m:e>
                        <m:sub>
                          <m:r>
                            <a:rPr lang="pt-BR" sz="1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𝑘</m:t>
                          </m:r>
                          <m:r>
                            <a:rPr lang="pt-BR" sz="1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=</m:t>
                          </m:r>
                          <m:r>
                            <a:rPr lang="pt-BR" sz="1200" b="1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pt-BR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1" name="Retângulo 1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6339" y="670968"/>
                <a:ext cx="1881925" cy="611642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CaixaDeTexto 111"/>
              <p:cNvSpPr txBox="1"/>
              <p:nvPr/>
            </p:nvSpPr>
            <p:spPr>
              <a:xfrm>
                <a:off x="4481812" y="2018546"/>
                <a:ext cx="590675" cy="5395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pt-BR" sz="12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naryPr>
                        <m:sub/>
                        <m:sup/>
                        <m:e/>
                      </m:nary>
                    </m:oMath>
                  </m:oMathPara>
                </a14:m>
                <a:endParaRPr lang="pt-BR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2" name="CaixaDeTexto 1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1812" y="2018546"/>
                <a:ext cx="590675" cy="539571"/>
              </a:xfrm>
              <a:prstGeom prst="rect">
                <a:avLst/>
              </a:prstGeom>
              <a:blipFill rotWithShape="1">
                <a:blip r:embed="rId8"/>
                <a:stretch>
                  <a:fillRect l="-80412" t="-115730" r="-87629" b="-16292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4" name="Conector de seta reta 113"/>
          <p:cNvCxnSpPr>
            <a:stCxn id="182" idx="2"/>
            <a:endCxn id="107" idx="0"/>
          </p:cNvCxnSpPr>
          <p:nvPr/>
        </p:nvCxnSpPr>
        <p:spPr>
          <a:xfrm>
            <a:off x="5096445" y="1780101"/>
            <a:ext cx="3014" cy="385678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Retângulo 117"/>
              <p:cNvSpPr/>
              <p:nvPr/>
            </p:nvSpPr>
            <p:spPr>
              <a:xfrm>
                <a:off x="5126398" y="2119054"/>
                <a:ext cx="385041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6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+</m:t>
                      </m:r>
                    </m:oMath>
                  </m:oMathPara>
                </a14:m>
                <a:endParaRPr lang="pt-BR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8" name="Retângulo 1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6398" y="2119054"/>
                <a:ext cx="385041" cy="338554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9" name="Retângulo 118"/>
          <p:cNvSpPr/>
          <p:nvPr/>
        </p:nvSpPr>
        <p:spPr>
          <a:xfrm flipV="1">
            <a:off x="3067825" y="1028497"/>
            <a:ext cx="285638" cy="1022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>
              <a:solidFill>
                <a:schemeClr val="tx1"/>
              </a:solidFill>
            </a:endParaRPr>
          </a:p>
        </p:txBody>
      </p:sp>
      <p:sp>
        <p:nvSpPr>
          <p:cNvPr id="120" name="CaixaDeTexto 119"/>
          <p:cNvSpPr txBox="1"/>
          <p:nvPr/>
        </p:nvSpPr>
        <p:spPr>
          <a:xfrm>
            <a:off x="3104225" y="982811"/>
            <a:ext cx="287258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1600" dirty="0" smtClean="0"/>
              <a:t>*</a:t>
            </a:r>
            <a:endParaRPr lang="pt-BR" sz="1600" dirty="0"/>
          </a:p>
        </p:txBody>
      </p:sp>
      <p:sp>
        <p:nvSpPr>
          <p:cNvPr id="121" name="Retângulo 120"/>
          <p:cNvSpPr/>
          <p:nvPr/>
        </p:nvSpPr>
        <p:spPr>
          <a:xfrm flipV="1">
            <a:off x="3067825" y="823784"/>
            <a:ext cx="285638" cy="1022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>
              <a:solidFill>
                <a:schemeClr val="tx1"/>
              </a:solidFill>
            </a:endParaRPr>
          </a:p>
        </p:txBody>
      </p:sp>
      <p:sp>
        <p:nvSpPr>
          <p:cNvPr id="122" name="CaixaDeTexto 121"/>
          <p:cNvSpPr txBox="1"/>
          <p:nvPr/>
        </p:nvSpPr>
        <p:spPr>
          <a:xfrm>
            <a:off x="3102805" y="777618"/>
            <a:ext cx="287258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1600" dirty="0" smtClean="0"/>
              <a:t>*</a:t>
            </a:r>
            <a:endParaRPr lang="pt-BR" sz="1600" dirty="0"/>
          </a:p>
        </p:txBody>
      </p:sp>
      <p:grpSp>
        <p:nvGrpSpPr>
          <p:cNvPr id="123" name="Grupo 122"/>
          <p:cNvGrpSpPr/>
          <p:nvPr/>
        </p:nvGrpSpPr>
        <p:grpSpPr>
          <a:xfrm>
            <a:off x="3067825" y="670968"/>
            <a:ext cx="323658" cy="338554"/>
            <a:chOff x="2555776" y="188640"/>
            <a:chExt cx="456326" cy="477328"/>
          </a:xfrm>
          <a:noFill/>
        </p:grpSpPr>
        <p:sp>
          <p:nvSpPr>
            <p:cNvPr id="124" name="Retângulo 123"/>
            <p:cNvSpPr/>
            <p:nvPr/>
          </p:nvSpPr>
          <p:spPr>
            <a:xfrm flipV="1">
              <a:off x="2555776" y="259783"/>
              <a:ext cx="402722" cy="14419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00">
                <a:solidFill>
                  <a:schemeClr val="tx1"/>
                </a:solidFill>
              </a:endParaRPr>
            </a:p>
          </p:txBody>
        </p:sp>
        <p:sp>
          <p:nvSpPr>
            <p:cNvPr id="125" name="CaixaDeTexto 124"/>
            <p:cNvSpPr txBox="1"/>
            <p:nvPr/>
          </p:nvSpPr>
          <p:spPr>
            <a:xfrm>
              <a:off x="2607096" y="188640"/>
              <a:ext cx="405006" cy="477328"/>
            </a:xfrm>
            <a:prstGeom prst="rect">
              <a:avLst/>
            </a:prstGeom>
            <a:grp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pt-BR" sz="1600" dirty="0" smtClean="0"/>
                <a:t>*</a:t>
              </a:r>
              <a:endParaRPr lang="pt-BR" sz="1600" dirty="0"/>
            </a:p>
          </p:txBody>
        </p:sp>
      </p:grpSp>
      <p:sp>
        <p:nvSpPr>
          <p:cNvPr id="126" name="Retângulo 125"/>
          <p:cNvSpPr/>
          <p:nvPr/>
        </p:nvSpPr>
        <p:spPr>
          <a:xfrm flipV="1">
            <a:off x="3067823" y="926141"/>
            <a:ext cx="285638" cy="1022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>
              <a:solidFill>
                <a:schemeClr val="tx1"/>
              </a:solidFill>
            </a:endParaRPr>
          </a:p>
        </p:txBody>
      </p:sp>
      <p:sp>
        <p:nvSpPr>
          <p:cNvPr id="127" name="CaixaDeTexto 126"/>
          <p:cNvSpPr txBox="1"/>
          <p:nvPr/>
        </p:nvSpPr>
        <p:spPr>
          <a:xfrm>
            <a:off x="3068517" y="786790"/>
            <a:ext cx="338554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1600" dirty="0" smtClean="0"/>
              <a:t>...</a:t>
            </a:r>
            <a:endParaRPr lang="pt-BR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Retângulo 127"/>
              <p:cNvSpPr/>
              <p:nvPr/>
            </p:nvSpPr>
            <p:spPr>
              <a:xfrm>
                <a:off x="1967012" y="2624013"/>
                <a:ext cx="1376906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pt-BR" sz="14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𝑑</m:t>
                      </m:r>
                      <m:r>
                        <a:rPr lang="pt-BR" sz="14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=1, …,</m:t>
                      </m:r>
                      <m:r>
                        <a:rPr lang="pt-BR" sz="14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𝐷</m:t>
                      </m:r>
                    </m:oMath>
                  </m:oMathPara>
                </a14:m>
                <a:endParaRPr lang="pt-BR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8" name="Retângulo 1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7012" y="2624013"/>
                <a:ext cx="1376906" cy="307777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9" name="Cubo 128"/>
          <p:cNvSpPr/>
          <p:nvPr/>
        </p:nvSpPr>
        <p:spPr>
          <a:xfrm>
            <a:off x="3324326" y="2165780"/>
            <a:ext cx="281882" cy="766011"/>
          </a:xfrm>
          <a:prstGeom prst="cube">
            <a:avLst>
              <a:gd name="adj" fmla="val 6764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130" name="Cubo 129"/>
          <p:cNvSpPr/>
          <p:nvPr/>
        </p:nvSpPr>
        <p:spPr>
          <a:xfrm>
            <a:off x="3415527" y="2165780"/>
            <a:ext cx="281882" cy="766011"/>
          </a:xfrm>
          <a:prstGeom prst="cube">
            <a:avLst>
              <a:gd name="adj" fmla="val 6764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131" name="Cubo 130"/>
          <p:cNvSpPr/>
          <p:nvPr/>
        </p:nvSpPr>
        <p:spPr>
          <a:xfrm>
            <a:off x="4169913" y="2165780"/>
            <a:ext cx="281882" cy="766011"/>
          </a:xfrm>
          <a:prstGeom prst="cube">
            <a:avLst>
              <a:gd name="adj" fmla="val 6764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135" name="Cubo 134"/>
          <p:cNvSpPr/>
          <p:nvPr/>
        </p:nvSpPr>
        <p:spPr>
          <a:xfrm>
            <a:off x="3321432" y="2165780"/>
            <a:ext cx="1129720" cy="766011"/>
          </a:xfrm>
          <a:prstGeom prst="cube">
            <a:avLst/>
          </a:prstGeom>
          <a:solidFill>
            <a:srgbClr val="C0C0C0">
              <a:alpha val="3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136" name="CaixaDeTexto 135"/>
          <p:cNvSpPr txBox="1"/>
          <p:nvPr/>
        </p:nvSpPr>
        <p:spPr>
          <a:xfrm>
            <a:off x="7981852" y="3832367"/>
            <a:ext cx="338554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1600" dirty="0" smtClean="0"/>
              <a:t>...</a:t>
            </a:r>
            <a:endParaRPr lang="pt-BR" sz="1600" dirty="0"/>
          </a:p>
        </p:txBody>
      </p:sp>
      <p:sp>
        <p:nvSpPr>
          <p:cNvPr id="137" name="CaixaDeTexto 136"/>
          <p:cNvSpPr txBox="1"/>
          <p:nvPr/>
        </p:nvSpPr>
        <p:spPr>
          <a:xfrm>
            <a:off x="3756681" y="2401734"/>
            <a:ext cx="338554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1600" dirty="0" smtClean="0"/>
              <a:t>...</a:t>
            </a:r>
            <a:endParaRPr lang="pt-BR" sz="1600" dirty="0"/>
          </a:p>
        </p:txBody>
      </p:sp>
      <p:sp>
        <p:nvSpPr>
          <p:cNvPr id="138" name="Cubo 137"/>
          <p:cNvSpPr/>
          <p:nvPr/>
        </p:nvSpPr>
        <p:spPr>
          <a:xfrm>
            <a:off x="3522960" y="1248493"/>
            <a:ext cx="178699" cy="383006"/>
          </a:xfrm>
          <a:prstGeom prst="cube">
            <a:avLst>
              <a:gd name="adj" fmla="val 5407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139" name="Cubo 138"/>
          <p:cNvSpPr/>
          <p:nvPr/>
        </p:nvSpPr>
        <p:spPr>
          <a:xfrm>
            <a:off x="3608174" y="1248493"/>
            <a:ext cx="178699" cy="383006"/>
          </a:xfrm>
          <a:prstGeom prst="cube">
            <a:avLst>
              <a:gd name="adj" fmla="val 5407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140" name="Cubo 139"/>
          <p:cNvSpPr/>
          <p:nvPr/>
        </p:nvSpPr>
        <p:spPr>
          <a:xfrm>
            <a:off x="4365609" y="1248493"/>
            <a:ext cx="178699" cy="383006"/>
          </a:xfrm>
          <a:prstGeom prst="cube">
            <a:avLst>
              <a:gd name="adj" fmla="val 5407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141" name="Cubo 140"/>
          <p:cNvSpPr/>
          <p:nvPr/>
        </p:nvSpPr>
        <p:spPr>
          <a:xfrm>
            <a:off x="3522960" y="1248493"/>
            <a:ext cx="1021348" cy="383006"/>
          </a:xfrm>
          <a:prstGeom prst="cube">
            <a:avLst/>
          </a:prstGeom>
          <a:solidFill>
            <a:srgbClr val="C0C0C0">
              <a:alpha val="3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142" name="CaixaDeTexto 141"/>
          <p:cNvSpPr txBox="1"/>
          <p:nvPr/>
        </p:nvSpPr>
        <p:spPr>
          <a:xfrm>
            <a:off x="3919601" y="1310870"/>
            <a:ext cx="338554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1600" dirty="0" smtClean="0"/>
              <a:t>...</a:t>
            </a:r>
            <a:endParaRPr lang="pt-BR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Retângulo 142"/>
              <p:cNvSpPr/>
              <p:nvPr/>
            </p:nvSpPr>
            <p:spPr>
              <a:xfrm>
                <a:off x="573138" y="1519566"/>
                <a:ext cx="843746" cy="34297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sz="16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pt-BR" sz="16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𝑀</m:t>
                          </m:r>
                        </m:e>
                        <m:sub/>
                        <m:sup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𝑙</m:t>
                          </m:r>
                          <m:r>
                            <a:rPr lang="pt-BR" sz="16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−1</m:t>
                          </m:r>
                        </m:sup>
                      </m:sSubSup>
                    </m:oMath>
                  </m:oMathPara>
                </a14:m>
                <a:endParaRPr lang="pt-BR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3" name="Retângulo 1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138" y="1519566"/>
                <a:ext cx="843746" cy="342979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4" name="Cubo 143"/>
          <p:cNvSpPr/>
          <p:nvPr/>
        </p:nvSpPr>
        <p:spPr>
          <a:xfrm>
            <a:off x="395536" y="1893834"/>
            <a:ext cx="281882" cy="766011"/>
          </a:xfrm>
          <a:prstGeom prst="cube">
            <a:avLst>
              <a:gd name="adj" fmla="val 6764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145" name="Cubo 144"/>
          <p:cNvSpPr/>
          <p:nvPr/>
        </p:nvSpPr>
        <p:spPr>
          <a:xfrm>
            <a:off x="486737" y="1893834"/>
            <a:ext cx="281882" cy="766011"/>
          </a:xfrm>
          <a:prstGeom prst="cube">
            <a:avLst>
              <a:gd name="adj" fmla="val 6764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146" name="Cubo 145"/>
          <p:cNvSpPr/>
          <p:nvPr/>
        </p:nvSpPr>
        <p:spPr>
          <a:xfrm>
            <a:off x="1135002" y="1893834"/>
            <a:ext cx="281882" cy="766011"/>
          </a:xfrm>
          <a:prstGeom prst="cube">
            <a:avLst>
              <a:gd name="adj" fmla="val 6764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147" name="Cubo 146"/>
          <p:cNvSpPr/>
          <p:nvPr/>
        </p:nvSpPr>
        <p:spPr>
          <a:xfrm>
            <a:off x="395536" y="1893834"/>
            <a:ext cx="1021348" cy="766011"/>
          </a:xfrm>
          <a:prstGeom prst="cube">
            <a:avLst/>
          </a:prstGeom>
          <a:solidFill>
            <a:srgbClr val="C0C0C0">
              <a:alpha val="29804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148" name="CaixaDeTexto 147"/>
          <p:cNvSpPr txBox="1"/>
          <p:nvPr/>
        </p:nvSpPr>
        <p:spPr>
          <a:xfrm>
            <a:off x="768619" y="2119054"/>
            <a:ext cx="338554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1600" dirty="0" smtClean="0"/>
              <a:t>...</a:t>
            </a:r>
            <a:endParaRPr lang="pt-BR" sz="1600" dirty="0"/>
          </a:p>
        </p:txBody>
      </p:sp>
      <p:cxnSp>
        <p:nvCxnSpPr>
          <p:cNvPr id="150" name="Conector angulado 149"/>
          <p:cNvCxnSpPr>
            <a:stCxn id="89" idx="3"/>
            <a:endCxn id="94" idx="0"/>
          </p:cNvCxnSpPr>
          <p:nvPr/>
        </p:nvCxnSpPr>
        <p:spPr>
          <a:xfrm>
            <a:off x="6768569" y="2550362"/>
            <a:ext cx="1064048" cy="1068277"/>
          </a:xfrm>
          <a:prstGeom prst="bentConnector2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Conector angulado 150"/>
          <p:cNvCxnSpPr>
            <a:stCxn id="145" idx="0"/>
            <a:endCxn id="121" idx="1"/>
          </p:cNvCxnSpPr>
          <p:nvPr/>
        </p:nvCxnSpPr>
        <p:spPr>
          <a:xfrm rot="5400000" flipH="1" flipV="1">
            <a:off x="1385963" y="211975"/>
            <a:ext cx="1018915" cy="2344805"/>
          </a:xfrm>
          <a:prstGeom prst="bentConnector2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Conector angulado 151"/>
          <p:cNvCxnSpPr>
            <a:stCxn id="146" idx="0"/>
            <a:endCxn id="119" idx="1"/>
          </p:cNvCxnSpPr>
          <p:nvPr/>
        </p:nvCxnSpPr>
        <p:spPr>
          <a:xfrm rot="5400000" flipH="1" flipV="1">
            <a:off x="1812452" y="638463"/>
            <a:ext cx="814202" cy="1696540"/>
          </a:xfrm>
          <a:prstGeom prst="bentConnector2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Conector angulado 152"/>
          <p:cNvCxnSpPr>
            <a:stCxn id="144" idx="0"/>
            <a:endCxn id="124" idx="1"/>
          </p:cNvCxnSpPr>
          <p:nvPr/>
        </p:nvCxnSpPr>
        <p:spPr>
          <a:xfrm rot="5400000" flipH="1" flipV="1">
            <a:off x="1289185" y="115196"/>
            <a:ext cx="1121271" cy="2436006"/>
          </a:xfrm>
          <a:prstGeom prst="bentConnector2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Retângulo 153"/>
          <p:cNvSpPr/>
          <p:nvPr/>
        </p:nvSpPr>
        <p:spPr>
          <a:xfrm>
            <a:off x="2130136" y="3821350"/>
            <a:ext cx="4776790" cy="346495"/>
          </a:xfrm>
          <a:prstGeom prst="rect">
            <a:avLst/>
          </a:prstGeom>
          <a:noFill/>
          <a:ln w="28575"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sz="2800" b="1" dirty="0">
              <a:solidFill>
                <a:schemeClr val="tx1"/>
              </a:solidFill>
            </a:endParaRPr>
          </a:p>
        </p:txBody>
      </p:sp>
      <p:cxnSp>
        <p:nvCxnSpPr>
          <p:cNvPr id="155" name="Conector angulado 154"/>
          <p:cNvCxnSpPr>
            <a:stCxn id="160" idx="3"/>
            <a:endCxn id="95" idx="0"/>
          </p:cNvCxnSpPr>
          <p:nvPr/>
        </p:nvCxnSpPr>
        <p:spPr>
          <a:xfrm>
            <a:off x="6906926" y="3424791"/>
            <a:ext cx="1016892" cy="193848"/>
          </a:xfrm>
          <a:prstGeom prst="bentConnector2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CaixaDeTexto 156"/>
          <p:cNvSpPr txBox="1"/>
          <p:nvPr/>
        </p:nvSpPr>
        <p:spPr>
          <a:xfrm>
            <a:off x="2130136" y="1845716"/>
            <a:ext cx="5533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i="1" dirty="0" smtClean="0">
                <a:latin typeface="Cambria Math" pitchFamily="18" charset="0"/>
                <a:ea typeface="Cambria Math" pitchFamily="18" charset="0"/>
              </a:rPr>
              <a:t>k=1</a:t>
            </a:r>
            <a:endParaRPr lang="pt-BR" sz="1600" b="1" i="1" dirty="0">
              <a:latin typeface="Cambria Math" pitchFamily="18" charset="0"/>
              <a:ea typeface="Cambria Math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8" name="Retângulo 157"/>
              <p:cNvSpPr/>
              <p:nvPr/>
            </p:nvSpPr>
            <p:spPr>
              <a:xfrm>
                <a:off x="3206777" y="3255097"/>
                <a:ext cx="748538" cy="3393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sz="14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𝑊</m:t>
                          </m:r>
                        </m:e>
                        <m:sub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𝑘</m:t>
                          </m:r>
                          <m: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=</m:t>
                          </m:r>
                          <m:r>
                            <a:rPr lang="pt-BR" sz="1400" b="1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𝟐</m:t>
                          </m:r>
                          <m: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, </m:t>
                          </m:r>
                          <m: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𝑑</m:t>
                          </m:r>
                        </m:sub>
                        <m:sup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𝑙</m:t>
                          </m:r>
                        </m:sup>
                      </m:sSubSup>
                    </m:oMath>
                  </m:oMathPara>
                </a14:m>
                <a:endParaRPr lang="pt-BR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8" name="Retângulo 15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6777" y="3255097"/>
                <a:ext cx="748538" cy="339388"/>
              </a:xfrm>
              <a:prstGeom prst="rect">
                <a:avLst/>
              </a:prstGeom>
              <a:blipFill rotWithShape="1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0" name="Retângulo 159"/>
          <p:cNvSpPr/>
          <p:nvPr/>
        </p:nvSpPr>
        <p:spPr>
          <a:xfrm>
            <a:off x="2124458" y="3144193"/>
            <a:ext cx="4782468" cy="56119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sz="1600">
              <a:solidFill>
                <a:schemeClr val="tx1"/>
              </a:solidFill>
            </a:endParaRPr>
          </a:p>
        </p:txBody>
      </p:sp>
      <p:sp>
        <p:nvSpPr>
          <p:cNvPr id="161" name="CaixaDeTexto 160"/>
          <p:cNvSpPr txBox="1"/>
          <p:nvPr/>
        </p:nvSpPr>
        <p:spPr>
          <a:xfrm>
            <a:off x="2172058" y="3270903"/>
            <a:ext cx="506870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1400" b="1" i="1" dirty="0" smtClean="0">
                <a:latin typeface="Cambria Math" pitchFamily="18" charset="0"/>
                <a:ea typeface="Cambria Math" pitchFamily="18" charset="0"/>
              </a:rPr>
              <a:t>k=2</a:t>
            </a:r>
            <a:endParaRPr lang="pt-BR" sz="1400" b="1" i="1" dirty="0">
              <a:latin typeface="Cambria Math" pitchFamily="18" charset="0"/>
              <a:ea typeface="Cambria Math" pitchFamily="18" charset="0"/>
            </a:endParaRPr>
          </a:p>
        </p:txBody>
      </p:sp>
      <p:cxnSp>
        <p:nvCxnSpPr>
          <p:cNvPr id="163" name="Conector angulado 162"/>
          <p:cNvCxnSpPr>
            <a:stCxn id="145" idx="3"/>
            <a:endCxn id="160" idx="1"/>
          </p:cNvCxnSpPr>
          <p:nvPr/>
        </p:nvCxnSpPr>
        <p:spPr>
          <a:xfrm rot="16200000" flipH="1">
            <a:off x="945925" y="2246258"/>
            <a:ext cx="764946" cy="1592120"/>
          </a:xfrm>
          <a:prstGeom prst="bentConnector2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Conector angulado 163"/>
          <p:cNvCxnSpPr>
            <a:stCxn id="144" idx="3"/>
            <a:endCxn id="179" idx="1"/>
          </p:cNvCxnSpPr>
          <p:nvPr/>
        </p:nvCxnSpPr>
        <p:spPr>
          <a:xfrm rot="16200000" flipH="1">
            <a:off x="994525" y="2106456"/>
            <a:ext cx="576545" cy="1683321"/>
          </a:xfrm>
          <a:prstGeom prst="bentConnector2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5" name="Retângulo 164"/>
              <p:cNvSpPr/>
              <p:nvPr/>
            </p:nvSpPr>
            <p:spPr>
              <a:xfrm>
                <a:off x="6798406" y="559493"/>
                <a:ext cx="2345594" cy="34297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/>
                <a:r>
                  <a:rPr lang="pt-BR" sz="1600" b="0" dirty="0" smtClean="0">
                    <a:solidFill>
                      <a:schemeClr val="tx1"/>
                    </a:solidFill>
                  </a:rPr>
                  <a:t>Camada </a:t>
                </a:r>
                <a:r>
                  <a:rPr lang="pt-BR" sz="1600" b="0" dirty="0" err="1" smtClean="0">
                    <a:solidFill>
                      <a:schemeClr val="tx1"/>
                    </a:solidFill>
                  </a:rPr>
                  <a:t>convolucional</a:t>
                </a:r>
                <a:r>
                  <a:rPr lang="pt-BR" sz="1600" b="0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pt-BR" sz="160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bSupPr>
                      <m:e>
                        <m:r>
                          <a:rPr lang="pt-BR" sz="16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𝐶</m:t>
                        </m:r>
                      </m:e>
                      <m:sub/>
                      <m:sup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𝑙</m:t>
                        </m:r>
                      </m:sup>
                    </m:sSubSup>
                  </m:oMath>
                </a14:m>
                <a:endParaRPr lang="pt-BR" sz="1600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5" name="Retângulo 16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8406" y="559493"/>
                <a:ext cx="2345594" cy="342979"/>
              </a:xfrm>
              <a:prstGeom prst="rect">
                <a:avLst/>
              </a:prstGeom>
              <a:blipFill rotWithShape="1">
                <a:blip r:embed="rId14"/>
                <a:stretch>
                  <a:fillRect t="-3571" b="-2321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6" name="Conector angulado 165"/>
          <p:cNvCxnSpPr>
            <a:stCxn id="146" idx="3"/>
            <a:endCxn id="178" idx="1"/>
          </p:cNvCxnSpPr>
          <p:nvPr/>
        </p:nvCxnSpPr>
        <p:spPr>
          <a:xfrm rot="16200000" flipH="1">
            <a:off x="1175856" y="2664591"/>
            <a:ext cx="953348" cy="943855"/>
          </a:xfrm>
          <a:prstGeom prst="bentConnector2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Retângulo 171"/>
          <p:cNvSpPr/>
          <p:nvPr/>
        </p:nvSpPr>
        <p:spPr>
          <a:xfrm>
            <a:off x="2124458" y="4486111"/>
            <a:ext cx="648556" cy="1843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>
              <a:solidFill>
                <a:schemeClr val="tx1"/>
              </a:solidFill>
            </a:endParaRPr>
          </a:p>
        </p:txBody>
      </p:sp>
      <p:sp>
        <p:nvSpPr>
          <p:cNvPr id="173" name="Retângulo 172"/>
          <p:cNvSpPr/>
          <p:nvPr/>
        </p:nvSpPr>
        <p:spPr>
          <a:xfrm>
            <a:off x="2124458" y="4679049"/>
            <a:ext cx="648556" cy="1843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>
              <a:solidFill>
                <a:schemeClr val="tx1"/>
              </a:solidFill>
            </a:endParaRPr>
          </a:p>
        </p:txBody>
      </p:sp>
      <p:sp>
        <p:nvSpPr>
          <p:cNvPr id="176" name="Retângulo 175"/>
          <p:cNvSpPr/>
          <p:nvPr/>
        </p:nvSpPr>
        <p:spPr>
          <a:xfrm>
            <a:off x="2124458" y="4302246"/>
            <a:ext cx="648556" cy="1843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>
              <a:solidFill>
                <a:schemeClr val="tx1"/>
              </a:solidFill>
            </a:endParaRPr>
          </a:p>
        </p:txBody>
      </p:sp>
      <p:sp>
        <p:nvSpPr>
          <p:cNvPr id="177" name="Retângulo 176"/>
          <p:cNvSpPr/>
          <p:nvPr/>
        </p:nvSpPr>
        <p:spPr>
          <a:xfrm>
            <a:off x="2124458" y="3328058"/>
            <a:ext cx="648556" cy="1843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>
              <a:solidFill>
                <a:schemeClr val="tx1"/>
              </a:solidFill>
            </a:endParaRPr>
          </a:p>
        </p:txBody>
      </p:sp>
      <p:sp>
        <p:nvSpPr>
          <p:cNvPr id="178" name="Retângulo 177"/>
          <p:cNvSpPr/>
          <p:nvPr/>
        </p:nvSpPr>
        <p:spPr>
          <a:xfrm>
            <a:off x="2124458" y="3520996"/>
            <a:ext cx="648556" cy="1843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>
              <a:solidFill>
                <a:schemeClr val="tx1"/>
              </a:solidFill>
            </a:endParaRPr>
          </a:p>
        </p:txBody>
      </p:sp>
      <p:sp>
        <p:nvSpPr>
          <p:cNvPr id="179" name="Retângulo 178"/>
          <p:cNvSpPr/>
          <p:nvPr/>
        </p:nvSpPr>
        <p:spPr>
          <a:xfrm>
            <a:off x="2124458" y="3144193"/>
            <a:ext cx="648556" cy="1843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>
              <a:solidFill>
                <a:schemeClr val="tx1"/>
              </a:solidFill>
            </a:endParaRPr>
          </a:p>
        </p:txBody>
      </p:sp>
      <p:sp>
        <p:nvSpPr>
          <p:cNvPr id="91" name="CaixaDeTexto 90"/>
          <p:cNvSpPr txBox="1"/>
          <p:nvPr/>
        </p:nvSpPr>
        <p:spPr>
          <a:xfrm>
            <a:off x="1652531" y="3306966"/>
            <a:ext cx="338554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1600" dirty="0" smtClean="0"/>
              <a:t>...</a:t>
            </a:r>
            <a:endParaRPr lang="pt-BR" sz="1600" dirty="0"/>
          </a:p>
        </p:txBody>
      </p:sp>
      <p:cxnSp>
        <p:nvCxnSpPr>
          <p:cNvPr id="6" name="Conector de seta reta 5"/>
          <p:cNvCxnSpPr>
            <a:stCxn id="139" idx="3"/>
            <a:endCxn id="130" idx="0"/>
          </p:cNvCxnSpPr>
          <p:nvPr/>
        </p:nvCxnSpPr>
        <p:spPr>
          <a:xfrm>
            <a:off x="3649208" y="1631499"/>
            <a:ext cx="2600" cy="53428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ector de seta reta 98"/>
          <p:cNvCxnSpPr>
            <a:stCxn id="140" idx="3"/>
            <a:endCxn id="131" idx="0"/>
          </p:cNvCxnSpPr>
          <p:nvPr/>
        </p:nvCxnSpPr>
        <p:spPr>
          <a:xfrm flipH="1">
            <a:off x="4406194" y="1631499"/>
            <a:ext cx="449" cy="53428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Conector de seta reta 179"/>
          <p:cNvCxnSpPr>
            <a:stCxn id="138" idx="3"/>
            <a:endCxn id="129" idx="0"/>
          </p:cNvCxnSpPr>
          <p:nvPr/>
        </p:nvCxnSpPr>
        <p:spPr>
          <a:xfrm flipH="1">
            <a:off x="3560607" y="1631499"/>
            <a:ext cx="3387" cy="53428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tângulo 13"/>
          <p:cNvSpPr/>
          <p:nvPr/>
        </p:nvSpPr>
        <p:spPr>
          <a:xfrm>
            <a:off x="5752706" y="670968"/>
            <a:ext cx="914400" cy="4930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81" name="Conector de seta reta 180"/>
          <p:cNvCxnSpPr>
            <a:stCxn id="14" idx="2"/>
            <a:endCxn id="108" idx="0"/>
          </p:cNvCxnSpPr>
          <p:nvPr/>
        </p:nvCxnSpPr>
        <p:spPr>
          <a:xfrm>
            <a:off x="6209906" y="1164062"/>
            <a:ext cx="692" cy="1001717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2" name="Retângulo 181"/>
          <p:cNvSpPr/>
          <p:nvPr/>
        </p:nvSpPr>
        <p:spPr>
          <a:xfrm>
            <a:off x="4639245" y="1287007"/>
            <a:ext cx="914400" cy="4930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84" name="Conector de seta reta 83"/>
          <p:cNvCxnSpPr/>
          <p:nvPr/>
        </p:nvCxnSpPr>
        <p:spPr>
          <a:xfrm>
            <a:off x="4451151" y="2548785"/>
            <a:ext cx="412028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ector de seta reta 84"/>
          <p:cNvCxnSpPr/>
          <p:nvPr/>
        </p:nvCxnSpPr>
        <p:spPr>
          <a:xfrm>
            <a:off x="5145061" y="2548785"/>
            <a:ext cx="376740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onector de seta reta 85"/>
          <p:cNvCxnSpPr/>
          <p:nvPr/>
        </p:nvCxnSpPr>
        <p:spPr>
          <a:xfrm>
            <a:off x="5700500" y="2548785"/>
            <a:ext cx="273817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ector de seta reta 86"/>
          <p:cNvCxnSpPr>
            <a:endCxn id="89" idx="1"/>
          </p:cNvCxnSpPr>
          <p:nvPr/>
        </p:nvCxnSpPr>
        <p:spPr>
          <a:xfrm>
            <a:off x="6256199" y="2548785"/>
            <a:ext cx="188370" cy="1577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8" name="Grupo 87"/>
          <p:cNvGrpSpPr/>
          <p:nvPr/>
        </p:nvGrpSpPr>
        <p:grpSpPr>
          <a:xfrm>
            <a:off x="6441281" y="2385208"/>
            <a:ext cx="327288" cy="327154"/>
            <a:chOff x="6441281" y="2383631"/>
            <a:chExt cx="327288" cy="327154"/>
          </a:xfrm>
        </p:grpSpPr>
        <p:sp>
          <p:nvSpPr>
            <p:cNvPr id="89" name="Retângulo 88"/>
            <p:cNvSpPr/>
            <p:nvPr/>
          </p:nvSpPr>
          <p:spPr>
            <a:xfrm>
              <a:off x="6444569" y="2386785"/>
              <a:ext cx="324000" cy="324000"/>
            </a:xfrm>
            <a:prstGeom prst="rect">
              <a:avLst/>
            </a:prstGeom>
            <a:solidFill>
              <a:srgbClr val="C0C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0" name="Forma livre 89"/>
            <p:cNvSpPr/>
            <p:nvPr/>
          </p:nvSpPr>
          <p:spPr>
            <a:xfrm>
              <a:off x="6441281" y="2383631"/>
              <a:ext cx="326232" cy="164307"/>
            </a:xfrm>
            <a:custGeom>
              <a:avLst/>
              <a:gdLst>
                <a:gd name="connsiteX0" fmla="*/ 0 w 326232"/>
                <a:gd name="connsiteY0" fmla="*/ 164307 h 164307"/>
                <a:gd name="connsiteX1" fmla="*/ 166688 w 326232"/>
                <a:gd name="connsiteY1" fmla="*/ 161925 h 164307"/>
                <a:gd name="connsiteX2" fmla="*/ 326232 w 326232"/>
                <a:gd name="connsiteY2" fmla="*/ 0 h 164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26232" h="164307">
                  <a:moveTo>
                    <a:pt x="0" y="164307"/>
                  </a:moveTo>
                  <a:lnTo>
                    <a:pt x="166688" y="161925"/>
                  </a:lnTo>
                  <a:lnTo>
                    <a:pt x="326232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92" name="Retângulo 91"/>
          <p:cNvSpPr/>
          <p:nvPr/>
        </p:nvSpPr>
        <p:spPr>
          <a:xfrm>
            <a:off x="6333594" y="2142068"/>
            <a:ext cx="542662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050" b="0" dirty="0" err="1" smtClean="0">
                <a:solidFill>
                  <a:schemeClr val="tx1"/>
                </a:solidFill>
              </a:rPr>
              <a:t>ReLu</a:t>
            </a:r>
            <a:endParaRPr lang="pt-BR" sz="1050" i="1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Retângulo 112"/>
              <p:cNvSpPr/>
              <p:nvPr/>
            </p:nvSpPr>
            <p:spPr>
              <a:xfrm>
                <a:off x="4481812" y="3196247"/>
                <a:ext cx="2085956" cy="47032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subSup"/>
                          <m:ctrlPr>
                            <a:rPr lang="pt-BR" sz="1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pt-BR" sz="1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𝑑</m:t>
                          </m:r>
                          <m:r>
                            <a:rPr lang="pt-BR" sz="1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pt-BR" sz="1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𝐷</m:t>
                          </m:r>
                        </m:sup>
                        <m:e>
                          <m:sSubSup>
                            <m:sSubSupPr>
                              <m:ctrlPr>
                                <a:rPr lang="pt-BR" sz="120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bSupPr>
                            <m:e>
                              <m:sSup>
                                <m:sSupPr>
                                  <m:ctrlPr>
                                    <a:rPr lang="pt-BR" sz="120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pt-BR" sz="12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𝑀</m:t>
                                  </m:r>
                                </m:e>
                                <m:sup>
                                  <m:r>
                                    <a:rPr lang="pt-BR" sz="12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𝑙</m:t>
                                  </m:r>
                                  <m:r>
                                    <a:rPr lang="pt-BR" sz="12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a:rPr lang="pt-BR" sz="12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∗</m:t>
                              </m:r>
                              <m:r>
                                <a:rPr lang="en-US" sz="12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12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𝑘</m:t>
                              </m:r>
                              <m:r>
                                <a:rPr lang="pt-BR" sz="12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=</m:t>
                              </m:r>
                              <m:r>
                                <a:rPr lang="pt-BR" sz="1200" b="1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𝟐</m:t>
                              </m:r>
                              <m:r>
                                <a:rPr lang="pt-BR" sz="12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,</m:t>
                              </m:r>
                              <m:r>
                                <a:rPr lang="pt-BR" sz="12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12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𝑙</m:t>
                              </m:r>
                            </m:sup>
                          </m:sSubSup>
                        </m:e>
                      </m:nary>
                      <m:r>
                        <a:rPr lang="pt-BR" sz="12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pt-BR" sz="1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pt-BR" sz="1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𝑏</m:t>
                          </m:r>
                        </m:e>
                        <m:sub>
                          <m:r>
                            <a:rPr lang="pt-BR" sz="1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𝑘</m:t>
                          </m:r>
                          <m:r>
                            <a:rPr lang="pt-BR" sz="1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=</m:t>
                          </m:r>
                          <m:r>
                            <a:rPr lang="pt-BR" sz="1200" b="1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pt-BR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3" name="Retângulo 1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1812" y="3196247"/>
                <a:ext cx="2085956" cy="470322"/>
              </a:xfrm>
              <a:prstGeom prst="rect">
                <a:avLst/>
              </a:prstGeom>
              <a:blipFill rotWithShape="1">
                <a:blip r:embed="rId15"/>
                <a:stretch>
                  <a:fillRect l="-22515" t="-133766" b="-20389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5" name="Grupo 114"/>
          <p:cNvGrpSpPr/>
          <p:nvPr/>
        </p:nvGrpSpPr>
        <p:grpSpPr>
          <a:xfrm>
            <a:off x="6560148" y="3286143"/>
            <a:ext cx="260454" cy="260348"/>
            <a:chOff x="6441281" y="2383631"/>
            <a:chExt cx="327288" cy="327154"/>
          </a:xfrm>
        </p:grpSpPr>
        <p:sp>
          <p:nvSpPr>
            <p:cNvPr id="116" name="Retângulo 115"/>
            <p:cNvSpPr/>
            <p:nvPr/>
          </p:nvSpPr>
          <p:spPr>
            <a:xfrm>
              <a:off x="6444569" y="2386785"/>
              <a:ext cx="324000" cy="324000"/>
            </a:xfrm>
            <a:prstGeom prst="rect">
              <a:avLst/>
            </a:prstGeom>
            <a:solidFill>
              <a:srgbClr val="C0C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7" name="Forma livre 116"/>
            <p:cNvSpPr/>
            <p:nvPr/>
          </p:nvSpPr>
          <p:spPr>
            <a:xfrm>
              <a:off x="6441281" y="2383631"/>
              <a:ext cx="326232" cy="164307"/>
            </a:xfrm>
            <a:custGeom>
              <a:avLst/>
              <a:gdLst>
                <a:gd name="connsiteX0" fmla="*/ 0 w 326232"/>
                <a:gd name="connsiteY0" fmla="*/ 164307 h 164307"/>
                <a:gd name="connsiteX1" fmla="*/ 166688 w 326232"/>
                <a:gd name="connsiteY1" fmla="*/ 161925 h 164307"/>
                <a:gd name="connsiteX2" fmla="*/ 326232 w 326232"/>
                <a:gd name="connsiteY2" fmla="*/ 0 h 164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26232" h="164307">
                  <a:moveTo>
                    <a:pt x="0" y="164307"/>
                  </a:moveTo>
                  <a:lnTo>
                    <a:pt x="166688" y="161925"/>
                  </a:lnTo>
                  <a:lnTo>
                    <a:pt x="326232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487158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Camada </a:t>
            </a:r>
            <a:r>
              <a:rPr lang="pt-BR" dirty="0" err="1"/>
              <a:t>convolucional</a:t>
            </a:r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18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SIN393 (2023)</a:t>
            </a:r>
            <a:endParaRPr lang="pt-BR" dirty="0"/>
          </a:p>
        </p:txBody>
      </p:sp>
      <p:sp>
        <p:nvSpPr>
          <p:cNvPr id="93" name="Espaço Reservado para Conteúdo 2"/>
          <p:cNvSpPr>
            <a:spLocks noGrp="1"/>
          </p:cNvSpPr>
          <p:nvPr>
            <p:ph idx="1"/>
          </p:nvPr>
        </p:nvSpPr>
        <p:spPr>
          <a:xfrm>
            <a:off x="0" y="559493"/>
            <a:ext cx="9144000" cy="4408014"/>
          </a:xfrm>
          <a:ln>
            <a:noFill/>
          </a:ln>
        </p:spPr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94" name="Cubo 93"/>
          <p:cNvSpPr/>
          <p:nvPr/>
        </p:nvSpPr>
        <p:spPr>
          <a:xfrm>
            <a:off x="7596336" y="3618639"/>
            <a:ext cx="281882" cy="766011"/>
          </a:xfrm>
          <a:prstGeom prst="cube">
            <a:avLst>
              <a:gd name="adj" fmla="val 6764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95" name="Cubo 94"/>
          <p:cNvSpPr/>
          <p:nvPr/>
        </p:nvSpPr>
        <p:spPr>
          <a:xfrm>
            <a:off x="7687537" y="3618639"/>
            <a:ext cx="281882" cy="766011"/>
          </a:xfrm>
          <a:prstGeom prst="cube">
            <a:avLst>
              <a:gd name="adj" fmla="val 6764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96" name="Cubo 95"/>
          <p:cNvSpPr/>
          <p:nvPr/>
        </p:nvSpPr>
        <p:spPr>
          <a:xfrm>
            <a:off x="8335801" y="3618639"/>
            <a:ext cx="281882" cy="766011"/>
          </a:xfrm>
          <a:prstGeom prst="cube">
            <a:avLst>
              <a:gd name="adj" fmla="val 6764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97" name="Cubo 96"/>
          <p:cNvSpPr/>
          <p:nvPr/>
        </p:nvSpPr>
        <p:spPr>
          <a:xfrm>
            <a:off x="7596336" y="3618639"/>
            <a:ext cx="1021348" cy="766011"/>
          </a:xfrm>
          <a:prstGeom prst="cube">
            <a:avLst/>
          </a:prstGeom>
          <a:solidFill>
            <a:srgbClr val="C0C0C0">
              <a:alpha val="3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Retângulo 97"/>
              <p:cNvSpPr/>
              <p:nvPr/>
            </p:nvSpPr>
            <p:spPr>
              <a:xfrm>
                <a:off x="7786354" y="3213093"/>
                <a:ext cx="831329" cy="3742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𝑀</m:t>
                          </m:r>
                        </m:e>
                        <m:sub/>
                        <m:sup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𝑙</m:t>
                          </m:r>
                        </m:sup>
                      </m:sSubSup>
                    </m:oMath>
                  </m:oMathPara>
                </a14:m>
                <a:endParaRPr lang="pt-B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8" name="Retângulo 9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6354" y="3213093"/>
                <a:ext cx="831329" cy="37427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0" name="Retângulo 99"/>
          <p:cNvSpPr/>
          <p:nvPr/>
        </p:nvSpPr>
        <p:spPr>
          <a:xfrm>
            <a:off x="2123729" y="675780"/>
            <a:ext cx="4783198" cy="239386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sz="160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Retângulo 100"/>
              <p:cNvSpPr/>
              <p:nvPr/>
            </p:nvSpPr>
            <p:spPr>
              <a:xfrm>
                <a:off x="2680610" y="1299374"/>
                <a:ext cx="833883" cy="3747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sz="16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𝑊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𝑘</m:t>
                          </m:r>
                          <m:r>
                            <a:rPr lang="pt-BR" sz="16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=</m:t>
                          </m:r>
                          <m:r>
                            <a:rPr lang="pt-BR" sz="1600" b="1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𝟏</m:t>
                          </m:r>
                          <m:r>
                            <a:rPr lang="pt-BR" sz="16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, </m:t>
                          </m:r>
                          <m:r>
                            <a:rPr lang="pt-BR" sz="16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𝑑</m:t>
                          </m:r>
                        </m:sub>
                        <m:sup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𝑙</m:t>
                          </m:r>
                        </m:sup>
                      </m:sSubSup>
                    </m:oMath>
                  </m:oMathPara>
                </a14:m>
                <a:endParaRPr lang="pt-BR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1" name="Retângulo 10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0610" y="1299374"/>
                <a:ext cx="833883" cy="374718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Retângulo 101"/>
              <p:cNvSpPr/>
              <p:nvPr/>
            </p:nvSpPr>
            <p:spPr>
              <a:xfrm>
                <a:off x="5331302" y="1987844"/>
                <a:ext cx="638252" cy="35586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pt-BR" sz="160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𝑏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𝑘</m:t>
                        </m:r>
                        <m:r>
                          <a:rPr lang="pt-BR" sz="16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=</m:t>
                        </m:r>
                        <m:r>
                          <a:rPr lang="pt-BR" sz="1600" b="1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𝟏</m:t>
                        </m:r>
                      </m:sub>
                      <m:sup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𝑙</m:t>
                        </m:r>
                      </m:sup>
                    </m:sSubSup>
                  </m:oMath>
                </a14:m>
                <a:r>
                  <a:rPr lang="en-US" sz="1600" dirty="0">
                    <a:solidFill>
                      <a:schemeClr val="tx1"/>
                    </a:solidFill>
                  </a:rPr>
                  <a:t> </a:t>
                </a:r>
                <a:endParaRPr lang="pt-BR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2" name="Retângulo 10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1302" y="1987844"/>
                <a:ext cx="638252" cy="355867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3" name="Conector angulado 102"/>
          <p:cNvCxnSpPr>
            <a:stCxn id="124" idx="3"/>
            <a:endCxn id="138" idx="0"/>
          </p:cNvCxnSpPr>
          <p:nvPr/>
        </p:nvCxnSpPr>
        <p:spPr>
          <a:xfrm>
            <a:off x="3353461" y="772563"/>
            <a:ext cx="307163" cy="475928"/>
          </a:xfrm>
          <a:prstGeom prst="bentConnector2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ector angulado 103"/>
          <p:cNvCxnSpPr>
            <a:stCxn id="121" idx="3"/>
            <a:endCxn id="139" idx="0"/>
          </p:cNvCxnSpPr>
          <p:nvPr/>
        </p:nvCxnSpPr>
        <p:spPr>
          <a:xfrm>
            <a:off x="3353461" y="874920"/>
            <a:ext cx="392378" cy="373572"/>
          </a:xfrm>
          <a:prstGeom prst="bentConnector2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onector angulado 104"/>
          <p:cNvCxnSpPr>
            <a:stCxn id="119" idx="3"/>
            <a:endCxn id="140" idx="0"/>
          </p:cNvCxnSpPr>
          <p:nvPr/>
        </p:nvCxnSpPr>
        <p:spPr>
          <a:xfrm>
            <a:off x="3353461" y="1079633"/>
            <a:ext cx="1149812" cy="168859"/>
          </a:xfrm>
          <a:prstGeom prst="bentConnector2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Cubo 105"/>
          <p:cNvSpPr/>
          <p:nvPr/>
        </p:nvSpPr>
        <p:spPr>
          <a:xfrm>
            <a:off x="5521802" y="2357282"/>
            <a:ext cx="178699" cy="383006"/>
          </a:xfrm>
          <a:prstGeom prst="cube">
            <a:avLst>
              <a:gd name="adj" fmla="val 5407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107" name="Cubo 106"/>
          <p:cNvSpPr/>
          <p:nvPr/>
        </p:nvSpPr>
        <p:spPr>
          <a:xfrm>
            <a:off x="4863178" y="2165779"/>
            <a:ext cx="281882" cy="766011"/>
          </a:xfrm>
          <a:prstGeom prst="cube">
            <a:avLst>
              <a:gd name="adj" fmla="val 6764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108" name="Cubo 107"/>
          <p:cNvSpPr/>
          <p:nvPr/>
        </p:nvSpPr>
        <p:spPr>
          <a:xfrm>
            <a:off x="5974317" y="2165779"/>
            <a:ext cx="281882" cy="766011"/>
          </a:xfrm>
          <a:prstGeom prst="cube">
            <a:avLst>
              <a:gd name="adj" fmla="val 6764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Retângulo 108"/>
              <p:cNvSpPr/>
              <p:nvPr/>
            </p:nvSpPr>
            <p:spPr>
              <a:xfrm>
                <a:off x="2137970" y="2333965"/>
                <a:ext cx="1044516" cy="33938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sz="14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SupPr>
                        <m:e>
                          <m:sSup>
                            <m:sSupPr>
                              <m:ctrlPr>
                                <a:rPr lang="pt-BR" sz="140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pt-BR" sz="14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𝑀</m:t>
                              </m:r>
                            </m:e>
                            <m:sup>
                              <m:r>
                                <a:rPr lang="pt-BR" sz="14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𝑙</m:t>
                              </m:r>
                              <m:r>
                                <a:rPr lang="pt-BR" sz="14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−1</m:t>
                              </m:r>
                            </m:sup>
                          </m:sSup>
                          <m: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∗</m:t>
                          </m:r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𝑊</m:t>
                          </m:r>
                        </m:e>
                        <m:sub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𝑘</m:t>
                          </m:r>
                          <m: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=</m:t>
                          </m:r>
                          <m:r>
                            <a:rPr lang="pt-BR" sz="1400" b="1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𝟏</m:t>
                          </m:r>
                          <m: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,</m:t>
                          </m:r>
                          <m: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𝑑</m:t>
                          </m:r>
                        </m:sub>
                        <m:sup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𝑙</m:t>
                          </m:r>
                        </m:sup>
                      </m:sSubSup>
                    </m:oMath>
                  </m:oMathPara>
                </a14:m>
                <a:endParaRPr lang="pt-BR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9" name="Retângulo 10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7970" y="2333965"/>
                <a:ext cx="1044516" cy="339388"/>
              </a:xfrm>
              <a:prstGeom prst="rect">
                <a:avLst/>
              </a:prstGeom>
              <a:blipFill rotWithShape="1">
                <a:blip r:embed="rId5"/>
                <a:stretch>
                  <a:fillRect r="-1345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Retângulo 109"/>
              <p:cNvSpPr/>
              <p:nvPr/>
            </p:nvSpPr>
            <p:spPr>
              <a:xfrm>
                <a:off x="4546565" y="1227733"/>
                <a:ext cx="1393587" cy="61164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pt-BR" sz="12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1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𝑑</m:t>
                          </m:r>
                          <m:r>
                            <a:rPr lang="pt-BR" sz="1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pt-BR" sz="1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𝐷</m:t>
                          </m:r>
                        </m:sup>
                        <m:e>
                          <m:sSubSup>
                            <m:sSubSupPr>
                              <m:ctrlPr>
                                <a:rPr lang="pt-BR" sz="120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bSupPr>
                            <m:e>
                              <m:sSup>
                                <m:sSupPr>
                                  <m:ctrlPr>
                                    <a:rPr lang="pt-BR" sz="120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pt-BR" sz="12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𝑀</m:t>
                                  </m:r>
                                </m:e>
                                <m:sup>
                                  <m:r>
                                    <a:rPr lang="pt-BR" sz="12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𝑙</m:t>
                                  </m:r>
                                  <m:r>
                                    <a:rPr lang="pt-BR" sz="12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a:rPr lang="pt-BR" sz="12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∗</m:t>
                              </m:r>
                              <m:r>
                                <a:rPr lang="en-US" sz="12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12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𝑘</m:t>
                              </m:r>
                              <m:r>
                                <a:rPr lang="pt-BR" sz="12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=</m:t>
                              </m:r>
                              <m:r>
                                <a:rPr lang="pt-BR" sz="1200" b="1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𝟏</m:t>
                              </m:r>
                              <m:r>
                                <a:rPr lang="pt-BR" sz="12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,</m:t>
                              </m:r>
                              <m:r>
                                <a:rPr lang="pt-BR" sz="12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12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𝑙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pt-BR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0" name="Retângulo 10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6565" y="1227733"/>
                <a:ext cx="1393587" cy="611642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Retângulo 110"/>
              <p:cNvSpPr/>
              <p:nvPr/>
            </p:nvSpPr>
            <p:spPr>
              <a:xfrm>
                <a:off x="5066339" y="670968"/>
                <a:ext cx="1881925" cy="61164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pt-BR" sz="12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1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𝑑</m:t>
                          </m:r>
                          <m:r>
                            <a:rPr lang="pt-BR" sz="1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pt-BR" sz="1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𝐷</m:t>
                          </m:r>
                        </m:sup>
                        <m:e>
                          <m:sSubSup>
                            <m:sSubSupPr>
                              <m:ctrlPr>
                                <a:rPr lang="pt-BR" sz="120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bSupPr>
                            <m:e>
                              <m:sSup>
                                <m:sSupPr>
                                  <m:ctrlPr>
                                    <a:rPr lang="pt-BR" sz="120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pt-BR" sz="12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𝑀</m:t>
                                  </m:r>
                                </m:e>
                                <m:sup>
                                  <m:r>
                                    <a:rPr lang="pt-BR" sz="12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𝑙</m:t>
                                  </m:r>
                                  <m:r>
                                    <a:rPr lang="pt-BR" sz="12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a:rPr lang="pt-BR" sz="12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∗</m:t>
                              </m:r>
                              <m:r>
                                <a:rPr lang="en-US" sz="12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12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𝑘</m:t>
                              </m:r>
                              <m:r>
                                <a:rPr lang="pt-BR" sz="12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=</m:t>
                              </m:r>
                              <m:r>
                                <a:rPr lang="pt-BR" sz="1200" b="1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𝟏</m:t>
                              </m:r>
                              <m:r>
                                <a:rPr lang="pt-BR" sz="12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,</m:t>
                              </m:r>
                              <m:r>
                                <a:rPr lang="pt-BR" sz="12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12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𝑙</m:t>
                              </m:r>
                            </m:sup>
                          </m:sSubSup>
                        </m:e>
                      </m:nary>
                      <m:r>
                        <a:rPr lang="pt-BR" sz="12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pt-BR" sz="1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pt-BR" sz="1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𝑏</m:t>
                          </m:r>
                        </m:e>
                        <m:sub>
                          <m:r>
                            <a:rPr lang="pt-BR" sz="1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𝑘</m:t>
                          </m:r>
                          <m:r>
                            <a:rPr lang="pt-BR" sz="1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=</m:t>
                          </m:r>
                          <m:r>
                            <a:rPr lang="pt-BR" sz="1200" b="1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pt-BR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1" name="Retângulo 1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6339" y="670968"/>
                <a:ext cx="1881925" cy="611642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CaixaDeTexto 111"/>
              <p:cNvSpPr txBox="1"/>
              <p:nvPr/>
            </p:nvSpPr>
            <p:spPr>
              <a:xfrm>
                <a:off x="4481812" y="2018546"/>
                <a:ext cx="590675" cy="5395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pt-BR" sz="12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naryPr>
                        <m:sub/>
                        <m:sup/>
                        <m:e/>
                      </m:nary>
                    </m:oMath>
                  </m:oMathPara>
                </a14:m>
                <a:endParaRPr lang="pt-BR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2" name="CaixaDeTexto 1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1812" y="2018546"/>
                <a:ext cx="590675" cy="539571"/>
              </a:xfrm>
              <a:prstGeom prst="rect">
                <a:avLst/>
              </a:prstGeom>
              <a:blipFill rotWithShape="1">
                <a:blip r:embed="rId8"/>
                <a:stretch>
                  <a:fillRect l="-80412" t="-115730" r="-87629" b="-16292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4" name="Conector de seta reta 113"/>
          <p:cNvCxnSpPr>
            <a:stCxn id="182" idx="2"/>
            <a:endCxn id="107" idx="0"/>
          </p:cNvCxnSpPr>
          <p:nvPr/>
        </p:nvCxnSpPr>
        <p:spPr>
          <a:xfrm>
            <a:off x="5096445" y="1780101"/>
            <a:ext cx="3014" cy="385678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onector de seta reta 114"/>
          <p:cNvCxnSpPr/>
          <p:nvPr/>
        </p:nvCxnSpPr>
        <p:spPr>
          <a:xfrm>
            <a:off x="4451151" y="2548785"/>
            <a:ext cx="412028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Conector de seta reta 115"/>
          <p:cNvCxnSpPr/>
          <p:nvPr/>
        </p:nvCxnSpPr>
        <p:spPr>
          <a:xfrm>
            <a:off x="5145061" y="2548785"/>
            <a:ext cx="376740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Conector de seta reta 116"/>
          <p:cNvCxnSpPr/>
          <p:nvPr/>
        </p:nvCxnSpPr>
        <p:spPr>
          <a:xfrm>
            <a:off x="5700500" y="2548785"/>
            <a:ext cx="273817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Retângulo 117"/>
              <p:cNvSpPr/>
              <p:nvPr/>
            </p:nvSpPr>
            <p:spPr>
              <a:xfrm>
                <a:off x="5126398" y="2119054"/>
                <a:ext cx="385041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6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+</m:t>
                      </m:r>
                    </m:oMath>
                  </m:oMathPara>
                </a14:m>
                <a:endParaRPr lang="pt-BR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8" name="Retângulo 1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6398" y="2119054"/>
                <a:ext cx="385041" cy="338554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9" name="Retângulo 118"/>
          <p:cNvSpPr/>
          <p:nvPr/>
        </p:nvSpPr>
        <p:spPr>
          <a:xfrm flipV="1">
            <a:off x="3067825" y="1028497"/>
            <a:ext cx="285638" cy="1022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>
              <a:solidFill>
                <a:schemeClr val="tx1"/>
              </a:solidFill>
            </a:endParaRPr>
          </a:p>
        </p:txBody>
      </p:sp>
      <p:sp>
        <p:nvSpPr>
          <p:cNvPr id="120" name="CaixaDeTexto 119"/>
          <p:cNvSpPr txBox="1"/>
          <p:nvPr/>
        </p:nvSpPr>
        <p:spPr>
          <a:xfrm>
            <a:off x="3104225" y="982811"/>
            <a:ext cx="287258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1600" dirty="0" smtClean="0"/>
              <a:t>*</a:t>
            </a:r>
            <a:endParaRPr lang="pt-BR" sz="1600" dirty="0"/>
          </a:p>
        </p:txBody>
      </p:sp>
      <p:sp>
        <p:nvSpPr>
          <p:cNvPr id="121" name="Retângulo 120"/>
          <p:cNvSpPr/>
          <p:nvPr/>
        </p:nvSpPr>
        <p:spPr>
          <a:xfrm flipV="1">
            <a:off x="3067825" y="823784"/>
            <a:ext cx="285638" cy="1022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>
              <a:solidFill>
                <a:schemeClr val="tx1"/>
              </a:solidFill>
            </a:endParaRPr>
          </a:p>
        </p:txBody>
      </p:sp>
      <p:sp>
        <p:nvSpPr>
          <p:cNvPr id="122" name="CaixaDeTexto 121"/>
          <p:cNvSpPr txBox="1"/>
          <p:nvPr/>
        </p:nvSpPr>
        <p:spPr>
          <a:xfrm>
            <a:off x="3102805" y="777618"/>
            <a:ext cx="287258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1600" dirty="0" smtClean="0"/>
              <a:t>*</a:t>
            </a:r>
            <a:endParaRPr lang="pt-BR" sz="1600" dirty="0"/>
          </a:p>
        </p:txBody>
      </p:sp>
      <p:grpSp>
        <p:nvGrpSpPr>
          <p:cNvPr id="123" name="Grupo 122"/>
          <p:cNvGrpSpPr/>
          <p:nvPr/>
        </p:nvGrpSpPr>
        <p:grpSpPr>
          <a:xfrm>
            <a:off x="3067825" y="670968"/>
            <a:ext cx="323658" cy="338554"/>
            <a:chOff x="2555776" y="188640"/>
            <a:chExt cx="456326" cy="477328"/>
          </a:xfrm>
          <a:noFill/>
        </p:grpSpPr>
        <p:sp>
          <p:nvSpPr>
            <p:cNvPr id="124" name="Retângulo 123"/>
            <p:cNvSpPr/>
            <p:nvPr/>
          </p:nvSpPr>
          <p:spPr>
            <a:xfrm flipV="1">
              <a:off x="2555776" y="259783"/>
              <a:ext cx="402722" cy="14419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00">
                <a:solidFill>
                  <a:schemeClr val="tx1"/>
                </a:solidFill>
              </a:endParaRPr>
            </a:p>
          </p:txBody>
        </p:sp>
        <p:sp>
          <p:nvSpPr>
            <p:cNvPr id="125" name="CaixaDeTexto 124"/>
            <p:cNvSpPr txBox="1"/>
            <p:nvPr/>
          </p:nvSpPr>
          <p:spPr>
            <a:xfrm>
              <a:off x="2607096" y="188640"/>
              <a:ext cx="405006" cy="477328"/>
            </a:xfrm>
            <a:prstGeom prst="rect">
              <a:avLst/>
            </a:prstGeom>
            <a:grp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pt-BR" sz="1600" dirty="0" smtClean="0"/>
                <a:t>*</a:t>
              </a:r>
              <a:endParaRPr lang="pt-BR" sz="1600" dirty="0"/>
            </a:p>
          </p:txBody>
        </p:sp>
      </p:grpSp>
      <p:sp>
        <p:nvSpPr>
          <p:cNvPr id="126" name="Retângulo 125"/>
          <p:cNvSpPr/>
          <p:nvPr/>
        </p:nvSpPr>
        <p:spPr>
          <a:xfrm flipV="1">
            <a:off x="3067823" y="926141"/>
            <a:ext cx="285638" cy="1022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>
              <a:solidFill>
                <a:schemeClr val="tx1"/>
              </a:solidFill>
            </a:endParaRPr>
          </a:p>
        </p:txBody>
      </p:sp>
      <p:sp>
        <p:nvSpPr>
          <p:cNvPr id="127" name="CaixaDeTexto 126"/>
          <p:cNvSpPr txBox="1"/>
          <p:nvPr/>
        </p:nvSpPr>
        <p:spPr>
          <a:xfrm>
            <a:off x="3068517" y="786790"/>
            <a:ext cx="338554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1600" dirty="0" smtClean="0"/>
              <a:t>...</a:t>
            </a:r>
            <a:endParaRPr lang="pt-BR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Retângulo 127"/>
              <p:cNvSpPr/>
              <p:nvPr/>
            </p:nvSpPr>
            <p:spPr>
              <a:xfrm>
                <a:off x="1967012" y="2624013"/>
                <a:ext cx="1376906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pt-BR" sz="14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𝑑</m:t>
                      </m:r>
                      <m:r>
                        <a:rPr lang="pt-BR" sz="14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=1, …,</m:t>
                      </m:r>
                      <m:r>
                        <a:rPr lang="pt-BR" sz="14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𝐷</m:t>
                      </m:r>
                    </m:oMath>
                  </m:oMathPara>
                </a14:m>
                <a:endParaRPr lang="pt-BR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8" name="Retângulo 1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7012" y="2624013"/>
                <a:ext cx="1376906" cy="307777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9" name="Cubo 128"/>
          <p:cNvSpPr/>
          <p:nvPr/>
        </p:nvSpPr>
        <p:spPr>
          <a:xfrm>
            <a:off x="3324326" y="2165780"/>
            <a:ext cx="281882" cy="766011"/>
          </a:xfrm>
          <a:prstGeom prst="cube">
            <a:avLst>
              <a:gd name="adj" fmla="val 6764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130" name="Cubo 129"/>
          <p:cNvSpPr/>
          <p:nvPr/>
        </p:nvSpPr>
        <p:spPr>
          <a:xfrm>
            <a:off x="3415527" y="2165780"/>
            <a:ext cx="281882" cy="766011"/>
          </a:xfrm>
          <a:prstGeom prst="cube">
            <a:avLst>
              <a:gd name="adj" fmla="val 6764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131" name="Cubo 130"/>
          <p:cNvSpPr/>
          <p:nvPr/>
        </p:nvSpPr>
        <p:spPr>
          <a:xfrm>
            <a:off x="4169913" y="2165780"/>
            <a:ext cx="281882" cy="766011"/>
          </a:xfrm>
          <a:prstGeom prst="cube">
            <a:avLst>
              <a:gd name="adj" fmla="val 6764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135" name="Cubo 134"/>
          <p:cNvSpPr/>
          <p:nvPr/>
        </p:nvSpPr>
        <p:spPr>
          <a:xfrm>
            <a:off x="3321432" y="2165780"/>
            <a:ext cx="1129720" cy="766011"/>
          </a:xfrm>
          <a:prstGeom prst="cube">
            <a:avLst/>
          </a:prstGeom>
          <a:solidFill>
            <a:srgbClr val="C0C0C0">
              <a:alpha val="3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136" name="CaixaDeTexto 135"/>
          <p:cNvSpPr txBox="1"/>
          <p:nvPr/>
        </p:nvSpPr>
        <p:spPr>
          <a:xfrm>
            <a:off x="7981852" y="3832367"/>
            <a:ext cx="338554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1600" dirty="0" smtClean="0"/>
              <a:t>...</a:t>
            </a:r>
            <a:endParaRPr lang="pt-BR" sz="1600" dirty="0"/>
          </a:p>
        </p:txBody>
      </p:sp>
      <p:sp>
        <p:nvSpPr>
          <p:cNvPr id="137" name="CaixaDeTexto 136"/>
          <p:cNvSpPr txBox="1"/>
          <p:nvPr/>
        </p:nvSpPr>
        <p:spPr>
          <a:xfrm>
            <a:off x="3756681" y="2401734"/>
            <a:ext cx="338554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1600" dirty="0" smtClean="0"/>
              <a:t>...</a:t>
            </a:r>
            <a:endParaRPr lang="pt-BR" sz="1600" dirty="0"/>
          </a:p>
        </p:txBody>
      </p:sp>
      <p:sp>
        <p:nvSpPr>
          <p:cNvPr id="138" name="Cubo 137"/>
          <p:cNvSpPr/>
          <p:nvPr/>
        </p:nvSpPr>
        <p:spPr>
          <a:xfrm>
            <a:off x="3522960" y="1248493"/>
            <a:ext cx="178699" cy="383006"/>
          </a:xfrm>
          <a:prstGeom prst="cube">
            <a:avLst>
              <a:gd name="adj" fmla="val 5407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139" name="Cubo 138"/>
          <p:cNvSpPr/>
          <p:nvPr/>
        </p:nvSpPr>
        <p:spPr>
          <a:xfrm>
            <a:off x="3608174" y="1248493"/>
            <a:ext cx="178699" cy="383006"/>
          </a:xfrm>
          <a:prstGeom prst="cube">
            <a:avLst>
              <a:gd name="adj" fmla="val 5407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140" name="Cubo 139"/>
          <p:cNvSpPr/>
          <p:nvPr/>
        </p:nvSpPr>
        <p:spPr>
          <a:xfrm>
            <a:off x="4365609" y="1248493"/>
            <a:ext cx="178699" cy="383006"/>
          </a:xfrm>
          <a:prstGeom prst="cube">
            <a:avLst>
              <a:gd name="adj" fmla="val 5407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141" name="Cubo 140"/>
          <p:cNvSpPr/>
          <p:nvPr/>
        </p:nvSpPr>
        <p:spPr>
          <a:xfrm>
            <a:off x="3522960" y="1248493"/>
            <a:ext cx="1021348" cy="383006"/>
          </a:xfrm>
          <a:prstGeom prst="cube">
            <a:avLst/>
          </a:prstGeom>
          <a:solidFill>
            <a:srgbClr val="C0C0C0">
              <a:alpha val="3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142" name="CaixaDeTexto 141"/>
          <p:cNvSpPr txBox="1"/>
          <p:nvPr/>
        </p:nvSpPr>
        <p:spPr>
          <a:xfrm>
            <a:off x="3919601" y="1310870"/>
            <a:ext cx="338554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1600" dirty="0" smtClean="0"/>
              <a:t>...</a:t>
            </a:r>
            <a:endParaRPr lang="pt-BR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Retângulo 142"/>
              <p:cNvSpPr/>
              <p:nvPr/>
            </p:nvSpPr>
            <p:spPr>
              <a:xfrm>
                <a:off x="573138" y="1519566"/>
                <a:ext cx="843746" cy="34297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sz="16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pt-BR" sz="16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𝑀</m:t>
                          </m:r>
                        </m:e>
                        <m:sub/>
                        <m:sup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𝑙</m:t>
                          </m:r>
                          <m:r>
                            <a:rPr lang="pt-BR" sz="16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−1</m:t>
                          </m:r>
                        </m:sup>
                      </m:sSubSup>
                    </m:oMath>
                  </m:oMathPara>
                </a14:m>
                <a:endParaRPr lang="pt-BR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3" name="Retângulo 1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138" y="1519566"/>
                <a:ext cx="843746" cy="342979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4" name="Cubo 143"/>
          <p:cNvSpPr/>
          <p:nvPr/>
        </p:nvSpPr>
        <p:spPr>
          <a:xfrm>
            <a:off x="395536" y="1893834"/>
            <a:ext cx="281882" cy="766011"/>
          </a:xfrm>
          <a:prstGeom prst="cube">
            <a:avLst>
              <a:gd name="adj" fmla="val 6764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145" name="Cubo 144"/>
          <p:cNvSpPr/>
          <p:nvPr/>
        </p:nvSpPr>
        <p:spPr>
          <a:xfrm>
            <a:off x="486737" y="1893834"/>
            <a:ext cx="281882" cy="766011"/>
          </a:xfrm>
          <a:prstGeom prst="cube">
            <a:avLst>
              <a:gd name="adj" fmla="val 6764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146" name="Cubo 145"/>
          <p:cNvSpPr/>
          <p:nvPr/>
        </p:nvSpPr>
        <p:spPr>
          <a:xfrm>
            <a:off x="1135002" y="1893834"/>
            <a:ext cx="281882" cy="766011"/>
          </a:xfrm>
          <a:prstGeom prst="cube">
            <a:avLst>
              <a:gd name="adj" fmla="val 6764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147" name="Cubo 146"/>
          <p:cNvSpPr/>
          <p:nvPr/>
        </p:nvSpPr>
        <p:spPr>
          <a:xfrm>
            <a:off x="395536" y="1893834"/>
            <a:ext cx="1021348" cy="766011"/>
          </a:xfrm>
          <a:prstGeom prst="cube">
            <a:avLst/>
          </a:prstGeom>
          <a:solidFill>
            <a:srgbClr val="C0C0C0">
              <a:alpha val="29804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148" name="CaixaDeTexto 147"/>
          <p:cNvSpPr txBox="1"/>
          <p:nvPr/>
        </p:nvSpPr>
        <p:spPr>
          <a:xfrm>
            <a:off x="768619" y="2119054"/>
            <a:ext cx="338554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1600" dirty="0" smtClean="0"/>
              <a:t>...</a:t>
            </a:r>
            <a:endParaRPr lang="pt-BR" sz="1600" dirty="0"/>
          </a:p>
        </p:txBody>
      </p:sp>
      <p:sp>
        <p:nvSpPr>
          <p:cNvPr id="149" name="CaixaDeTexto 148"/>
          <p:cNvSpPr txBox="1"/>
          <p:nvPr/>
        </p:nvSpPr>
        <p:spPr>
          <a:xfrm>
            <a:off x="7082354" y="3723878"/>
            <a:ext cx="338554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1600" dirty="0" smtClean="0"/>
              <a:t>...</a:t>
            </a:r>
            <a:endParaRPr lang="pt-BR" sz="1600" dirty="0"/>
          </a:p>
        </p:txBody>
      </p:sp>
      <p:cxnSp>
        <p:nvCxnSpPr>
          <p:cNvPr id="150" name="Conector angulado 149"/>
          <p:cNvCxnSpPr>
            <a:stCxn id="134" idx="3"/>
            <a:endCxn id="94" idx="0"/>
          </p:cNvCxnSpPr>
          <p:nvPr/>
        </p:nvCxnSpPr>
        <p:spPr>
          <a:xfrm>
            <a:off x="6768569" y="2550362"/>
            <a:ext cx="1064048" cy="1068277"/>
          </a:xfrm>
          <a:prstGeom prst="bentConnector2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Conector angulado 150"/>
          <p:cNvCxnSpPr>
            <a:stCxn id="145" idx="0"/>
            <a:endCxn id="121" idx="1"/>
          </p:cNvCxnSpPr>
          <p:nvPr/>
        </p:nvCxnSpPr>
        <p:spPr>
          <a:xfrm rot="5400000" flipH="1" flipV="1">
            <a:off x="1385963" y="211975"/>
            <a:ext cx="1018915" cy="2344805"/>
          </a:xfrm>
          <a:prstGeom prst="bentConnector2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Conector angulado 151"/>
          <p:cNvCxnSpPr>
            <a:stCxn id="146" idx="0"/>
            <a:endCxn id="119" idx="1"/>
          </p:cNvCxnSpPr>
          <p:nvPr/>
        </p:nvCxnSpPr>
        <p:spPr>
          <a:xfrm rot="5400000" flipH="1" flipV="1">
            <a:off x="1812452" y="638463"/>
            <a:ext cx="814202" cy="1696540"/>
          </a:xfrm>
          <a:prstGeom prst="bentConnector2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Conector angulado 152"/>
          <p:cNvCxnSpPr>
            <a:stCxn id="144" idx="0"/>
            <a:endCxn id="124" idx="1"/>
          </p:cNvCxnSpPr>
          <p:nvPr/>
        </p:nvCxnSpPr>
        <p:spPr>
          <a:xfrm rot="5400000" flipH="1" flipV="1">
            <a:off x="1289185" y="115196"/>
            <a:ext cx="1121271" cy="2436006"/>
          </a:xfrm>
          <a:prstGeom prst="bentConnector2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Retângulo 153"/>
          <p:cNvSpPr/>
          <p:nvPr/>
        </p:nvSpPr>
        <p:spPr>
          <a:xfrm>
            <a:off x="2130136" y="3821350"/>
            <a:ext cx="4776790" cy="346495"/>
          </a:xfrm>
          <a:prstGeom prst="rect">
            <a:avLst/>
          </a:prstGeom>
          <a:noFill/>
          <a:ln w="28575"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sz="2800" b="1" dirty="0">
              <a:solidFill>
                <a:schemeClr val="tx1"/>
              </a:solidFill>
            </a:endParaRPr>
          </a:p>
        </p:txBody>
      </p:sp>
      <p:cxnSp>
        <p:nvCxnSpPr>
          <p:cNvPr id="155" name="Conector angulado 154"/>
          <p:cNvCxnSpPr>
            <a:stCxn id="160" idx="3"/>
            <a:endCxn id="95" idx="0"/>
          </p:cNvCxnSpPr>
          <p:nvPr/>
        </p:nvCxnSpPr>
        <p:spPr>
          <a:xfrm>
            <a:off x="6906926" y="3424791"/>
            <a:ext cx="1016892" cy="193848"/>
          </a:xfrm>
          <a:prstGeom prst="bentConnector2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CaixaDeTexto 155"/>
          <p:cNvSpPr txBox="1"/>
          <p:nvPr/>
        </p:nvSpPr>
        <p:spPr>
          <a:xfrm>
            <a:off x="4224666" y="3520048"/>
            <a:ext cx="574196" cy="70788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4000" dirty="0" smtClean="0"/>
              <a:t>...</a:t>
            </a:r>
            <a:endParaRPr lang="pt-BR" sz="4000" dirty="0"/>
          </a:p>
        </p:txBody>
      </p:sp>
      <p:sp>
        <p:nvSpPr>
          <p:cNvPr id="157" name="CaixaDeTexto 156"/>
          <p:cNvSpPr txBox="1"/>
          <p:nvPr/>
        </p:nvSpPr>
        <p:spPr>
          <a:xfrm>
            <a:off x="2130136" y="1845716"/>
            <a:ext cx="5533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i="1" dirty="0" smtClean="0">
                <a:latin typeface="Cambria Math" pitchFamily="18" charset="0"/>
                <a:ea typeface="Cambria Math" pitchFamily="18" charset="0"/>
              </a:rPr>
              <a:t>k=1</a:t>
            </a:r>
            <a:endParaRPr lang="pt-BR" sz="1600" b="1" i="1" dirty="0">
              <a:latin typeface="Cambria Math" pitchFamily="18" charset="0"/>
              <a:ea typeface="Cambria Math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8" name="Retângulo 157"/>
              <p:cNvSpPr/>
              <p:nvPr/>
            </p:nvSpPr>
            <p:spPr>
              <a:xfrm>
                <a:off x="3206777" y="3255097"/>
                <a:ext cx="748538" cy="3393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sz="14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𝑊</m:t>
                          </m:r>
                        </m:e>
                        <m:sub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𝑘</m:t>
                          </m:r>
                          <m: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=</m:t>
                          </m:r>
                          <m:r>
                            <a:rPr lang="pt-BR" sz="1400" b="1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𝟐</m:t>
                          </m:r>
                          <m: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, </m:t>
                          </m:r>
                          <m: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𝑑</m:t>
                          </m:r>
                        </m:sub>
                        <m:sup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𝑙</m:t>
                          </m:r>
                        </m:sup>
                      </m:sSubSup>
                    </m:oMath>
                  </m:oMathPara>
                </a14:m>
                <a:endParaRPr lang="pt-BR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8" name="Retângulo 15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6777" y="3255097"/>
                <a:ext cx="748538" cy="339388"/>
              </a:xfrm>
              <a:prstGeom prst="rect">
                <a:avLst/>
              </a:prstGeom>
              <a:blipFill rotWithShape="1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9" name="Retângulo 158"/>
              <p:cNvSpPr/>
              <p:nvPr/>
            </p:nvSpPr>
            <p:spPr>
              <a:xfrm>
                <a:off x="4481812" y="3196247"/>
                <a:ext cx="2085956" cy="47032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subSup"/>
                          <m:ctrlPr>
                            <a:rPr lang="pt-BR" sz="1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pt-BR" sz="1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𝑑</m:t>
                          </m:r>
                          <m:r>
                            <a:rPr lang="pt-BR" sz="1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pt-BR" sz="1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𝐷</m:t>
                          </m:r>
                        </m:sup>
                        <m:e>
                          <m:sSubSup>
                            <m:sSubSupPr>
                              <m:ctrlPr>
                                <a:rPr lang="pt-BR" sz="120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bSupPr>
                            <m:e>
                              <m:sSup>
                                <m:sSupPr>
                                  <m:ctrlPr>
                                    <a:rPr lang="pt-BR" sz="120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pt-BR" sz="12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𝑀</m:t>
                                  </m:r>
                                </m:e>
                                <m:sup>
                                  <m:r>
                                    <a:rPr lang="pt-BR" sz="12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𝑙</m:t>
                                  </m:r>
                                  <m:r>
                                    <a:rPr lang="pt-BR" sz="12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a:rPr lang="pt-BR" sz="12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∗</m:t>
                              </m:r>
                              <m:r>
                                <a:rPr lang="en-US" sz="12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12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𝑘</m:t>
                              </m:r>
                              <m:r>
                                <a:rPr lang="pt-BR" sz="12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=</m:t>
                              </m:r>
                              <m:r>
                                <a:rPr lang="pt-BR" sz="1200" b="1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𝟐</m:t>
                              </m:r>
                              <m:r>
                                <a:rPr lang="pt-BR" sz="12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,</m:t>
                              </m:r>
                              <m:r>
                                <a:rPr lang="pt-BR" sz="12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12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𝑙</m:t>
                              </m:r>
                            </m:sup>
                          </m:sSubSup>
                        </m:e>
                      </m:nary>
                      <m:r>
                        <a:rPr lang="pt-BR" sz="12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pt-BR" sz="1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pt-BR" sz="1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𝑏</m:t>
                          </m:r>
                        </m:e>
                        <m:sub>
                          <m:r>
                            <a:rPr lang="pt-BR" sz="1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𝑘</m:t>
                          </m:r>
                          <m:r>
                            <a:rPr lang="pt-BR" sz="1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=</m:t>
                          </m:r>
                          <m:r>
                            <a:rPr lang="pt-BR" sz="1200" b="1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pt-BR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9" name="Retângulo 15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1812" y="3196247"/>
                <a:ext cx="2085956" cy="470322"/>
              </a:xfrm>
              <a:prstGeom prst="rect">
                <a:avLst/>
              </a:prstGeom>
              <a:blipFill rotWithShape="1">
                <a:blip r:embed="rId13"/>
                <a:stretch>
                  <a:fillRect l="-22515" t="-133766" b="-20389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0" name="Retângulo 159"/>
          <p:cNvSpPr/>
          <p:nvPr/>
        </p:nvSpPr>
        <p:spPr>
          <a:xfrm>
            <a:off x="2124458" y="3144193"/>
            <a:ext cx="4782468" cy="56119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sz="1600">
              <a:solidFill>
                <a:schemeClr val="tx1"/>
              </a:solidFill>
            </a:endParaRPr>
          </a:p>
        </p:txBody>
      </p:sp>
      <p:sp>
        <p:nvSpPr>
          <p:cNvPr id="161" name="CaixaDeTexto 160"/>
          <p:cNvSpPr txBox="1"/>
          <p:nvPr/>
        </p:nvSpPr>
        <p:spPr>
          <a:xfrm>
            <a:off x="2172058" y="3270903"/>
            <a:ext cx="506870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1400" b="1" i="1" dirty="0" smtClean="0">
                <a:latin typeface="Cambria Math" pitchFamily="18" charset="0"/>
                <a:ea typeface="Cambria Math" pitchFamily="18" charset="0"/>
              </a:rPr>
              <a:t>k=2</a:t>
            </a:r>
            <a:endParaRPr lang="pt-BR" sz="1400" b="1" i="1" dirty="0">
              <a:latin typeface="Cambria Math" pitchFamily="18" charset="0"/>
              <a:ea typeface="Cambria Math" pitchFamily="18" charset="0"/>
            </a:endParaRPr>
          </a:p>
        </p:txBody>
      </p:sp>
      <p:cxnSp>
        <p:nvCxnSpPr>
          <p:cNvPr id="162" name="Conector angulado 161"/>
          <p:cNvCxnSpPr>
            <a:stCxn id="146" idx="3"/>
            <a:endCxn id="173" idx="1"/>
          </p:cNvCxnSpPr>
          <p:nvPr/>
        </p:nvCxnSpPr>
        <p:spPr>
          <a:xfrm rot="16200000" flipH="1">
            <a:off x="596830" y="3243617"/>
            <a:ext cx="2111401" cy="943855"/>
          </a:xfrm>
          <a:prstGeom prst="bentConnector2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Conector angulado 162"/>
          <p:cNvCxnSpPr>
            <a:stCxn id="145" idx="3"/>
            <a:endCxn id="160" idx="1"/>
          </p:cNvCxnSpPr>
          <p:nvPr/>
        </p:nvCxnSpPr>
        <p:spPr>
          <a:xfrm rot="16200000" flipH="1">
            <a:off x="945925" y="2246258"/>
            <a:ext cx="764946" cy="1592120"/>
          </a:xfrm>
          <a:prstGeom prst="bentConnector2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Conector angulado 163"/>
          <p:cNvCxnSpPr>
            <a:stCxn id="144" idx="3"/>
            <a:endCxn id="179" idx="1"/>
          </p:cNvCxnSpPr>
          <p:nvPr/>
        </p:nvCxnSpPr>
        <p:spPr>
          <a:xfrm rot="16200000" flipH="1">
            <a:off x="994525" y="2106456"/>
            <a:ext cx="576545" cy="1683321"/>
          </a:xfrm>
          <a:prstGeom prst="bentConnector2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5" name="Retângulo 164"/>
              <p:cNvSpPr/>
              <p:nvPr/>
            </p:nvSpPr>
            <p:spPr>
              <a:xfrm>
                <a:off x="6798406" y="559493"/>
                <a:ext cx="2345594" cy="34297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/>
                <a:r>
                  <a:rPr lang="pt-BR" sz="1600" b="0" dirty="0" smtClean="0">
                    <a:solidFill>
                      <a:schemeClr val="tx1"/>
                    </a:solidFill>
                  </a:rPr>
                  <a:t>Camada </a:t>
                </a:r>
                <a:r>
                  <a:rPr lang="pt-BR" sz="1600" b="0" dirty="0" err="1" smtClean="0">
                    <a:solidFill>
                      <a:schemeClr val="tx1"/>
                    </a:solidFill>
                  </a:rPr>
                  <a:t>convolucional</a:t>
                </a:r>
                <a:r>
                  <a:rPr lang="pt-BR" sz="1600" b="0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pt-BR" sz="160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bSupPr>
                      <m:e>
                        <m:r>
                          <a:rPr lang="pt-BR" sz="16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𝐶</m:t>
                        </m:r>
                      </m:e>
                      <m:sub/>
                      <m:sup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𝑙</m:t>
                        </m:r>
                      </m:sup>
                    </m:sSubSup>
                  </m:oMath>
                </a14:m>
                <a:endParaRPr lang="pt-BR" sz="1600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5" name="Retângulo 16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8406" y="559493"/>
                <a:ext cx="2345594" cy="342979"/>
              </a:xfrm>
              <a:prstGeom prst="rect">
                <a:avLst/>
              </a:prstGeom>
              <a:blipFill rotWithShape="1">
                <a:blip r:embed="rId14"/>
                <a:stretch>
                  <a:fillRect t="-3571" b="-2321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6" name="Conector angulado 165"/>
          <p:cNvCxnSpPr>
            <a:stCxn id="146" idx="3"/>
            <a:endCxn id="178" idx="1"/>
          </p:cNvCxnSpPr>
          <p:nvPr/>
        </p:nvCxnSpPr>
        <p:spPr>
          <a:xfrm rot="16200000" flipH="1">
            <a:off x="1175856" y="2664591"/>
            <a:ext cx="953348" cy="943855"/>
          </a:xfrm>
          <a:prstGeom prst="bentConnector2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Conector angulado 166"/>
          <p:cNvCxnSpPr>
            <a:stCxn id="145" idx="3"/>
            <a:endCxn id="174" idx="1"/>
          </p:cNvCxnSpPr>
          <p:nvPr/>
        </p:nvCxnSpPr>
        <p:spPr>
          <a:xfrm rot="16200000" flipH="1">
            <a:off x="366899" y="2825284"/>
            <a:ext cx="1922999" cy="1592120"/>
          </a:xfrm>
          <a:prstGeom prst="bentConnector2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Conector angulado 167"/>
          <p:cNvCxnSpPr>
            <a:stCxn id="144" idx="3"/>
            <a:endCxn id="176" idx="1"/>
          </p:cNvCxnSpPr>
          <p:nvPr/>
        </p:nvCxnSpPr>
        <p:spPr>
          <a:xfrm rot="16200000" flipH="1">
            <a:off x="415498" y="2685483"/>
            <a:ext cx="1734598" cy="1683321"/>
          </a:xfrm>
          <a:prstGeom prst="bentConnector2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Conector angulado 168"/>
          <p:cNvCxnSpPr>
            <a:stCxn id="174" idx="3"/>
            <a:endCxn id="96" idx="3"/>
          </p:cNvCxnSpPr>
          <p:nvPr/>
        </p:nvCxnSpPr>
        <p:spPr>
          <a:xfrm flipV="1">
            <a:off x="6906926" y="4384650"/>
            <a:ext cx="1474476" cy="198194"/>
          </a:xfrm>
          <a:prstGeom prst="bentConnector2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0" name="Retângulo 169"/>
              <p:cNvSpPr/>
              <p:nvPr/>
            </p:nvSpPr>
            <p:spPr>
              <a:xfrm>
                <a:off x="3206777" y="4413150"/>
                <a:ext cx="769378" cy="33836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sz="14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𝑊</m:t>
                          </m:r>
                        </m:e>
                        <m:sub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𝑘</m:t>
                          </m:r>
                          <m: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=</m:t>
                          </m:r>
                          <m:r>
                            <a:rPr lang="pt-BR" sz="1400" b="1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𝑵</m:t>
                          </m:r>
                          <m: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, </m:t>
                          </m:r>
                          <m: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𝑑</m:t>
                          </m:r>
                        </m:sub>
                        <m:sup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𝑙</m:t>
                          </m:r>
                        </m:sup>
                      </m:sSubSup>
                    </m:oMath>
                  </m:oMathPara>
                </a14:m>
                <a:endParaRPr lang="pt-BR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0" name="Retângulo 16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6777" y="4413150"/>
                <a:ext cx="769378" cy="338362"/>
              </a:xfrm>
              <a:prstGeom prst="rect">
                <a:avLst/>
              </a:prstGeom>
              <a:blipFill rotWithShape="1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1" name="Retângulo 170"/>
              <p:cNvSpPr/>
              <p:nvPr/>
            </p:nvSpPr>
            <p:spPr>
              <a:xfrm>
                <a:off x="4481812" y="4354300"/>
                <a:ext cx="2095574" cy="47032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subSup"/>
                          <m:ctrlPr>
                            <a:rPr lang="pt-BR" sz="1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pt-BR" sz="1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𝑑</m:t>
                          </m:r>
                          <m:r>
                            <a:rPr lang="pt-BR" sz="1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pt-BR" sz="1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𝐷</m:t>
                          </m:r>
                        </m:sup>
                        <m:e>
                          <m:sSubSup>
                            <m:sSubSupPr>
                              <m:ctrlPr>
                                <a:rPr lang="pt-BR" sz="120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bSupPr>
                            <m:e>
                              <m:sSup>
                                <m:sSupPr>
                                  <m:ctrlPr>
                                    <a:rPr lang="pt-BR" sz="120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pt-BR" sz="12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𝑀</m:t>
                                  </m:r>
                                </m:e>
                                <m:sup>
                                  <m:r>
                                    <a:rPr lang="pt-BR" sz="12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𝑙</m:t>
                                  </m:r>
                                  <m:r>
                                    <a:rPr lang="pt-BR" sz="12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a:rPr lang="pt-BR" sz="12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∗</m:t>
                              </m:r>
                              <m:r>
                                <a:rPr lang="en-US" sz="12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12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𝑘</m:t>
                              </m:r>
                              <m:r>
                                <a:rPr lang="pt-BR" sz="12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=</m:t>
                              </m:r>
                              <m:r>
                                <a:rPr lang="pt-BR" sz="1200" b="1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𝑵</m:t>
                              </m:r>
                              <m:r>
                                <a:rPr lang="pt-BR" sz="12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,</m:t>
                              </m:r>
                              <m:r>
                                <a:rPr lang="pt-BR" sz="12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12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𝑙</m:t>
                              </m:r>
                            </m:sup>
                          </m:sSubSup>
                        </m:e>
                      </m:nary>
                      <m:r>
                        <a:rPr lang="pt-BR" sz="12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pt-BR" sz="1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pt-BR" sz="1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𝑏</m:t>
                          </m:r>
                        </m:e>
                        <m:sub>
                          <m:r>
                            <a:rPr lang="pt-BR" sz="1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𝑘</m:t>
                          </m:r>
                          <m:r>
                            <a:rPr lang="pt-BR" sz="1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=</m:t>
                          </m:r>
                          <m:r>
                            <a:rPr lang="pt-BR" sz="1200" b="1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𝑵</m:t>
                          </m:r>
                        </m:sub>
                      </m:sSub>
                    </m:oMath>
                  </m:oMathPara>
                </a14:m>
                <a:endParaRPr lang="pt-BR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1" name="Retângulo 17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1812" y="4354300"/>
                <a:ext cx="2095574" cy="470322"/>
              </a:xfrm>
              <a:prstGeom prst="rect">
                <a:avLst/>
              </a:prstGeom>
              <a:blipFill rotWithShape="1">
                <a:blip r:embed="rId16"/>
                <a:stretch>
                  <a:fillRect l="-22384" t="-133766" b="-20389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2" name="Retângulo 171"/>
          <p:cNvSpPr/>
          <p:nvPr/>
        </p:nvSpPr>
        <p:spPr>
          <a:xfrm>
            <a:off x="2124458" y="4486111"/>
            <a:ext cx="648556" cy="1843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>
              <a:solidFill>
                <a:schemeClr val="tx1"/>
              </a:solidFill>
            </a:endParaRPr>
          </a:p>
        </p:txBody>
      </p:sp>
      <p:sp>
        <p:nvSpPr>
          <p:cNvPr id="173" name="Retângulo 172"/>
          <p:cNvSpPr/>
          <p:nvPr/>
        </p:nvSpPr>
        <p:spPr>
          <a:xfrm>
            <a:off x="2124458" y="4679049"/>
            <a:ext cx="648556" cy="1843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>
              <a:solidFill>
                <a:schemeClr val="tx1"/>
              </a:solidFill>
            </a:endParaRPr>
          </a:p>
        </p:txBody>
      </p:sp>
      <p:sp>
        <p:nvSpPr>
          <p:cNvPr id="174" name="Retângulo 173"/>
          <p:cNvSpPr/>
          <p:nvPr/>
        </p:nvSpPr>
        <p:spPr>
          <a:xfrm>
            <a:off x="2124458" y="4302246"/>
            <a:ext cx="4782468" cy="56119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sz="1600">
              <a:solidFill>
                <a:schemeClr val="tx1"/>
              </a:solidFill>
            </a:endParaRPr>
          </a:p>
        </p:txBody>
      </p:sp>
      <p:sp>
        <p:nvSpPr>
          <p:cNvPr id="175" name="CaixaDeTexto 174"/>
          <p:cNvSpPr txBox="1"/>
          <p:nvPr/>
        </p:nvSpPr>
        <p:spPr>
          <a:xfrm>
            <a:off x="2172058" y="4428956"/>
            <a:ext cx="529312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1400" b="1" i="1" dirty="0" smtClean="0">
                <a:latin typeface="Cambria Math" pitchFamily="18" charset="0"/>
                <a:ea typeface="Cambria Math" pitchFamily="18" charset="0"/>
              </a:rPr>
              <a:t>k=N</a:t>
            </a:r>
            <a:endParaRPr lang="pt-BR" sz="1400" b="1" i="1" dirty="0">
              <a:latin typeface="Cambria Math" pitchFamily="18" charset="0"/>
              <a:ea typeface="Cambria Math" pitchFamily="18" charset="0"/>
            </a:endParaRPr>
          </a:p>
        </p:txBody>
      </p:sp>
      <p:sp>
        <p:nvSpPr>
          <p:cNvPr id="176" name="Retângulo 175"/>
          <p:cNvSpPr/>
          <p:nvPr/>
        </p:nvSpPr>
        <p:spPr>
          <a:xfrm>
            <a:off x="2124458" y="4302246"/>
            <a:ext cx="648556" cy="1843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>
              <a:solidFill>
                <a:schemeClr val="tx1"/>
              </a:solidFill>
            </a:endParaRPr>
          </a:p>
        </p:txBody>
      </p:sp>
      <p:sp>
        <p:nvSpPr>
          <p:cNvPr id="177" name="Retângulo 176"/>
          <p:cNvSpPr/>
          <p:nvPr/>
        </p:nvSpPr>
        <p:spPr>
          <a:xfrm>
            <a:off x="2124458" y="3328058"/>
            <a:ext cx="648556" cy="1843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>
              <a:solidFill>
                <a:schemeClr val="tx1"/>
              </a:solidFill>
            </a:endParaRPr>
          </a:p>
        </p:txBody>
      </p:sp>
      <p:sp>
        <p:nvSpPr>
          <p:cNvPr id="178" name="Retângulo 177"/>
          <p:cNvSpPr/>
          <p:nvPr/>
        </p:nvSpPr>
        <p:spPr>
          <a:xfrm>
            <a:off x="2124458" y="3520996"/>
            <a:ext cx="648556" cy="1843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>
              <a:solidFill>
                <a:schemeClr val="tx1"/>
              </a:solidFill>
            </a:endParaRPr>
          </a:p>
        </p:txBody>
      </p:sp>
      <p:sp>
        <p:nvSpPr>
          <p:cNvPr id="179" name="Retângulo 178"/>
          <p:cNvSpPr/>
          <p:nvPr/>
        </p:nvSpPr>
        <p:spPr>
          <a:xfrm>
            <a:off x="2124458" y="3144193"/>
            <a:ext cx="648556" cy="1843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>
              <a:solidFill>
                <a:schemeClr val="tx1"/>
              </a:solidFill>
            </a:endParaRPr>
          </a:p>
        </p:txBody>
      </p:sp>
      <p:sp>
        <p:nvSpPr>
          <p:cNvPr id="91" name="CaixaDeTexto 90"/>
          <p:cNvSpPr txBox="1"/>
          <p:nvPr/>
        </p:nvSpPr>
        <p:spPr>
          <a:xfrm>
            <a:off x="1652531" y="3306966"/>
            <a:ext cx="338554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1600" dirty="0" smtClean="0"/>
              <a:t>...</a:t>
            </a:r>
            <a:endParaRPr lang="pt-BR" sz="1600" dirty="0"/>
          </a:p>
        </p:txBody>
      </p:sp>
      <p:sp>
        <p:nvSpPr>
          <p:cNvPr id="92" name="CaixaDeTexto 91"/>
          <p:cNvSpPr txBox="1"/>
          <p:nvPr/>
        </p:nvSpPr>
        <p:spPr>
          <a:xfrm>
            <a:off x="1652531" y="4469663"/>
            <a:ext cx="338554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1600" dirty="0" smtClean="0"/>
              <a:t>...</a:t>
            </a:r>
            <a:endParaRPr lang="pt-BR" sz="1600" dirty="0"/>
          </a:p>
        </p:txBody>
      </p:sp>
      <p:cxnSp>
        <p:nvCxnSpPr>
          <p:cNvPr id="6" name="Conector de seta reta 5"/>
          <p:cNvCxnSpPr>
            <a:stCxn id="139" idx="3"/>
            <a:endCxn id="130" idx="0"/>
          </p:cNvCxnSpPr>
          <p:nvPr/>
        </p:nvCxnSpPr>
        <p:spPr>
          <a:xfrm>
            <a:off x="3649208" y="1631499"/>
            <a:ext cx="2600" cy="53428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ector de seta reta 98"/>
          <p:cNvCxnSpPr>
            <a:stCxn id="140" idx="3"/>
            <a:endCxn id="131" idx="0"/>
          </p:cNvCxnSpPr>
          <p:nvPr/>
        </p:nvCxnSpPr>
        <p:spPr>
          <a:xfrm flipH="1">
            <a:off x="4406194" y="1631499"/>
            <a:ext cx="449" cy="53428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Conector de seta reta 179"/>
          <p:cNvCxnSpPr>
            <a:stCxn id="138" idx="3"/>
            <a:endCxn id="129" idx="0"/>
          </p:cNvCxnSpPr>
          <p:nvPr/>
        </p:nvCxnSpPr>
        <p:spPr>
          <a:xfrm flipH="1">
            <a:off x="3560607" y="1631499"/>
            <a:ext cx="3387" cy="53428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tângulo 13"/>
          <p:cNvSpPr/>
          <p:nvPr/>
        </p:nvSpPr>
        <p:spPr>
          <a:xfrm>
            <a:off x="5752706" y="670968"/>
            <a:ext cx="914400" cy="4930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81" name="Conector de seta reta 180"/>
          <p:cNvCxnSpPr>
            <a:stCxn id="14" idx="2"/>
            <a:endCxn id="108" idx="0"/>
          </p:cNvCxnSpPr>
          <p:nvPr/>
        </p:nvCxnSpPr>
        <p:spPr>
          <a:xfrm>
            <a:off x="6209906" y="1164062"/>
            <a:ext cx="692" cy="1001717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2" name="Retângulo 181"/>
          <p:cNvSpPr/>
          <p:nvPr/>
        </p:nvSpPr>
        <p:spPr>
          <a:xfrm>
            <a:off x="4639245" y="1287007"/>
            <a:ext cx="914400" cy="4930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33" name="Conector de seta reta 132"/>
          <p:cNvCxnSpPr>
            <a:endCxn id="134" idx="1"/>
          </p:cNvCxnSpPr>
          <p:nvPr/>
        </p:nvCxnSpPr>
        <p:spPr>
          <a:xfrm>
            <a:off x="6256199" y="2548785"/>
            <a:ext cx="188370" cy="1577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upo 22"/>
          <p:cNvGrpSpPr/>
          <p:nvPr/>
        </p:nvGrpSpPr>
        <p:grpSpPr>
          <a:xfrm>
            <a:off x="6441281" y="2385208"/>
            <a:ext cx="327288" cy="327154"/>
            <a:chOff x="6441281" y="2383631"/>
            <a:chExt cx="327288" cy="327154"/>
          </a:xfrm>
        </p:grpSpPr>
        <p:sp>
          <p:nvSpPr>
            <p:cNvPr id="134" name="Retângulo 133"/>
            <p:cNvSpPr/>
            <p:nvPr/>
          </p:nvSpPr>
          <p:spPr>
            <a:xfrm>
              <a:off x="6444569" y="2386785"/>
              <a:ext cx="324000" cy="324000"/>
            </a:xfrm>
            <a:prstGeom prst="rect">
              <a:avLst/>
            </a:prstGeom>
            <a:solidFill>
              <a:srgbClr val="C0C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8" name="Forma livre 17"/>
            <p:cNvSpPr/>
            <p:nvPr/>
          </p:nvSpPr>
          <p:spPr>
            <a:xfrm>
              <a:off x="6441281" y="2383631"/>
              <a:ext cx="326232" cy="164307"/>
            </a:xfrm>
            <a:custGeom>
              <a:avLst/>
              <a:gdLst>
                <a:gd name="connsiteX0" fmla="*/ 0 w 326232"/>
                <a:gd name="connsiteY0" fmla="*/ 164307 h 164307"/>
                <a:gd name="connsiteX1" fmla="*/ 166688 w 326232"/>
                <a:gd name="connsiteY1" fmla="*/ 161925 h 164307"/>
                <a:gd name="connsiteX2" fmla="*/ 326232 w 326232"/>
                <a:gd name="connsiteY2" fmla="*/ 0 h 164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26232" h="164307">
                  <a:moveTo>
                    <a:pt x="0" y="164307"/>
                  </a:moveTo>
                  <a:lnTo>
                    <a:pt x="166688" y="161925"/>
                  </a:lnTo>
                  <a:lnTo>
                    <a:pt x="326232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85" name="Retângulo 184"/>
          <p:cNvSpPr/>
          <p:nvPr/>
        </p:nvSpPr>
        <p:spPr>
          <a:xfrm>
            <a:off x="6333594" y="2142068"/>
            <a:ext cx="542662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050" b="0" dirty="0" err="1" smtClean="0">
                <a:solidFill>
                  <a:schemeClr val="tx1"/>
                </a:solidFill>
              </a:rPr>
              <a:t>ReLu</a:t>
            </a:r>
            <a:endParaRPr lang="pt-BR" sz="1050" i="1" dirty="0">
              <a:solidFill>
                <a:schemeClr val="tx1"/>
              </a:solidFill>
            </a:endParaRPr>
          </a:p>
        </p:txBody>
      </p:sp>
      <p:grpSp>
        <p:nvGrpSpPr>
          <p:cNvPr id="113" name="Grupo 112"/>
          <p:cNvGrpSpPr/>
          <p:nvPr/>
        </p:nvGrpSpPr>
        <p:grpSpPr>
          <a:xfrm>
            <a:off x="6560148" y="3286143"/>
            <a:ext cx="260454" cy="260348"/>
            <a:chOff x="6441281" y="2383631"/>
            <a:chExt cx="327288" cy="327154"/>
          </a:xfrm>
        </p:grpSpPr>
        <p:sp>
          <p:nvSpPr>
            <p:cNvPr id="132" name="Retângulo 131"/>
            <p:cNvSpPr/>
            <p:nvPr/>
          </p:nvSpPr>
          <p:spPr>
            <a:xfrm>
              <a:off x="6444569" y="2386785"/>
              <a:ext cx="324000" cy="324000"/>
            </a:xfrm>
            <a:prstGeom prst="rect">
              <a:avLst/>
            </a:prstGeom>
            <a:solidFill>
              <a:srgbClr val="C0C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83" name="Forma livre 182"/>
            <p:cNvSpPr/>
            <p:nvPr/>
          </p:nvSpPr>
          <p:spPr>
            <a:xfrm>
              <a:off x="6441281" y="2383631"/>
              <a:ext cx="326232" cy="164307"/>
            </a:xfrm>
            <a:custGeom>
              <a:avLst/>
              <a:gdLst>
                <a:gd name="connsiteX0" fmla="*/ 0 w 326232"/>
                <a:gd name="connsiteY0" fmla="*/ 164307 h 164307"/>
                <a:gd name="connsiteX1" fmla="*/ 166688 w 326232"/>
                <a:gd name="connsiteY1" fmla="*/ 161925 h 164307"/>
                <a:gd name="connsiteX2" fmla="*/ 326232 w 326232"/>
                <a:gd name="connsiteY2" fmla="*/ 0 h 164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26232" h="164307">
                  <a:moveTo>
                    <a:pt x="0" y="164307"/>
                  </a:moveTo>
                  <a:lnTo>
                    <a:pt x="166688" y="161925"/>
                  </a:lnTo>
                  <a:lnTo>
                    <a:pt x="326232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84" name="Grupo 183"/>
          <p:cNvGrpSpPr/>
          <p:nvPr/>
        </p:nvGrpSpPr>
        <p:grpSpPr>
          <a:xfrm>
            <a:off x="6560148" y="4448133"/>
            <a:ext cx="260454" cy="260348"/>
            <a:chOff x="6441281" y="2383631"/>
            <a:chExt cx="327288" cy="327154"/>
          </a:xfrm>
        </p:grpSpPr>
        <p:sp>
          <p:nvSpPr>
            <p:cNvPr id="186" name="Retângulo 185"/>
            <p:cNvSpPr/>
            <p:nvPr/>
          </p:nvSpPr>
          <p:spPr>
            <a:xfrm>
              <a:off x="6444569" y="2386785"/>
              <a:ext cx="324000" cy="324000"/>
            </a:xfrm>
            <a:prstGeom prst="rect">
              <a:avLst/>
            </a:prstGeom>
            <a:solidFill>
              <a:srgbClr val="C0C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87" name="Forma livre 186"/>
            <p:cNvSpPr/>
            <p:nvPr/>
          </p:nvSpPr>
          <p:spPr>
            <a:xfrm>
              <a:off x="6441281" y="2383631"/>
              <a:ext cx="326232" cy="164307"/>
            </a:xfrm>
            <a:custGeom>
              <a:avLst/>
              <a:gdLst>
                <a:gd name="connsiteX0" fmla="*/ 0 w 326232"/>
                <a:gd name="connsiteY0" fmla="*/ 164307 h 164307"/>
                <a:gd name="connsiteX1" fmla="*/ 166688 w 326232"/>
                <a:gd name="connsiteY1" fmla="*/ 161925 h 164307"/>
                <a:gd name="connsiteX2" fmla="*/ 326232 w 326232"/>
                <a:gd name="connsiteY2" fmla="*/ 0 h 164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26232" h="164307">
                  <a:moveTo>
                    <a:pt x="0" y="164307"/>
                  </a:moveTo>
                  <a:lnTo>
                    <a:pt x="166688" y="161925"/>
                  </a:lnTo>
                  <a:lnTo>
                    <a:pt x="326232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cxnSp>
        <p:nvCxnSpPr>
          <p:cNvPr id="188" name="Conector reto 187"/>
          <p:cNvCxnSpPr/>
          <p:nvPr/>
        </p:nvCxnSpPr>
        <p:spPr>
          <a:xfrm>
            <a:off x="7596336" y="4657305"/>
            <a:ext cx="82984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9" name="Retângulo 188"/>
          <p:cNvSpPr/>
          <p:nvPr/>
        </p:nvSpPr>
        <p:spPr>
          <a:xfrm>
            <a:off x="7596336" y="4651849"/>
            <a:ext cx="831600" cy="2376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pt-BR" sz="1100" i="1" dirty="0" smtClean="0">
                <a:solidFill>
                  <a:schemeClr val="tx1"/>
                </a:solidFill>
              </a:rPr>
              <a:t>N</a:t>
            </a:r>
            <a:r>
              <a:rPr lang="pt-BR" sz="1100" dirty="0" smtClean="0">
                <a:solidFill>
                  <a:schemeClr val="tx1"/>
                </a:solidFill>
              </a:rPr>
              <a:t> canais</a:t>
            </a:r>
            <a:endParaRPr lang="pt-BR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8151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" name="Tabela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6786880"/>
              </p:ext>
            </p:extLst>
          </p:nvPr>
        </p:nvGraphicFramePr>
        <p:xfrm>
          <a:off x="2963837" y="775936"/>
          <a:ext cx="900000" cy="9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Camada </a:t>
            </a:r>
            <a:r>
              <a:rPr lang="pt-BR" dirty="0" err="1"/>
              <a:t>convolucional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19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SIN393 (2023)</a:t>
            </a:r>
            <a:endParaRPr lang="pt-BR" dirty="0"/>
          </a:p>
        </p:txBody>
      </p:sp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8601126"/>
              </p:ext>
            </p:extLst>
          </p:nvPr>
        </p:nvGraphicFramePr>
        <p:xfrm>
          <a:off x="139725" y="743228"/>
          <a:ext cx="1260000" cy="126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7" name="Tabe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0745041"/>
              </p:ext>
            </p:extLst>
          </p:nvPr>
        </p:nvGraphicFramePr>
        <p:xfrm>
          <a:off x="139725" y="2206456"/>
          <a:ext cx="1260000" cy="126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8" name="Tabela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0152019"/>
              </p:ext>
            </p:extLst>
          </p:nvPr>
        </p:nvGraphicFramePr>
        <p:xfrm>
          <a:off x="139725" y="3669684"/>
          <a:ext cx="1260000" cy="126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9" name="Tabela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6394774"/>
              </p:ext>
            </p:extLst>
          </p:nvPr>
        </p:nvGraphicFramePr>
        <p:xfrm>
          <a:off x="2019781" y="775936"/>
          <a:ext cx="486000" cy="48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  <a:gridCol w="162000"/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10" name="Tabela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3141526"/>
              </p:ext>
            </p:extLst>
          </p:nvPr>
        </p:nvGraphicFramePr>
        <p:xfrm>
          <a:off x="2019781" y="1497872"/>
          <a:ext cx="486000" cy="48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  <a:gridCol w="162000"/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11" name="Tabela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7127187"/>
              </p:ext>
            </p:extLst>
          </p:nvPr>
        </p:nvGraphicFramePr>
        <p:xfrm>
          <a:off x="2019781" y="2219808"/>
          <a:ext cx="486000" cy="48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  <a:gridCol w="162000"/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20" name="Tabela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0461486"/>
              </p:ext>
            </p:extLst>
          </p:nvPr>
        </p:nvGraphicFramePr>
        <p:xfrm>
          <a:off x="2019781" y="2980947"/>
          <a:ext cx="486000" cy="48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  <a:gridCol w="162000"/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21" name="Tabela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3773713"/>
              </p:ext>
            </p:extLst>
          </p:nvPr>
        </p:nvGraphicFramePr>
        <p:xfrm>
          <a:off x="2019781" y="3703887"/>
          <a:ext cx="486000" cy="48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  <a:gridCol w="162000"/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22" name="Tabela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1396697"/>
              </p:ext>
            </p:extLst>
          </p:nvPr>
        </p:nvGraphicFramePr>
        <p:xfrm>
          <a:off x="2019781" y="4426827"/>
          <a:ext cx="486000" cy="48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  <a:gridCol w="162000"/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cxnSp>
        <p:nvCxnSpPr>
          <p:cNvPr id="24" name="Conector reto 23"/>
          <p:cNvCxnSpPr/>
          <p:nvPr/>
        </p:nvCxnSpPr>
        <p:spPr>
          <a:xfrm>
            <a:off x="1982368" y="2743903"/>
            <a:ext cx="6981632" cy="10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tângulo 40"/>
          <p:cNvSpPr/>
          <p:nvPr/>
        </p:nvSpPr>
        <p:spPr>
          <a:xfrm>
            <a:off x="179512" y="3488298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[:,:,2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] 5×5 + </a:t>
            </a:r>
            <a:r>
              <a:rPr lang="pt-BR" sz="800" dirty="0" err="1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pad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2" name="Retângulo 41"/>
          <p:cNvSpPr/>
          <p:nvPr/>
        </p:nvSpPr>
        <p:spPr>
          <a:xfrm>
            <a:off x="179512" y="2025070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x[:,:,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1] 5×5 + </a:t>
            </a:r>
            <a:r>
              <a:rPr lang="pt-BR" sz="800" dirty="0" err="1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pad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3" name="Retângulo 42"/>
          <p:cNvSpPr/>
          <p:nvPr/>
        </p:nvSpPr>
        <p:spPr>
          <a:xfrm>
            <a:off x="179512" y="561842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x[:,:,0] 5×5 + </a:t>
            </a:r>
            <a:r>
              <a:rPr lang="pt-BR" sz="800" dirty="0" err="1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pad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1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5" name="Retângulo 44"/>
          <p:cNvSpPr/>
          <p:nvPr/>
        </p:nvSpPr>
        <p:spPr>
          <a:xfrm>
            <a:off x="2019781" y="578196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w0[:,:,0]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6" name="Retângulo 45"/>
          <p:cNvSpPr/>
          <p:nvPr/>
        </p:nvSpPr>
        <p:spPr>
          <a:xfrm>
            <a:off x="2019781" y="1300132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w0[:,:,1]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7" name="Retângulo 46"/>
          <p:cNvSpPr/>
          <p:nvPr/>
        </p:nvSpPr>
        <p:spPr>
          <a:xfrm>
            <a:off x="2019781" y="2022068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w0[:,:,2]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1" name="Retângulo 30"/>
          <p:cNvSpPr/>
          <p:nvPr/>
        </p:nvSpPr>
        <p:spPr>
          <a:xfrm>
            <a:off x="2019781" y="2782705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w1[:,:,0]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2" name="Retângulo 31"/>
          <p:cNvSpPr/>
          <p:nvPr/>
        </p:nvSpPr>
        <p:spPr>
          <a:xfrm>
            <a:off x="2019781" y="3505645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w1[:,:,1]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6" name="Retângulo 35"/>
          <p:cNvSpPr/>
          <p:nvPr/>
        </p:nvSpPr>
        <p:spPr>
          <a:xfrm>
            <a:off x="2019781" y="4228585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w1[:,:,2]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graphicFrame>
        <p:nvGraphicFramePr>
          <p:cNvPr id="91" name="Tabela 9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6413200"/>
              </p:ext>
            </p:extLst>
          </p:nvPr>
        </p:nvGraphicFramePr>
        <p:xfrm>
          <a:off x="4092865" y="1290872"/>
          <a:ext cx="900000" cy="9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2" name="Tabela 9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3727791"/>
              </p:ext>
            </p:extLst>
          </p:nvPr>
        </p:nvGraphicFramePr>
        <p:xfrm>
          <a:off x="5221892" y="1805808"/>
          <a:ext cx="900000" cy="9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4" name="Tabela 9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6009657"/>
              </p:ext>
            </p:extLst>
          </p:nvPr>
        </p:nvGraphicFramePr>
        <p:xfrm>
          <a:off x="2963837" y="3016134"/>
          <a:ext cx="900000" cy="9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5" name="Tabela 9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926965"/>
              </p:ext>
            </p:extLst>
          </p:nvPr>
        </p:nvGraphicFramePr>
        <p:xfrm>
          <a:off x="4092865" y="3514481"/>
          <a:ext cx="900000" cy="9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6" name="Tabela 9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2007618"/>
              </p:ext>
            </p:extLst>
          </p:nvPr>
        </p:nvGraphicFramePr>
        <p:xfrm>
          <a:off x="5221892" y="4012827"/>
          <a:ext cx="900000" cy="9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98" name="Retângulo 97"/>
          <p:cNvSpPr/>
          <p:nvPr/>
        </p:nvSpPr>
        <p:spPr>
          <a:xfrm>
            <a:off x="2963837" y="590224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x[:,:,0] 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* w0[:,:,0]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9" name="Retângulo 98"/>
          <p:cNvSpPr/>
          <p:nvPr/>
        </p:nvSpPr>
        <p:spPr>
          <a:xfrm>
            <a:off x="4092865" y="1102260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[:,:,1] 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* w0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[:,:,1]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0" name="Retângulo 99"/>
          <p:cNvSpPr/>
          <p:nvPr/>
        </p:nvSpPr>
        <p:spPr>
          <a:xfrm>
            <a:off x="5221892" y="1614295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[:,:,2] 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* w0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[:,:,2]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1" name="Retângulo 100"/>
          <p:cNvSpPr/>
          <p:nvPr/>
        </p:nvSpPr>
        <p:spPr>
          <a:xfrm>
            <a:off x="2963837" y="2821901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x[:,:,0] 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* w1[:,:,0]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2" name="Retângulo 101"/>
          <p:cNvSpPr/>
          <p:nvPr/>
        </p:nvSpPr>
        <p:spPr>
          <a:xfrm>
            <a:off x="4092865" y="3321148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[:,:,1] 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* 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w1[:,:,1]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3" name="Retângulo 102"/>
          <p:cNvSpPr/>
          <p:nvPr/>
        </p:nvSpPr>
        <p:spPr>
          <a:xfrm>
            <a:off x="5221892" y="3820396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[:,:,2] 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* 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w1[:,:,2]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graphicFrame>
        <p:nvGraphicFramePr>
          <p:cNvPr id="44" name="Tabela 4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3727851"/>
              </p:ext>
            </p:extLst>
          </p:nvPr>
        </p:nvGraphicFramePr>
        <p:xfrm>
          <a:off x="5959892" y="1290872"/>
          <a:ext cx="162000" cy="162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48" name="Retângulo 47"/>
          <p:cNvSpPr/>
          <p:nvPr/>
        </p:nvSpPr>
        <p:spPr>
          <a:xfrm>
            <a:off x="5959892" y="1102260"/>
            <a:ext cx="648072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b0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9" name="Retângulo 48"/>
          <p:cNvSpPr/>
          <p:nvPr/>
        </p:nvSpPr>
        <p:spPr>
          <a:xfrm>
            <a:off x="5959892" y="3321148"/>
            <a:ext cx="648072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b1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graphicFrame>
        <p:nvGraphicFramePr>
          <p:cNvPr id="50" name="Tabela 4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5570826"/>
              </p:ext>
            </p:extLst>
          </p:nvPr>
        </p:nvGraphicFramePr>
        <p:xfrm>
          <a:off x="5959892" y="3514481"/>
          <a:ext cx="162000" cy="162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51" name="Retângulo 50"/>
          <p:cNvSpPr/>
          <p:nvPr/>
        </p:nvSpPr>
        <p:spPr>
          <a:xfrm>
            <a:off x="4572000" y="4684222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pt-BR" sz="1000" i="1" dirty="0">
                <a:hlinkClick r:id="rId2"/>
              </a:rPr>
              <a:t>https://cs231n.github.io/convolutional-networks</a:t>
            </a:r>
            <a:r>
              <a:rPr lang="pt-BR" sz="1000" i="1" dirty="0" smtClean="0">
                <a:hlinkClick r:id="rId2"/>
              </a:rPr>
              <a:t>/</a:t>
            </a:r>
            <a:r>
              <a:rPr lang="pt-BR" sz="1000" i="1" dirty="0" smtClean="0"/>
              <a:t> </a:t>
            </a:r>
            <a:endParaRPr lang="pt-BR" sz="1000" i="1" dirty="0"/>
          </a:p>
        </p:txBody>
      </p:sp>
    </p:spTree>
    <p:extLst>
      <p:ext uri="{BB962C8B-B14F-4D97-AF65-F5344CB8AC3E}">
        <p14:creationId xmlns:p14="http://schemas.microsoft.com/office/powerpoint/2010/main" val="2220971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Roteiro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Pipelines de </a:t>
            </a:r>
            <a:r>
              <a:rPr lang="pt-BR" dirty="0" smtClean="0"/>
              <a:t>classificação</a:t>
            </a:r>
          </a:p>
          <a:p>
            <a:r>
              <a:rPr lang="pt-BR" dirty="0" err="1"/>
              <a:t>Perceptron</a:t>
            </a:r>
            <a:r>
              <a:rPr lang="pt-BR" dirty="0"/>
              <a:t> de múltiplas camadas (MLP)</a:t>
            </a:r>
          </a:p>
          <a:p>
            <a:r>
              <a:rPr lang="pt-BR" dirty="0" smtClean="0"/>
              <a:t>Redes </a:t>
            </a:r>
            <a:r>
              <a:rPr lang="pt-BR" dirty="0"/>
              <a:t>Neurais Convolucionais (</a:t>
            </a:r>
            <a:r>
              <a:rPr lang="pt-BR" dirty="0" err="1"/>
              <a:t>CNNs</a:t>
            </a:r>
            <a:r>
              <a:rPr lang="pt-BR" dirty="0"/>
              <a:t>)</a:t>
            </a:r>
            <a:endParaRPr lang="pt-BR" dirty="0" smtClean="0"/>
          </a:p>
          <a:p>
            <a:r>
              <a:rPr lang="pt-BR" dirty="0"/>
              <a:t>Camada </a:t>
            </a:r>
            <a:r>
              <a:rPr lang="pt-BR" dirty="0" err="1" smtClean="0"/>
              <a:t>convolucional</a:t>
            </a:r>
            <a:endParaRPr lang="pt-BR" dirty="0" smtClean="0"/>
          </a:p>
          <a:p>
            <a:r>
              <a:rPr lang="pt-BR" dirty="0"/>
              <a:t>Camada de </a:t>
            </a:r>
            <a:r>
              <a:rPr lang="pt-BR" dirty="0" err="1" smtClean="0"/>
              <a:t>pooling</a:t>
            </a:r>
            <a:endParaRPr lang="pt-BR" dirty="0" smtClean="0"/>
          </a:p>
          <a:p>
            <a:r>
              <a:rPr lang="pt-BR" dirty="0"/>
              <a:t>Função de </a:t>
            </a:r>
            <a:r>
              <a:rPr lang="pt-BR" dirty="0" smtClean="0"/>
              <a:t>ativação</a:t>
            </a:r>
          </a:p>
          <a:p>
            <a:r>
              <a:rPr lang="pt-BR" dirty="0"/>
              <a:t>Camada completamente </a:t>
            </a:r>
            <a:r>
              <a:rPr lang="pt-BR" dirty="0" smtClean="0"/>
              <a:t>conectada</a:t>
            </a:r>
          </a:p>
          <a:p>
            <a:r>
              <a:rPr lang="pt-BR" dirty="0"/>
              <a:t>Camada de saída </a:t>
            </a:r>
            <a:r>
              <a:rPr lang="pt-BR" dirty="0" smtClean="0"/>
              <a:t>– </a:t>
            </a:r>
            <a:r>
              <a:rPr lang="pt-BR" dirty="0" err="1" smtClean="0"/>
              <a:t>softmax</a:t>
            </a:r>
            <a:endParaRPr lang="pt-BR" dirty="0" smtClean="0"/>
          </a:p>
          <a:p>
            <a:r>
              <a:rPr lang="pt-BR" dirty="0"/>
              <a:t>Função de perda </a:t>
            </a:r>
            <a:r>
              <a:rPr lang="pt-BR" dirty="0" smtClean="0"/>
              <a:t>(</a:t>
            </a:r>
            <a:r>
              <a:rPr lang="pt-BR" dirty="0" err="1" smtClean="0"/>
              <a:t>loss</a:t>
            </a:r>
            <a:r>
              <a:rPr lang="pt-BR" dirty="0" smtClean="0"/>
              <a:t>)</a:t>
            </a:r>
          </a:p>
          <a:p>
            <a:r>
              <a:rPr lang="pt-BR" dirty="0" err="1" smtClean="0"/>
              <a:t>Otimizadores</a:t>
            </a:r>
            <a:endParaRPr lang="pt-BR" dirty="0" smtClean="0"/>
          </a:p>
          <a:p>
            <a:r>
              <a:rPr lang="pt-BR" dirty="0" smtClean="0"/>
              <a:t>Arquiteturas</a:t>
            </a:r>
          </a:p>
          <a:p>
            <a:r>
              <a:rPr lang="pt-BR" dirty="0" smtClean="0"/>
              <a:t>Bibliotecas </a:t>
            </a:r>
            <a:r>
              <a:rPr lang="pt-BR" dirty="0"/>
              <a:t>e </a:t>
            </a:r>
            <a:r>
              <a:rPr lang="pt-BR" dirty="0" smtClean="0"/>
              <a:t>desenvolvimento</a:t>
            </a:r>
          </a:p>
          <a:p>
            <a:r>
              <a:rPr lang="pt-BR" dirty="0"/>
              <a:t>Conjuntos de imagens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2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SIN393 (2023)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66558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Camada </a:t>
            </a:r>
            <a:r>
              <a:rPr lang="pt-BR" dirty="0" err="1"/>
              <a:t>convolucional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20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SIN393 (2023)</a:t>
            </a:r>
            <a:endParaRPr lang="pt-BR" dirty="0"/>
          </a:p>
        </p:txBody>
      </p:sp>
      <p:graphicFrame>
        <p:nvGraphicFramePr>
          <p:cNvPr id="71" name="Tabela 7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9902557"/>
              </p:ext>
            </p:extLst>
          </p:nvPr>
        </p:nvGraphicFramePr>
        <p:xfrm>
          <a:off x="2963837" y="775936"/>
          <a:ext cx="900000" cy="9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7" name="Tabela 7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4337614"/>
              </p:ext>
            </p:extLst>
          </p:nvPr>
        </p:nvGraphicFramePr>
        <p:xfrm>
          <a:off x="139725" y="743228"/>
          <a:ext cx="1260000" cy="126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78" name="Tabela 7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4828146"/>
              </p:ext>
            </p:extLst>
          </p:nvPr>
        </p:nvGraphicFramePr>
        <p:xfrm>
          <a:off x="139725" y="2206456"/>
          <a:ext cx="1260000" cy="126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80" name="Tabela 7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2355566"/>
              </p:ext>
            </p:extLst>
          </p:nvPr>
        </p:nvGraphicFramePr>
        <p:xfrm>
          <a:off x="139725" y="3669684"/>
          <a:ext cx="1260000" cy="126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81" name="Tabela 8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529453"/>
              </p:ext>
            </p:extLst>
          </p:nvPr>
        </p:nvGraphicFramePr>
        <p:xfrm>
          <a:off x="2019781" y="775936"/>
          <a:ext cx="486000" cy="48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  <a:gridCol w="162000"/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83" name="Tabela 8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6720066"/>
              </p:ext>
            </p:extLst>
          </p:nvPr>
        </p:nvGraphicFramePr>
        <p:xfrm>
          <a:off x="2019781" y="1497872"/>
          <a:ext cx="486000" cy="48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  <a:gridCol w="162000"/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84" name="Tabela 8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7707994"/>
              </p:ext>
            </p:extLst>
          </p:nvPr>
        </p:nvGraphicFramePr>
        <p:xfrm>
          <a:off x="2019781" y="2219808"/>
          <a:ext cx="486000" cy="48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  <a:gridCol w="162000"/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86" name="Tabela 8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267016"/>
              </p:ext>
            </p:extLst>
          </p:nvPr>
        </p:nvGraphicFramePr>
        <p:xfrm>
          <a:off x="2019781" y="2980947"/>
          <a:ext cx="486000" cy="48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  <a:gridCol w="162000"/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87" name="Tabela 8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7077426"/>
              </p:ext>
            </p:extLst>
          </p:nvPr>
        </p:nvGraphicFramePr>
        <p:xfrm>
          <a:off x="2019781" y="3703887"/>
          <a:ext cx="486000" cy="48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  <a:gridCol w="162000"/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88" name="Tabela 8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9382855"/>
              </p:ext>
            </p:extLst>
          </p:nvPr>
        </p:nvGraphicFramePr>
        <p:xfrm>
          <a:off x="2019781" y="4426827"/>
          <a:ext cx="486000" cy="48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  <a:gridCol w="162000"/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cxnSp>
        <p:nvCxnSpPr>
          <p:cNvPr id="89" name="Conector reto 88"/>
          <p:cNvCxnSpPr/>
          <p:nvPr/>
        </p:nvCxnSpPr>
        <p:spPr>
          <a:xfrm>
            <a:off x="1982368" y="2743903"/>
            <a:ext cx="6981632" cy="10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Retângulo 112"/>
          <p:cNvSpPr/>
          <p:nvPr/>
        </p:nvSpPr>
        <p:spPr>
          <a:xfrm>
            <a:off x="179512" y="3488298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[:,:,2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] 5×5 + </a:t>
            </a:r>
            <a:r>
              <a:rPr lang="pt-BR" sz="800" dirty="0" err="1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pad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14" name="Retângulo 113"/>
          <p:cNvSpPr/>
          <p:nvPr/>
        </p:nvSpPr>
        <p:spPr>
          <a:xfrm>
            <a:off x="179512" y="2025070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x[:,:,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1] 5×5 + </a:t>
            </a:r>
            <a:r>
              <a:rPr lang="pt-BR" sz="800" dirty="0" err="1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pad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15" name="Retângulo 114"/>
          <p:cNvSpPr/>
          <p:nvPr/>
        </p:nvSpPr>
        <p:spPr>
          <a:xfrm>
            <a:off x="179512" y="561842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x[:,:,0] 5×5 + </a:t>
            </a:r>
            <a:r>
              <a:rPr lang="pt-BR" sz="800" dirty="0" err="1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pad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1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16" name="Retângulo 115"/>
          <p:cNvSpPr/>
          <p:nvPr/>
        </p:nvSpPr>
        <p:spPr>
          <a:xfrm>
            <a:off x="2019781" y="578196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w0[:,:,0]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17" name="Retângulo 116"/>
          <p:cNvSpPr/>
          <p:nvPr/>
        </p:nvSpPr>
        <p:spPr>
          <a:xfrm>
            <a:off x="2019781" y="1300132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w0[:,:,1]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18" name="Retângulo 117"/>
          <p:cNvSpPr/>
          <p:nvPr/>
        </p:nvSpPr>
        <p:spPr>
          <a:xfrm>
            <a:off x="2019781" y="2022068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w0[:,:,2]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19" name="Retângulo 118"/>
          <p:cNvSpPr/>
          <p:nvPr/>
        </p:nvSpPr>
        <p:spPr>
          <a:xfrm>
            <a:off x="2019781" y="2782705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w1[:,:,0]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0" name="Retângulo 119"/>
          <p:cNvSpPr/>
          <p:nvPr/>
        </p:nvSpPr>
        <p:spPr>
          <a:xfrm>
            <a:off x="2019781" y="3505645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w1[:,:,1]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1" name="Retângulo 120"/>
          <p:cNvSpPr/>
          <p:nvPr/>
        </p:nvSpPr>
        <p:spPr>
          <a:xfrm>
            <a:off x="2019781" y="4228585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w1[:,:,2]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grpSp>
        <p:nvGrpSpPr>
          <p:cNvPr id="122" name="Grupo 121"/>
          <p:cNvGrpSpPr/>
          <p:nvPr/>
        </p:nvGrpSpPr>
        <p:grpSpPr>
          <a:xfrm>
            <a:off x="1928542" y="677118"/>
            <a:ext cx="670936" cy="670936"/>
            <a:chOff x="1889900" y="683468"/>
            <a:chExt cx="670936" cy="670936"/>
          </a:xfrm>
        </p:grpSpPr>
        <p:sp>
          <p:nvSpPr>
            <p:cNvPr id="123" name="Retângulo 122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D99694">
                <a:alpha val="50196"/>
              </a:srgb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4" name="Retângulo 123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25" name="Grupo 124"/>
          <p:cNvGrpSpPr/>
          <p:nvPr/>
        </p:nvGrpSpPr>
        <p:grpSpPr>
          <a:xfrm>
            <a:off x="1928542" y="1404002"/>
            <a:ext cx="670936" cy="670936"/>
            <a:chOff x="1889900" y="683468"/>
            <a:chExt cx="670936" cy="670936"/>
          </a:xfrm>
        </p:grpSpPr>
        <p:sp>
          <p:nvSpPr>
            <p:cNvPr id="126" name="Retângulo 125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C3D69B">
                <a:alpha val="50196"/>
              </a:srgb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7" name="Retângulo 126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28" name="Grupo 127"/>
          <p:cNvGrpSpPr/>
          <p:nvPr/>
        </p:nvGrpSpPr>
        <p:grpSpPr>
          <a:xfrm>
            <a:off x="1928542" y="2128520"/>
            <a:ext cx="670936" cy="670936"/>
            <a:chOff x="1889900" y="683468"/>
            <a:chExt cx="670936" cy="670936"/>
          </a:xfrm>
        </p:grpSpPr>
        <p:sp>
          <p:nvSpPr>
            <p:cNvPr id="129" name="Retângulo 128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95B3D7">
                <a:alpha val="50196"/>
              </a:srgb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30" name="Retângulo 129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aphicFrame>
        <p:nvGraphicFramePr>
          <p:cNvPr id="131" name="Tabela 1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0830050"/>
              </p:ext>
            </p:extLst>
          </p:nvPr>
        </p:nvGraphicFramePr>
        <p:xfrm>
          <a:off x="4092865" y="1290872"/>
          <a:ext cx="900000" cy="9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32" name="Tabela 1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8057809"/>
              </p:ext>
            </p:extLst>
          </p:nvPr>
        </p:nvGraphicFramePr>
        <p:xfrm>
          <a:off x="5221892" y="1805808"/>
          <a:ext cx="900000" cy="9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33" name="Tabela 1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4606156"/>
              </p:ext>
            </p:extLst>
          </p:nvPr>
        </p:nvGraphicFramePr>
        <p:xfrm>
          <a:off x="2963837" y="3016134"/>
          <a:ext cx="900000" cy="9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34" name="Tabela 1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6964295"/>
              </p:ext>
            </p:extLst>
          </p:nvPr>
        </p:nvGraphicFramePr>
        <p:xfrm>
          <a:off x="4092865" y="3514481"/>
          <a:ext cx="900000" cy="9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35" name="Tabela 1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2531792"/>
              </p:ext>
            </p:extLst>
          </p:nvPr>
        </p:nvGraphicFramePr>
        <p:xfrm>
          <a:off x="5221892" y="4012827"/>
          <a:ext cx="900000" cy="9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136" name="Retângulo 135"/>
          <p:cNvSpPr/>
          <p:nvPr/>
        </p:nvSpPr>
        <p:spPr>
          <a:xfrm>
            <a:off x="2963837" y="590224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x[:,:,0] 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* w0[:,:,0]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37" name="Retângulo 136"/>
          <p:cNvSpPr/>
          <p:nvPr/>
        </p:nvSpPr>
        <p:spPr>
          <a:xfrm>
            <a:off x="4092865" y="1102260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[:,:,1] 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* w0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[:,:,1]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38" name="Retângulo 137"/>
          <p:cNvSpPr/>
          <p:nvPr/>
        </p:nvSpPr>
        <p:spPr>
          <a:xfrm>
            <a:off x="5221892" y="1614295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[:,:,2] 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* w0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[:,:,2]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39" name="Retângulo 138"/>
          <p:cNvSpPr/>
          <p:nvPr/>
        </p:nvSpPr>
        <p:spPr>
          <a:xfrm>
            <a:off x="2963837" y="2821901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x[:,:,0] 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* w1[:,:,0]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40" name="Retângulo 139"/>
          <p:cNvSpPr/>
          <p:nvPr/>
        </p:nvSpPr>
        <p:spPr>
          <a:xfrm>
            <a:off x="4092865" y="3321148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[:,:,1] 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* 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w1[:,:,1]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41" name="Retângulo 140"/>
          <p:cNvSpPr/>
          <p:nvPr/>
        </p:nvSpPr>
        <p:spPr>
          <a:xfrm>
            <a:off x="5221892" y="3820396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[:,:,2] 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* 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w1[:,:,2]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grpSp>
        <p:nvGrpSpPr>
          <p:cNvPr id="142" name="Grupo 141"/>
          <p:cNvGrpSpPr/>
          <p:nvPr/>
        </p:nvGrpSpPr>
        <p:grpSpPr>
          <a:xfrm>
            <a:off x="1928542" y="2886180"/>
            <a:ext cx="670936" cy="670936"/>
            <a:chOff x="1889900" y="683468"/>
            <a:chExt cx="670936" cy="670936"/>
          </a:xfrm>
        </p:grpSpPr>
        <p:sp>
          <p:nvSpPr>
            <p:cNvPr id="143" name="Retângulo 142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D99694">
                <a:alpha val="50196"/>
              </a:srgb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4" name="Retângulo 143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45" name="Grupo 144"/>
          <p:cNvGrpSpPr/>
          <p:nvPr/>
        </p:nvGrpSpPr>
        <p:grpSpPr>
          <a:xfrm>
            <a:off x="1928542" y="3609120"/>
            <a:ext cx="670936" cy="670936"/>
            <a:chOff x="1889900" y="683468"/>
            <a:chExt cx="670936" cy="670936"/>
          </a:xfrm>
        </p:grpSpPr>
        <p:sp>
          <p:nvSpPr>
            <p:cNvPr id="146" name="Retângulo 145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C3D69B">
                <a:alpha val="50196"/>
              </a:srgb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7" name="Retângulo 146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48" name="Grupo 147"/>
          <p:cNvGrpSpPr/>
          <p:nvPr/>
        </p:nvGrpSpPr>
        <p:grpSpPr>
          <a:xfrm>
            <a:off x="1928542" y="4332060"/>
            <a:ext cx="670936" cy="670936"/>
            <a:chOff x="1889900" y="683468"/>
            <a:chExt cx="670936" cy="670936"/>
          </a:xfrm>
        </p:grpSpPr>
        <p:sp>
          <p:nvSpPr>
            <p:cNvPr id="149" name="Retângulo 148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95B3D7">
                <a:alpha val="50196"/>
              </a:srgb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50" name="Retângulo 149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aphicFrame>
        <p:nvGraphicFramePr>
          <p:cNvPr id="151" name="Tabela 15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0229283"/>
              </p:ext>
            </p:extLst>
          </p:nvPr>
        </p:nvGraphicFramePr>
        <p:xfrm>
          <a:off x="5959892" y="1290872"/>
          <a:ext cx="162000" cy="162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152" name="Retângulo 151"/>
          <p:cNvSpPr/>
          <p:nvPr/>
        </p:nvSpPr>
        <p:spPr>
          <a:xfrm>
            <a:off x="5959892" y="1102260"/>
            <a:ext cx="648072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b0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53" name="Retângulo 152"/>
          <p:cNvSpPr/>
          <p:nvPr/>
        </p:nvSpPr>
        <p:spPr>
          <a:xfrm>
            <a:off x="5959892" y="3321148"/>
            <a:ext cx="648072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b1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graphicFrame>
        <p:nvGraphicFramePr>
          <p:cNvPr id="154" name="Tabela 15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0645601"/>
              </p:ext>
            </p:extLst>
          </p:nvPr>
        </p:nvGraphicFramePr>
        <p:xfrm>
          <a:off x="5959892" y="3514481"/>
          <a:ext cx="162000" cy="162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cxnSp>
        <p:nvCxnSpPr>
          <p:cNvPr id="155" name="Conector de seta reta 154"/>
          <p:cNvCxnSpPr>
            <a:stCxn id="77" idx="3"/>
            <a:endCxn id="123" idx="1"/>
          </p:cNvCxnSpPr>
          <p:nvPr/>
        </p:nvCxnSpPr>
        <p:spPr>
          <a:xfrm flipV="1">
            <a:off x="1399725" y="1012586"/>
            <a:ext cx="621285" cy="360642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Conector de seta reta 155"/>
          <p:cNvCxnSpPr>
            <a:stCxn id="77" idx="3"/>
            <a:endCxn id="143" idx="1"/>
          </p:cNvCxnSpPr>
          <p:nvPr/>
        </p:nvCxnSpPr>
        <p:spPr>
          <a:xfrm>
            <a:off x="1399725" y="1373228"/>
            <a:ext cx="621285" cy="1848420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Conector de seta reta 156"/>
          <p:cNvCxnSpPr>
            <a:stCxn id="78" idx="3"/>
            <a:endCxn id="83" idx="1"/>
          </p:cNvCxnSpPr>
          <p:nvPr/>
        </p:nvCxnSpPr>
        <p:spPr>
          <a:xfrm flipV="1">
            <a:off x="1399725" y="1740872"/>
            <a:ext cx="620056" cy="1095584"/>
          </a:xfrm>
          <a:prstGeom prst="straightConnector1">
            <a:avLst/>
          </a:prstGeom>
          <a:ln w="28575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Conector de seta reta 157"/>
          <p:cNvCxnSpPr>
            <a:stCxn id="78" idx="3"/>
            <a:endCxn id="87" idx="1"/>
          </p:cNvCxnSpPr>
          <p:nvPr/>
        </p:nvCxnSpPr>
        <p:spPr>
          <a:xfrm>
            <a:off x="1399725" y="2836456"/>
            <a:ext cx="620056" cy="1110431"/>
          </a:xfrm>
          <a:prstGeom prst="straightConnector1">
            <a:avLst/>
          </a:prstGeom>
          <a:ln w="28575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Conector de seta reta 158"/>
          <p:cNvCxnSpPr>
            <a:stCxn id="80" idx="3"/>
            <a:endCxn id="129" idx="1"/>
          </p:cNvCxnSpPr>
          <p:nvPr/>
        </p:nvCxnSpPr>
        <p:spPr>
          <a:xfrm flipV="1">
            <a:off x="1399725" y="2463988"/>
            <a:ext cx="621285" cy="1835696"/>
          </a:xfrm>
          <a:prstGeom prst="straightConnector1">
            <a:avLst/>
          </a:prstGeom>
          <a:ln w="28575">
            <a:solidFill>
              <a:schemeClr val="tx2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Conector de seta reta 159"/>
          <p:cNvCxnSpPr>
            <a:stCxn id="80" idx="3"/>
            <a:endCxn id="149" idx="1"/>
          </p:cNvCxnSpPr>
          <p:nvPr/>
        </p:nvCxnSpPr>
        <p:spPr>
          <a:xfrm>
            <a:off x="1399725" y="4299684"/>
            <a:ext cx="621285" cy="367844"/>
          </a:xfrm>
          <a:prstGeom prst="straightConnector1">
            <a:avLst/>
          </a:prstGeom>
          <a:ln w="28575">
            <a:solidFill>
              <a:schemeClr val="tx2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Conector de seta reta 160"/>
          <p:cNvCxnSpPr>
            <a:stCxn id="123" idx="3"/>
            <a:endCxn id="71" idx="1"/>
          </p:cNvCxnSpPr>
          <p:nvPr/>
        </p:nvCxnSpPr>
        <p:spPr>
          <a:xfrm>
            <a:off x="2507010" y="1012586"/>
            <a:ext cx="456827" cy="213350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Conector de seta reta 161"/>
          <p:cNvCxnSpPr>
            <a:stCxn id="86" idx="3"/>
            <a:endCxn id="133" idx="1"/>
          </p:cNvCxnSpPr>
          <p:nvPr/>
        </p:nvCxnSpPr>
        <p:spPr>
          <a:xfrm>
            <a:off x="2505781" y="3223947"/>
            <a:ext cx="458056" cy="242187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Forma livre 162"/>
          <p:cNvSpPr/>
          <p:nvPr/>
        </p:nvSpPr>
        <p:spPr>
          <a:xfrm>
            <a:off x="2506894" y="1726059"/>
            <a:ext cx="1582221" cy="248424"/>
          </a:xfrm>
          <a:custGeom>
            <a:avLst/>
            <a:gdLst>
              <a:gd name="connsiteX0" fmla="*/ 0 w 1582221"/>
              <a:gd name="connsiteY0" fmla="*/ 0 h 246617"/>
              <a:gd name="connsiteX1" fmla="*/ 934949 w 1582221"/>
              <a:gd name="connsiteY1" fmla="*/ 246580 h 246617"/>
              <a:gd name="connsiteX2" fmla="*/ 1582221 w 1582221"/>
              <a:gd name="connsiteY2" fmla="*/ 20549 h 246617"/>
              <a:gd name="connsiteX3" fmla="*/ 1582221 w 1582221"/>
              <a:gd name="connsiteY3" fmla="*/ 20549 h 246617"/>
              <a:gd name="connsiteX0" fmla="*/ 0 w 1582221"/>
              <a:gd name="connsiteY0" fmla="*/ 0 h 247774"/>
              <a:gd name="connsiteX1" fmla="*/ 934949 w 1582221"/>
              <a:gd name="connsiteY1" fmla="*/ 246580 h 247774"/>
              <a:gd name="connsiteX2" fmla="*/ 1582221 w 1582221"/>
              <a:gd name="connsiteY2" fmla="*/ 20549 h 247774"/>
              <a:gd name="connsiteX3" fmla="*/ 1582221 w 1582221"/>
              <a:gd name="connsiteY3" fmla="*/ 20549 h 247774"/>
              <a:gd name="connsiteX0" fmla="*/ 0 w 1582221"/>
              <a:gd name="connsiteY0" fmla="*/ 0 h 246580"/>
              <a:gd name="connsiteX1" fmla="*/ 934949 w 1582221"/>
              <a:gd name="connsiteY1" fmla="*/ 246580 h 246580"/>
              <a:gd name="connsiteX2" fmla="*/ 1582221 w 1582221"/>
              <a:gd name="connsiteY2" fmla="*/ 20549 h 246580"/>
              <a:gd name="connsiteX3" fmla="*/ 1582221 w 1582221"/>
              <a:gd name="connsiteY3" fmla="*/ 20549 h 246580"/>
              <a:gd name="connsiteX0" fmla="*/ 0 w 1582221"/>
              <a:gd name="connsiteY0" fmla="*/ 0 h 248247"/>
              <a:gd name="connsiteX1" fmla="*/ 934949 w 1582221"/>
              <a:gd name="connsiteY1" fmla="*/ 246580 h 248247"/>
              <a:gd name="connsiteX2" fmla="*/ 1582221 w 1582221"/>
              <a:gd name="connsiteY2" fmla="*/ 20549 h 248247"/>
              <a:gd name="connsiteX3" fmla="*/ 1582221 w 1582221"/>
              <a:gd name="connsiteY3" fmla="*/ 20549 h 248247"/>
              <a:gd name="connsiteX0" fmla="*/ 0 w 1582221"/>
              <a:gd name="connsiteY0" fmla="*/ 0 h 248505"/>
              <a:gd name="connsiteX1" fmla="*/ 934949 w 1582221"/>
              <a:gd name="connsiteY1" fmla="*/ 246580 h 248505"/>
              <a:gd name="connsiteX2" fmla="*/ 1582221 w 1582221"/>
              <a:gd name="connsiteY2" fmla="*/ 20549 h 248505"/>
              <a:gd name="connsiteX3" fmla="*/ 1582221 w 1582221"/>
              <a:gd name="connsiteY3" fmla="*/ 20549 h 248505"/>
              <a:gd name="connsiteX0" fmla="*/ 0 w 1582221"/>
              <a:gd name="connsiteY0" fmla="*/ 0 h 248424"/>
              <a:gd name="connsiteX1" fmla="*/ 934949 w 1582221"/>
              <a:gd name="connsiteY1" fmla="*/ 246580 h 248424"/>
              <a:gd name="connsiteX2" fmla="*/ 1582221 w 1582221"/>
              <a:gd name="connsiteY2" fmla="*/ 20549 h 248424"/>
              <a:gd name="connsiteX3" fmla="*/ 1582221 w 1582221"/>
              <a:gd name="connsiteY3" fmla="*/ 20549 h 248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2221" h="248424">
                <a:moveTo>
                  <a:pt x="0" y="0"/>
                </a:moveTo>
                <a:cubicBezTo>
                  <a:pt x="268948" y="137452"/>
                  <a:pt x="579171" y="265380"/>
                  <a:pt x="934949" y="246580"/>
                </a:cubicBezTo>
                <a:cubicBezTo>
                  <a:pt x="1290727" y="227780"/>
                  <a:pt x="1582221" y="20549"/>
                  <a:pt x="1582221" y="20549"/>
                </a:cubicBezTo>
                <a:lnTo>
                  <a:pt x="1582221" y="20549"/>
                </a:lnTo>
              </a:path>
            </a:pathLst>
          </a:custGeom>
          <a:noFill/>
          <a:ln w="28575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4" name="Forma livre 163"/>
          <p:cNvSpPr/>
          <p:nvPr/>
        </p:nvSpPr>
        <p:spPr>
          <a:xfrm>
            <a:off x="2506894" y="3944090"/>
            <a:ext cx="1582221" cy="248424"/>
          </a:xfrm>
          <a:custGeom>
            <a:avLst/>
            <a:gdLst>
              <a:gd name="connsiteX0" fmla="*/ 0 w 1582221"/>
              <a:gd name="connsiteY0" fmla="*/ 0 h 246617"/>
              <a:gd name="connsiteX1" fmla="*/ 934949 w 1582221"/>
              <a:gd name="connsiteY1" fmla="*/ 246580 h 246617"/>
              <a:gd name="connsiteX2" fmla="*/ 1582221 w 1582221"/>
              <a:gd name="connsiteY2" fmla="*/ 20549 h 246617"/>
              <a:gd name="connsiteX3" fmla="*/ 1582221 w 1582221"/>
              <a:gd name="connsiteY3" fmla="*/ 20549 h 246617"/>
              <a:gd name="connsiteX0" fmla="*/ 0 w 1582221"/>
              <a:gd name="connsiteY0" fmla="*/ 0 h 247774"/>
              <a:gd name="connsiteX1" fmla="*/ 934949 w 1582221"/>
              <a:gd name="connsiteY1" fmla="*/ 246580 h 247774"/>
              <a:gd name="connsiteX2" fmla="*/ 1582221 w 1582221"/>
              <a:gd name="connsiteY2" fmla="*/ 20549 h 247774"/>
              <a:gd name="connsiteX3" fmla="*/ 1582221 w 1582221"/>
              <a:gd name="connsiteY3" fmla="*/ 20549 h 247774"/>
              <a:gd name="connsiteX0" fmla="*/ 0 w 1582221"/>
              <a:gd name="connsiteY0" fmla="*/ 0 h 246580"/>
              <a:gd name="connsiteX1" fmla="*/ 934949 w 1582221"/>
              <a:gd name="connsiteY1" fmla="*/ 246580 h 246580"/>
              <a:gd name="connsiteX2" fmla="*/ 1582221 w 1582221"/>
              <a:gd name="connsiteY2" fmla="*/ 20549 h 246580"/>
              <a:gd name="connsiteX3" fmla="*/ 1582221 w 1582221"/>
              <a:gd name="connsiteY3" fmla="*/ 20549 h 246580"/>
              <a:gd name="connsiteX0" fmla="*/ 0 w 1582221"/>
              <a:gd name="connsiteY0" fmla="*/ 0 h 248247"/>
              <a:gd name="connsiteX1" fmla="*/ 934949 w 1582221"/>
              <a:gd name="connsiteY1" fmla="*/ 246580 h 248247"/>
              <a:gd name="connsiteX2" fmla="*/ 1582221 w 1582221"/>
              <a:gd name="connsiteY2" fmla="*/ 20549 h 248247"/>
              <a:gd name="connsiteX3" fmla="*/ 1582221 w 1582221"/>
              <a:gd name="connsiteY3" fmla="*/ 20549 h 248247"/>
              <a:gd name="connsiteX0" fmla="*/ 0 w 1582221"/>
              <a:gd name="connsiteY0" fmla="*/ 0 h 248505"/>
              <a:gd name="connsiteX1" fmla="*/ 934949 w 1582221"/>
              <a:gd name="connsiteY1" fmla="*/ 246580 h 248505"/>
              <a:gd name="connsiteX2" fmla="*/ 1582221 w 1582221"/>
              <a:gd name="connsiteY2" fmla="*/ 20549 h 248505"/>
              <a:gd name="connsiteX3" fmla="*/ 1582221 w 1582221"/>
              <a:gd name="connsiteY3" fmla="*/ 20549 h 248505"/>
              <a:gd name="connsiteX0" fmla="*/ 0 w 1582221"/>
              <a:gd name="connsiteY0" fmla="*/ 0 h 248424"/>
              <a:gd name="connsiteX1" fmla="*/ 934949 w 1582221"/>
              <a:gd name="connsiteY1" fmla="*/ 246580 h 248424"/>
              <a:gd name="connsiteX2" fmla="*/ 1582221 w 1582221"/>
              <a:gd name="connsiteY2" fmla="*/ 20549 h 248424"/>
              <a:gd name="connsiteX3" fmla="*/ 1582221 w 1582221"/>
              <a:gd name="connsiteY3" fmla="*/ 20549 h 248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2221" h="248424">
                <a:moveTo>
                  <a:pt x="0" y="0"/>
                </a:moveTo>
                <a:cubicBezTo>
                  <a:pt x="268948" y="137452"/>
                  <a:pt x="579171" y="265380"/>
                  <a:pt x="934949" y="246580"/>
                </a:cubicBezTo>
                <a:cubicBezTo>
                  <a:pt x="1290727" y="227780"/>
                  <a:pt x="1582221" y="20549"/>
                  <a:pt x="1582221" y="20549"/>
                </a:cubicBezTo>
                <a:lnTo>
                  <a:pt x="1582221" y="20549"/>
                </a:lnTo>
              </a:path>
            </a:pathLst>
          </a:custGeom>
          <a:noFill/>
          <a:ln w="28575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5" name="Forma livre 164"/>
          <p:cNvSpPr/>
          <p:nvPr/>
        </p:nvSpPr>
        <p:spPr>
          <a:xfrm rot="-300000">
            <a:off x="2511435" y="2340588"/>
            <a:ext cx="2718094" cy="248424"/>
          </a:xfrm>
          <a:custGeom>
            <a:avLst/>
            <a:gdLst>
              <a:gd name="connsiteX0" fmla="*/ 0 w 1582221"/>
              <a:gd name="connsiteY0" fmla="*/ 0 h 246617"/>
              <a:gd name="connsiteX1" fmla="*/ 934949 w 1582221"/>
              <a:gd name="connsiteY1" fmla="*/ 246580 h 246617"/>
              <a:gd name="connsiteX2" fmla="*/ 1582221 w 1582221"/>
              <a:gd name="connsiteY2" fmla="*/ 20549 h 246617"/>
              <a:gd name="connsiteX3" fmla="*/ 1582221 w 1582221"/>
              <a:gd name="connsiteY3" fmla="*/ 20549 h 246617"/>
              <a:gd name="connsiteX0" fmla="*/ 0 w 1582221"/>
              <a:gd name="connsiteY0" fmla="*/ 0 h 247774"/>
              <a:gd name="connsiteX1" fmla="*/ 934949 w 1582221"/>
              <a:gd name="connsiteY1" fmla="*/ 246580 h 247774"/>
              <a:gd name="connsiteX2" fmla="*/ 1582221 w 1582221"/>
              <a:gd name="connsiteY2" fmla="*/ 20549 h 247774"/>
              <a:gd name="connsiteX3" fmla="*/ 1582221 w 1582221"/>
              <a:gd name="connsiteY3" fmla="*/ 20549 h 247774"/>
              <a:gd name="connsiteX0" fmla="*/ 0 w 1582221"/>
              <a:gd name="connsiteY0" fmla="*/ 0 h 246580"/>
              <a:gd name="connsiteX1" fmla="*/ 934949 w 1582221"/>
              <a:gd name="connsiteY1" fmla="*/ 246580 h 246580"/>
              <a:gd name="connsiteX2" fmla="*/ 1582221 w 1582221"/>
              <a:gd name="connsiteY2" fmla="*/ 20549 h 246580"/>
              <a:gd name="connsiteX3" fmla="*/ 1582221 w 1582221"/>
              <a:gd name="connsiteY3" fmla="*/ 20549 h 246580"/>
              <a:gd name="connsiteX0" fmla="*/ 0 w 1582221"/>
              <a:gd name="connsiteY0" fmla="*/ 0 h 248247"/>
              <a:gd name="connsiteX1" fmla="*/ 934949 w 1582221"/>
              <a:gd name="connsiteY1" fmla="*/ 246580 h 248247"/>
              <a:gd name="connsiteX2" fmla="*/ 1582221 w 1582221"/>
              <a:gd name="connsiteY2" fmla="*/ 20549 h 248247"/>
              <a:gd name="connsiteX3" fmla="*/ 1582221 w 1582221"/>
              <a:gd name="connsiteY3" fmla="*/ 20549 h 248247"/>
              <a:gd name="connsiteX0" fmla="*/ 0 w 1582221"/>
              <a:gd name="connsiteY0" fmla="*/ 0 h 248505"/>
              <a:gd name="connsiteX1" fmla="*/ 934949 w 1582221"/>
              <a:gd name="connsiteY1" fmla="*/ 246580 h 248505"/>
              <a:gd name="connsiteX2" fmla="*/ 1582221 w 1582221"/>
              <a:gd name="connsiteY2" fmla="*/ 20549 h 248505"/>
              <a:gd name="connsiteX3" fmla="*/ 1582221 w 1582221"/>
              <a:gd name="connsiteY3" fmla="*/ 20549 h 248505"/>
              <a:gd name="connsiteX0" fmla="*/ 0 w 1582221"/>
              <a:gd name="connsiteY0" fmla="*/ 0 h 248424"/>
              <a:gd name="connsiteX1" fmla="*/ 934949 w 1582221"/>
              <a:gd name="connsiteY1" fmla="*/ 246580 h 248424"/>
              <a:gd name="connsiteX2" fmla="*/ 1582221 w 1582221"/>
              <a:gd name="connsiteY2" fmla="*/ 20549 h 248424"/>
              <a:gd name="connsiteX3" fmla="*/ 1582221 w 1582221"/>
              <a:gd name="connsiteY3" fmla="*/ 20549 h 248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2221" h="248424">
                <a:moveTo>
                  <a:pt x="0" y="0"/>
                </a:moveTo>
                <a:cubicBezTo>
                  <a:pt x="268948" y="137452"/>
                  <a:pt x="579171" y="265380"/>
                  <a:pt x="934949" y="246580"/>
                </a:cubicBezTo>
                <a:cubicBezTo>
                  <a:pt x="1290727" y="227780"/>
                  <a:pt x="1582221" y="20549"/>
                  <a:pt x="1582221" y="20549"/>
                </a:cubicBezTo>
                <a:lnTo>
                  <a:pt x="1582221" y="20549"/>
                </a:lnTo>
              </a:path>
            </a:pathLst>
          </a:custGeom>
          <a:ln w="28575">
            <a:solidFill>
              <a:schemeClr val="tx2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6" name="Forma livre 165"/>
          <p:cNvSpPr/>
          <p:nvPr/>
        </p:nvSpPr>
        <p:spPr>
          <a:xfrm rot="-300000">
            <a:off x="2512664" y="4544128"/>
            <a:ext cx="2718094" cy="248424"/>
          </a:xfrm>
          <a:custGeom>
            <a:avLst/>
            <a:gdLst>
              <a:gd name="connsiteX0" fmla="*/ 0 w 1582221"/>
              <a:gd name="connsiteY0" fmla="*/ 0 h 246617"/>
              <a:gd name="connsiteX1" fmla="*/ 934949 w 1582221"/>
              <a:gd name="connsiteY1" fmla="*/ 246580 h 246617"/>
              <a:gd name="connsiteX2" fmla="*/ 1582221 w 1582221"/>
              <a:gd name="connsiteY2" fmla="*/ 20549 h 246617"/>
              <a:gd name="connsiteX3" fmla="*/ 1582221 w 1582221"/>
              <a:gd name="connsiteY3" fmla="*/ 20549 h 246617"/>
              <a:gd name="connsiteX0" fmla="*/ 0 w 1582221"/>
              <a:gd name="connsiteY0" fmla="*/ 0 h 247774"/>
              <a:gd name="connsiteX1" fmla="*/ 934949 w 1582221"/>
              <a:gd name="connsiteY1" fmla="*/ 246580 h 247774"/>
              <a:gd name="connsiteX2" fmla="*/ 1582221 w 1582221"/>
              <a:gd name="connsiteY2" fmla="*/ 20549 h 247774"/>
              <a:gd name="connsiteX3" fmla="*/ 1582221 w 1582221"/>
              <a:gd name="connsiteY3" fmla="*/ 20549 h 247774"/>
              <a:gd name="connsiteX0" fmla="*/ 0 w 1582221"/>
              <a:gd name="connsiteY0" fmla="*/ 0 h 246580"/>
              <a:gd name="connsiteX1" fmla="*/ 934949 w 1582221"/>
              <a:gd name="connsiteY1" fmla="*/ 246580 h 246580"/>
              <a:gd name="connsiteX2" fmla="*/ 1582221 w 1582221"/>
              <a:gd name="connsiteY2" fmla="*/ 20549 h 246580"/>
              <a:gd name="connsiteX3" fmla="*/ 1582221 w 1582221"/>
              <a:gd name="connsiteY3" fmla="*/ 20549 h 246580"/>
              <a:gd name="connsiteX0" fmla="*/ 0 w 1582221"/>
              <a:gd name="connsiteY0" fmla="*/ 0 h 248247"/>
              <a:gd name="connsiteX1" fmla="*/ 934949 w 1582221"/>
              <a:gd name="connsiteY1" fmla="*/ 246580 h 248247"/>
              <a:gd name="connsiteX2" fmla="*/ 1582221 w 1582221"/>
              <a:gd name="connsiteY2" fmla="*/ 20549 h 248247"/>
              <a:gd name="connsiteX3" fmla="*/ 1582221 w 1582221"/>
              <a:gd name="connsiteY3" fmla="*/ 20549 h 248247"/>
              <a:gd name="connsiteX0" fmla="*/ 0 w 1582221"/>
              <a:gd name="connsiteY0" fmla="*/ 0 h 248505"/>
              <a:gd name="connsiteX1" fmla="*/ 934949 w 1582221"/>
              <a:gd name="connsiteY1" fmla="*/ 246580 h 248505"/>
              <a:gd name="connsiteX2" fmla="*/ 1582221 w 1582221"/>
              <a:gd name="connsiteY2" fmla="*/ 20549 h 248505"/>
              <a:gd name="connsiteX3" fmla="*/ 1582221 w 1582221"/>
              <a:gd name="connsiteY3" fmla="*/ 20549 h 248505"/>
              <a:gd name="connsiteX0" fmla="*/ 0 w 1582221"/>
              <a:gd name="connsiteY0" fmla="*/ 0 h 248424"/>
              <a:gd name="connsiteX1" fmla="*/ 934949 w 1582221"/>
              <a:gd name="connsiteY1" fmla="*/ 246580 h 248424"/>
              <a:gd name="connsiteX2" fmla="*/ 1582221 w 1582221"/>
              <a:gd name="connsiteY2" fmla="*/ 20549 h 248424"/>
              <a:gd name="connsiteX3" fmla="*/ 1582221 w 1582221"/>
              <a:gd name="connsiteY3" fmla="*/ 20549 h 248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2221" h="248424">
                <a:moveTo>
                  <a:pt x="0" y="0"/>
                </a:moveTo>
                <a:cubicBezTo>
                  <a:pt x="268948" y="137452"/>
                  <a:pt x="579171" y="265380"/>
                  <a:pt x="934949" y="246580"/>
                </a:cubicBezTo>
                <a:cubicBezTo>
                  <a:pt x="1290727" y="227780"/>
                  <a:pt x="1582221" y="20549"/>
                  <a:pt x="1582221" y="20549"/>
                </a:cubicBezTo>
                <a:lnTo>
                  <a:pt x="1582221" y="20549"/>
                </a:lnTo>
              </a:path>
            </a:pathLst>
          </a:custGeom>
          <a:ln w="28575">
            <a:solidFill>
              <a:schemeClr val="tx2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7" name="Retângulo 166"/>
          <p:cNvSpPr/>
          <p:nvPr/>
        </p:nvSpPr>
        <p:spPr>
          <a:xfrm>
            <a:off x="2582594" y="843558"/>
            <a:ext cx="2984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400" dirty="0">
                <a:latin typeface="Verdana" panose="020B0604030504040204" pitchFamily="34" charset="0"/>
                <a:ea typeface="Verdana" panose="020B0604030504040204" pitchFamily="34" charset="0"/>
              </a:rPr>
              <a:t>*</a:t>
            </a:r>
            <a:endParaRPr lang="pt-BR" sz="1400" dirty="0"/>
          </a:p>
        </p:txBody>
      </p:sp>
      <p:sp>
        <p:nvSpPr>
          <p:cNvPr id="168" name="Retângulo 167"/>
          <p:cNvSpPr/>
          <p:nvPr/>
        </p:nvSpPr>
        <p:spPr>
          <a:xfrm>
            <a:off x="3145789" y="1707417"/>
            <a:ext cx="2984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400" dirty="0">
                <a:latin typeface="Verdana" panose="020B0604030504040204" pitchFamily="34" charset="0"/>
                <a:ea typeface="Verdana" panose="020B0604030504040204" pitchFamily="34" charset="0"/>
              </a:rPr>
              <a:t>*</a:t>
            </a:r>
            <a:endParaRPr lang="pt-BR" sz="1400" dirty="0"/>
          </a:p>
        </p:txBody>
      </p:sp>
      <p:sp>
        <p:nvSpPr>
          <p:cNvPr id="169" name="Retângulo 168"/>
          <p:cNvSpPr/>
          <p:nvPr/>
        </p:nvSpPr>
        <p:spPr>
          <a:xfrm>
            <a:off x="3719496" y="2325029"/>
            <a:ext cx="2984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400" dirty="0">
                <a:latin typeface="Verdana" panose="020B0604030504040204" pitchFamily="34" charset="0"/>
                <a:ea typeface="Verdana" panose="020B0604030504040204" pitchFamily="34" charset="0"/>
              </a:rPr>
              <a:t>*</a:t>
            </a:r>
            <a:endParaRPr lang="pt-BR" sz="1400" dirty="0"/>
          </a:p>
        </p:txBody>
      </p:sp>
      <p:sp>
        <p:nvSpPr>
          <p:cNvPr id="170" name="Retângulo 169"/>
          <p:cNvSpPr/>
          <p:nvPr/>
        </p:nvSpPr>
        <p:spPr>
          <a:xfrm>
            <a:off x="2585569" y="3075806"/>
            <a:ext cx="2984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400" dirty="0">
                <a:latin typeface="Verdana" panose="020B0604030504040204" pitchFamily="34" charset="0"/>
                <a:ea typeface="Verdana" panose="020B0604030504040204" pitchFamily="34" charset="0"/>
              </a:rPr>
              <a:t>*</a:t>
            </a:r>
            <a:endParaRPr lang="pt-BR" sz="1400" dirty="0"/>
          </a:p>
        </p:txBody>
      </p:sp>
      <p:sp>
        <p:nvSpPr>
          <p:cNvPr id="171" name="Retângulo 170"/>
          <p:cNvSpPr/>
          <p:nvPr/>
        </p:nvSpPr>
        <p:spPr>
          <a:xfrm>
            <a:off x="3148764" y="3939665"/>
            <a:ext cx="2984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400" dirty="0">
                <a:latin typeface="Verdana" panose="020B0604030504040204" pitchFamily="34" charset="0"/>
                <a:ea typeface="Verdana" panose="020B0604030504040204" pitchFamily="34" charset="0"/>
              </a:rPr>
              <a:t>*</a:t>
            </a:r>
            <a:endParaRPr lang="pt-BR" sz="1400" dirty="0"/>
          </a:p>
        </p:txBody>
      </p:sp>
      <p:sp>
        <p:nvSpPr>
          <p:cNvPr id="172" name="Retângulo 171"/>
          <p:cNvSpPr/>
          <p:nvPr/>
        </p:nvSpPr>
        <p:spPr>
          <a:xfrm>
            <a:off x="3722471" y="4557277"/>
            <a:ext cx="2984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400" dirty="0">
                <a:latin typeface="Verdana" panose="020B0604030504040204" pitchFamily="34" charset="0"/>
                <a:ea typeface="Verdana" panose="020B0604030504040204" pitchFamily="34" charset="0"/>
              </a:rPr>
              <a:t>*</a:t>
            </a:r>
            <a:endParaRPr lang="pt-BR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3" name="CaixaDeTexto 172"/>
              <p:cNvSpPr txBox="1"/>
              <p:nvPr/>
            </p:nvSpPr>
            <p:spPr>
              <a:xfrm>
                <a:off x="6588224" y="1421410"/>
                <a:ext cx="2088232" cy="4410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8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𝑥</m:t>
                      </m:r>
                      <m:r>
                        <a:rPr lang="pt-BR" sz="800" b="0" i="1" smtClean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∗</m:t>
                      </m:r>
                      <m:r>
                        <a:rPr lang="pt-BR" sz="800" b="0" i="1" smtClean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𝑤</m:t>
                      </m:r>
                      <m:r>
                        <a:rPr lang="pt-BR" sz="8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pt-BR" sz="8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8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𝑠</m:t>
                          </m:r>
                          <m:r>
                            <a:rPr lang="pt-BR" sz="8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=−</m:t>
                          </m:r>
                          <m:r>
                            <a:rPr lang="pt-BR" sz="8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𝑎</m:t>
                          </m:r>
                        </m:sub>
                        <m:sup>
                          <m:r>
                            <a:rPr lang="pt-BR" sz="8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𝑎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pt-BR" sz="8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pt-BR" sz="8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𝑡</m:t>
                              </m:r>
                              <m:r>
                                <a:rPr lang="pt-BR" sz="8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=−</m:t>
                              </m:r>
                              <m:r>
                                <a:rPr lang="pt-BR" sz="8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𝑏</m:t>
                              </m:r>
                            </m:sub>
                            <m:sup>
                              <m:r>
                                <a:rPr lang="pt-BR" sz="8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𝑏</m:t>
                              </m:r>
                            </m:sup>
                            <m:e>
                              <m:r>
                                <a:rPr lang="pt-BR" sz="8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𝑤</m:t>
                              </m:r>
                              <m:d>
                                <m:dPr>
                                  <m:ctrlPr>
                                    <a:rPr lang="pt-BR" sz="8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pt-BR" sz="8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𝑠</m:t>
                                  </m:r>
                                  <m:r>
                                    <a:rPr lang="pt-BR" sz="8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,</m:t>
                                  </m:r>
                                  <m:r>
                                    <a:rPr lang="pt-BR" sz="8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pt-BR" sz="8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𝑥</m:t>
                              </m:r>
                              <m:d>
                                <m:dPr>
                                  <m:ctrlPr>
                                    <a:rPr lang="pt-BR" sz="8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pt-BR" sz="8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𝑖</m:t>
                                  </m:r>
                                  <m:r>
                                    <a:rPr lang="pt-BR" sz="8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−</m:t>
                                  </m:r>
                                  <m:r>
                                    <a:rPr lang="pt-BR" sz="8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𝑠</m:t>
                                  </m:r>
                                  <m:r>
                                    <a:rPr lang="pt-BR" sz="8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,</m:t>
                                  </m:r>
                                  <m:r>
                                    <a:rPr lang="pt-BR" sz="8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𝑗</m:t>
                                  </m:r>
                                  <m:r>
                                    <a:rPr lang="pt-BR" sz="8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−</m:t>
                                  </m:r>
                                  <m:r>
                                    <a:rPr lang="pt-BR" sz="8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pt-BR" sz="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3" name="CaixaDeTexto 1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8224" y="1421410"/>
                <a:ext cx="2088232" cy="441083"/>
              </a:xfrm>
              <a:prstGeom prst="rect">
                <a:avLst/>
              </a:prstGeom>
              <a:blipFill rotWithShape="1">
                <a:blip r:embed="rId2"/>
                <a:stretch>
                  <a:fillRect t="-80822" b="-12739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80569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" name="Tabela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167627"/>
              </p:ext>
            </p:extLst>
          </p:nvPr>
        </p:nvGraphicFramePr>
        <p:xfrm>
          <a:off x="2963837" y="775936"/>
          <a:ext cx="900000" cy="9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Camada </a:t>
            </a:r>
            <a:r>
              <a:rPr lang="pt-BR" dirty="0" err="1"/>
              <a:t>convolucional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21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SIN393 (2023)</a:t>
            </a:r>
            <a:endParaRPr lang="pt-BR" dirty="0"/>
          </a:p>
        </p:txBody>
      </p:sp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1457752"/>
              </p:ext>
            </p:extLst>
          </p:nvPr>
        </p:nvGraphicFramePr>
        <p:xfrm>
          <a:off x="139725" y="743228"/>
          <a:ext cx="1260000" cy="126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7" name="Tabe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9409021"/>
              </p:ext>
            </p:extLst>
          </p:nvPr>
        </p:nvGraphicFramePr>
        <p:xfrm>
          <a:off x="139725" y="2206456"/>
          <a:ext cx="1260000" cy="126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8" name="Tabela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8023309"/>
              </p:ext>
            </p:extLst>
          </p:nvPr>
        </p:nvGraphicFramePr>
        <p:xfrm>
          <a:off x="139725" y="3669684"/>
          <a:ext cx="1260000" cy="126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9" name="Tabela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1921479"/>
              </p:ext>
            </p:extLst>
          </p:nvPr>
        </p:nvGraphicFramePr>
        <p:xfrm>
          <a:off x="2019781" y="775936"/>
          <a:ext cx="486000" cy="48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  <a:gridCol w="162000"/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10" name="Tabela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90769"/>
              </p:ext>
            </p:extLst>
          </p:nvPr>
        </p:nvGraphicFramePr>
        <p:xfrm>
          <a:off x="2019781" y="1497872"/>
          <a:ext cx="486000" cy="48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  <a:gridCol w="162000"/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11" name="Tabela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1977747"/>
              </p:ext>
            </p:extLst>
          </p:nvPr>
        </p:nvGraphicFramePr>
        <p:xfrm>
          <a:off x="2019781" y="2219808"/>
          <a:ext cx="486000" cy="48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  <a:gridCol w="162000"/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20" name="Tabela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713825"/>
              </p:ext>
            </p:extLst>
          </p:nvPr>
        </p:nvGraphicFramePr>
        <p:xfrm>
          <a:off x="2019781" y="2980947"/>
          <a:ext cx="486000" cy="48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  <a:gridCol w="162000"/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21" name="Tabela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3861327"/>
              </p:ext>
            </p:extLst>
          </p:nvPr>
        </p:nvGraphicFramePr>
        <p:xfrm>
          <a:off x="2019781" y="3703887"/>
          <a:ext cx="486000" cy="48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  <a:gridCol w="162000"/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22" name="Tabela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2843571"/>
              </p:ext>
            </p:extLst>
          </p:nvPr>
        </p:nvGraphicFramePr>
        <p:xfrm>
          <a:off x="2019781" y="4426827"/>
          <a:ext cx="486000" cy="48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  <a:gridCol w="162000"/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cxnSp>
        <p:nvCxnSpPr>
          <p:cNvPr id="24" name="Conector reto 23"/>
          <p:cNvCxnSpPr/>
          <p:nvPr/>
        </p:nvCxnSpPr>
        <p:spPr>
          <a:xfrm>
            <a:off x="1982368" y="2743903"/>
            <a:ext cx="6981632" cy="10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tângulo 40"/>
          <p:cNvSpPr/>
          <p:nvPr/>
        </p:nvSpPr>
        <p:spPr>
          <a:xfrm>
            <a:off x="179512" y="3488298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[:,:,2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] 5×5 + </a:t>
            </a:r>
            <a:r>
              <a:rPr lang="pt-BR" sz="800" dirty="0" err="1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pad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2" name="Retângulo 41"/>
          <p:cNvSpPr/>
          <p:nvPr/>
        </p:nvSpPr>
        <p:spPr>
          <a:xfrm>
            <a:off x="179512" y="2025070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x[:,:,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1] 5×5 + </a:t>
            </a:r>
            <a:r>
              <a:rPr lang="pt-BR" sz="800" dirty="0" err="1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pad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3" name="Retângulo 42"/>
          <p:cNvSpPr/>
          <p:nvPr/>
        </p:nvSpPr>
        <p:spPr>
          <a:xfrm>
            <a:off x="179512" y="561842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x[:,:,0] 5×5 + </a:t>
            </a:r>
            <a:r>
              <a:rPr lang="pt-BR" sz="800" dirty="0" err="1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pad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1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5" name="Retângulo 44"/>
          <p:cNvSpPr/>
          <p:nvPr/>
        </p:nvSpPr>
        <p:spPr>
          <a:xfrm>
            <a:off x="2019781" y="578196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w0[:,:,0]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6" name="Retângulo 45"/>
          <p:cNvSpPr/>
          <p:nvPr/>
        </p:nvSpPr>
        <p:spPr>
          <a:xfrm>
            <a:off x="2019781" y="1300132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w0[:,:,1]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7" name="Retângulo 46"/>
          <p:cNvSpPr/>
          <p:nvPr/>
        </p:nvSpPr>
        <p:spPr>
          <a:xfrm>
            <a:off x="2019781" y="2022068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w0[:,:,2]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1" name="Retângulo 30"/>
          <p:cNvSpPr/>
          <p:nvPr/>
        </p:nvSpPr>
        <p:spPr>
          <a:xfrm>
            <a:off x="2019781" y="2782705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w1[:,:,0]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2" name="Retângulo 31"/>
          <p:cNvSpPr/>
          <p:nvPr/>
        </p:nvSpPr>
        <p:spPr>
          <a:xfrm>
            <a:off x="2019781" y="3505645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w1[:,:,1]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6" name="Retângulo 35"/>
          <p:cNvSpPr/>
          <p:nvPr/>
        </p:nvSpPr>
        <p:spPr>
          <a:xfrm>
            <a:off x="2019781" y="4228585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w1[:,:,2]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grpSp>
        <p:nvGrpSpPr>
          <p:cNvPr id="12" name="Grupo 11"/>
          <p:cNvGrpSpPr/>
          <p:nvPr/>
        </p:nvGrpSpPr>
        <p:grpSpPr>
          <a:xfrm>
            <a:off x="1928542" y="677118"/>
            <a:ext cx="670936" cy="670936"/>
            <a:chOff x="1889900" y="683468"/>
            <a:chExt cx="670936" cy="670936"/>
          </a:xfrm>
        </p:grpSpPr>
        <p:sp>
          <p:nvSpPr>
            <p:cNvPr id="3" name="Retângulo 2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D99694">
                <a:alpha val="50196"/>
              </a:srgb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7" name="Retângulo 36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38" name="Grupo 37"/>
          <p:cNvGrpSpPr/>
          <p:nvPr/>
        </p:nvGrpSpPr>
        <p:grpSpPr>
          <a:xfrm>
            <a:off x="40838" y="648329"/>
            <a:ext cx="741214" cy="741214"/>
            <a:chOff x="1889900" y="683468"/>
            <a:chExt cx="670936" cy="670936"/>
          </a:xfrm>
        </p:grpSpPr>
        <p:sp>
          <p:nvSpPr>
            <p:cNvPr id="39" name="Retângulo 38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D99694">
                <a:alpha val="50196"/>
              </a:srgb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0" name="Retângulo 39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44" name="Grupo 43"/>
          <p:cNvGrpSpPr/>
          <p:nvPr/>
        </p:nvGrpSpPr>
        <p:grpSpPr>
          <a:xfrm>
            <a:off x="1928542" y="1404002"/>
            <a:ext cx="670936" cy="670936"/>
            <a:chOff x="1889900" y="683468"/>
            <a:chExt cx="670936" cy="670936"/>
          </a:xfrm>
        </p:grpSpPr>
        <p:sp>
          <p:nvSpPr>
            <p:cNvPr id="48" name="Retângulo 47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C3D69B">
                <a:alpha val="50196"/>
              </a:srgb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9" name="Retângulo 48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54" name="Grupo 53"/>
          <p:cNvGrpSpPr/>
          <p:nvPr/>
        </p:nvGrpSpPr>
        <p:grpSpPr>
          <a:xfrm>
            <a:off x="1928542" y="2128520"/>
            <a:ext cx="670936" cy="670936"/>
            <a:chOff x="1889900" y="683468"/>
            <a:chExt cx="670936" cy="670936"/>
          </a:xfrm>
        </p:grpSpPr>
        <p:sp>
          <p:nvSpPr>
            <p:cNvPr id="55" name="Retângulo 54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95B3D7">
                <a:alpha val="50196"/>
              </a:srgb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6" name="Retângulo 55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66" name="Grupo 65"/>
          <p:cNvGrpSpPr/>
          <p:nvPr/>
        </p:nvGrpSpPr>
        <p:grpSpPr>
          <a:xfrm>
            <a:off x="40838" y="2104842"/>
            <a:ext cx="741214" cy="741214"/>
            <a:chOff x="1889900" y="683468"/>
            <a:chExt cx="670936" cy="670936"/>
          </a:xfrm>
        </p:grpSpPr>
        <p:sp>
          <p:nvSpPr>
            <p:cNvPr id="67" name="Retângulo 66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C3D69B">
                <a:alpha val="50196"/>
              </a:srgb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8" name="Retângulo 67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69" name="Grupo 68"/>
          <p:cNvGrpSpPr/>
          <p:nvPr/>
        </p:nvGrpSpPr>
        <p:grpSpPr>
          <a:xfrm>
            <a:off x="40838" y="3567143"/>
            <a:ext cx="741214" cy="741214"/>
            <a:chOff x="1889900" y="683468"/>
            <a:chExt cx="670936" cy="670936"/>
          </a:xfrm>
        </p:grpSpPr>
        <p:sp>
          <p:nvSpPr>
            <p:cNvPr id="70" name="Retângulo 69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95B3D7">
                <a:alpha val="50196"/>
              </a:srgb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1" name="Retângulo 70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aphicFrame>
        <p:nvGraphicFramePr>
          <p:cNvPr id="91" name="Tabela 9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278759"/>
              </p:ext>
            </p:extLst>
          </p:nvPr>
        </p:nvGraphicFramePr>
        <p:xfrm>
          <a:off x="4092865" y="1290872"/>
          <a:ext cx="900000" cy="9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2" name="Tabela 9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7008522"/>
              </p:ext>
            </p:extLst>
          </p:nvPr>
        </p:nvGraphicFramePr>
        <p:xfrm>
          <a:off x="5221892" y="1805808"/>
          <a:ext cx="900000" cy="9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4" name="Tabela 9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8524777"/>
              </p:ext>
            </p:extLst>
          </p:nvPr>
        </p:nvGraphicFramePr>
        <p:xfrm>
          <a:off x="2963837" y="3016134"/>
          <a:ext cx="900000" cy="9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5" name="Tabela 9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6290896"/>
              </p:ext>
            </p:extLst>
          </p:nvPr>
        </p:nvGraphicFramePr>
        <p:xfrm>
          <a:off x="4092865" y="3514481"/>
          <a:ext cx="900000" cy="9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6" name="Tabela 9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1040901"/>
              </p:ext>
            </p:extLst>
          </p:nvPr>
        </p:nvGraphicFramePr>
        <p:xfrm>
          <a:off x="5221892" y="4012827"/>
          <a:ext cx="900000" cy="9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98" name="Retângulo 97"/>
          <p:cNvSpPr/>
          <p:nvPr/>
        </p:nvSpPr>
        <p:spPr>
          <a:xfrm>
            <a:off x="2963837" y="590224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x[:,:,0] 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* w0[:,:,0]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9" name="Retângulo 98"/>
          <p:cNvSpPr/>
          <p:nvPr/>
        </p:nvSpPr>
        <p:spPr>
          <a:xfrm>
            <a:off x="4092865" y="1102260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[:,:,1] 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* w0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[:,:,1]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0" name="Retângulo 99"/>
          <p:cNvSpPr/>
          <p:nvPr/>
        </p:nvSpPr>
        <p:spPr>
          <a:xfrm>
            <a:off x="5221892" y="1614295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[:,:,2] 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* w0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[:,:,2]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1" name="Retângulo 100"/>
          <p:cNvSpPr/>
          <p:nvPr/>
        </p:nvSpPr>
        <p:spPr>
          <a:xfrm>
            <a:off x="2963837" y="2821901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x[:,:,0] 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* w1[:,:,0]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2" name="Retângulo 101"/>
          <p:cNvSpPr/>
          <p:nvPr/>
        </p:nvSpPr>
        <p:spPr>
          <a:xfrm>
            <a:off x="4092865" y="3321148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[:,:,1] 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* 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w1[:,:,1]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3" name="Retângulo 102"/>
          <p:cNvSpPr/>
          <p:nvPr/>
        </p:nvSpPr>
        <p:spPr>
          <a:xfrm>
            <a:off x="5221892" y="3820396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[:,:,2] 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* 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w1[:,:,2]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grpSp>
        <p:nvGrpSpPr>
          <p:cNvPr id="93" name="Grupo 92"/>
          <p:cNvGrpSpPr/>
          <p:nvPr/>
        </p:nvGrpSpPr>
        <p:grpSpPr>
          <a:xfrm>
            <a:off x="1928542" y="2886180"/>
            <a:ext cx="670936" cy="670936"/>
            <a:chOff x="1889900" y="683468"/>
            <a:chExt cx="670936" cy="670936"/>
          </a:xfrm>
        </p:grpSpPr>
        <p:sp>
          <p:nvSpPr>
            <p:cNvPr id="97" name="Retângulo 96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D99694">
                <a:alpha val="50196"/>
              </a:srgb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4" name="Retângulo 103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05" name="Grupo 104"/>
          <p:cNvGrpSpPr/>
          <p:nvPr/>
        </p:nvGrpSpPr>
        <p:grpSpPr>
          <a:xfrm>
            <a:off x="1928542" y="3609120"/>
            <a:ext cx="670936" cy="670936"/>
            <a:chOff x="1889900" y="683468"/>
            <a:chExt cx="670936" cy="670936"/>
          </a:xfrm>
        </p:grpSpPr>
        <p:sp>
          <p:nvSpPr>
            <p:cNvPr id="108" name="Retângulo 107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C3D69B">
                <a:alpha val="50196"/>
              </a:srgb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9" name="Retângulo 108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10" name="Grupo 109"/>
          <p:cNvGrpSpPr/>
          <p:nvPr/>
        </p:nvGrpSpPr>
        <p:grpSpPr>
          <a:xfrm>
            <a:off x="1928542" y="4332060"/>
            <a:ext cx="670936" cy="670936"/>
            <a:chOff x="1889900" y="683468"/>
            <a:chExt cx="670936" cy="670936"/>
          </a:xfrm>
        </p:grpSpPr>
        <p:sp>
          <p:nvSpPr>
            <p:cNvPr id="111" name="Retângulo 110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95B3D7">
                <a:alpha val="50196"/>
              </a:srgb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2" name="Retângulo 111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aphicFrame>
        <p:nvGraphicFramePr>
          <p:cNvPr id="72" name="Tabela 7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336157"/>
              </p:ext>
            </p:extLst>
          </p:nvPr>
        </p:nvGraphicFramePr>
        <p:xfrm>
          <a:off x="5959892" y="1290872"/>
          <a:ext cx="162000" cy="162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73" name="Retângulo 72"/>
          <p:cNvSpPr/>
          <p:nvPr/>
        </p:nvSpPr>
        <p:spPr>
          <a:xfrm>
            <a:off x="5959892" y="1102260"/>
            <a:ext cx="648072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b0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4" name="Retângulo 73"/>
          <p:cNvSpPr/>
          <p:nvPr/>
        </p:nvSpPr>
        <p:spPr>
          <a:xfrm>
            <a:off x="5959892" y="3321148"/>
            <a:ext cx="648072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b1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graphicFrame>
        <p:nvGraphicFramePr>
          <p:cNvPr id="75" name="Tabela 7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120207"/>
              </p:ext>
            </p:extLst>
          </p:nvPr>
        </p:nvGraphicFramePr>
        <p:xfrm>
          <a:off x="5959892" y="3514481"/>
          <a:ext cx="162000" cy="162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79427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" name="Tabela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3641011"/>
              </p:ext>
            </p:extLst>
          </p:nvPr>
        </p:nvGraphicFramePr>
        <p:xfrm>
          <a:off x="2963837" y="775936"/>
          <a:ext cx="900000" cy="9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Camada </a:t>
            </a:r>
            <a:r>
              <a:rPr lang="pt-BR" dirty="0" err="1"/>
              <a:t>convolucional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22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SIN393 (2023)</a:t>
            </a:r>
            <a:endParaRPr lang="pt-BR" dirty="0"/>
          </a:p>
        </p:txBody>
      </p:sp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8509935"/>
              </p:ext>
            </p:extLst>
          </p:nvPr>
        </p:nvGraphicFramePr>
        <p:xfrm>
          <a:off x="139725" y="743228"/>
          <a:ext cx="1260000" cy="126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7" name="Tabe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8014589"/>
              </p:ext>
            </p:extLst>
          </p:nvPr>
        </p:nvGraphicFramePr>
        <p:xfrm>
          <a:off x="139725" y="2206456"/>
          <a:ext cx="1260000" cy="126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8" name="Tabela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9761976"/>
              </p:ext>
            </p:extLst>
          </p:nvPr>
        </p:nvGraphicFramePr>
        <p:xfrm>
          <a:off x="139725" y="3669684"/>
          <a:ext cx="1260000" cy="126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9" name="Tabela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7217121"/>
              </p:ext>
            </p:extLst>
          </p:nvPr>
        </p:nvGraphicFramePr>
        <p:xfrm>
          <a:off x="2019781" y="775936"/>
          <a:ext cx="486000" cy="48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  <a:gridCol w="162000"/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10" name="Tabela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5293591"/>
              </p:ext>
            </p:extLst>
          </p:nvPr>
        </p:nvGraphicFramePr>
        <p:xfrm>
          <a:off x="2019781" y="1497872"/>
          <a:ext cx="486000" cy="48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  <a:gridCol w="162000"/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11" name="Tabela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6201439"/>
              </p:ext>
            </p:extLst>
          </p:nvPr>
        </p:nvGraphicFramePr>
        <p:xfrm>
          <a:off x="2019781" y="2219808"/>
          <a:ext cx="486000" cy="48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  <a:gridCol w="162000"/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20" name="Tabela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7522378"/>
              </p:ext>
            </p:extLst>
          </p:nvPr>
        </p:nvGraphicFramePr>
        <p:xfrm>
          <a:off x="2019781" y="2980947"/>
          <a:ext cx="486000" cy="48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  <a:gridCol w="162000"/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21" name="Tabela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0228188"/>
              </p:ext>
            </p:extLst>
          </p:nvPr>
        </p:nvGraphicFramePr>
        <p:xfrm>
          <a:off x="2019781" y="3703887"/>
          <a:ext cx="486000" cy="48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  <a:gridCol w="162000"/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22" name="Tabela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659694"/>
              </p:ext>
            </p:extLst>
          </p:nvPr>
        </p:nvGraphicFramePr>
        <p:xfrm>
          <a:off x="2019781" y="4426827"/>
          <a:ext cx="486000" cy="48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  <a:gridCol w="162000"/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cxnSp>
        <p:nvCxnSpPr>
          <p:cNvPr id="24" name="Conector reto 23"/>
          <p:cNvCxnSpPr/>
          <p:nvPr/>
        </p:nvCxnSpPr>
        <p:spPr>
          <a:xfrm>
            <a:off x="1982368" y="2743903"/>
            <a:ext cx="6981632" cy="10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tângulo 40"/>
          <p:cNvSpPr/>
          <p:nvPr/>
        </p:nvSpPr>
        <p:spPr>
          <a:xfrm>
            <a:off x="179512" y="3488298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[:,:,2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] 5×5 + </a:t>
            </a:r>
            <a:r>
              <a:rPr lang="pt-BR" sz="800" dirty="0" err="1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pad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2" name="Retângulo 41"/>
          <p:cNvSpPr/>
          <p:nvPr/>
        </p:nvSpPr>
        <p:spPr>
          <a:xfrm>
            <a:off x="179512" y="2025070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x[:,:,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1] 5×5 + </a:t>
            </a:r>
            <a:r>
              <a:rPr lang="pt-BR" sz="800" dirty="0" err="1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pad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3" name="Retângulo 42"/>
          <p:cNvSpPr/>
          <p:nvPr/>
        </p:nvSpPr>
        <p:spPr>
          <a:xfrm>
            <a:off x="179512" y="561842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x[:,:,0] 5×5 + </a:t>
            </a:r>
            <a:r>
              <a:rPr lang="pt-BR" sz="800" dirty="0" err="1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pad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1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5" name="Retângulo 44"/>
          <p:cNvSpPr/>
          <p:nvPr/>
        </p:nvSpPr>
        <p:spPr>
          <a:xfrm>
            <a:off x="2019781" y="578196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w0[:,:,0]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6" name="Retângulo 45"/>
          <p:cNvSpPr/>
          <p:nvPr/>
        </p:nvSpPr>
        <p:spPr>
          <a:xfrm>
            <a:off x="2019781" y="1300132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w0[:,:,1]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7" name="Retângulo 46"/>
          <p:cNvSpPr/>
          <p:nvPr/>
        </p:nvSpPr>
        <p:spPr>
          <a:xfrm>
            <a:off x="2019781" y="2022068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w0[:,:,2]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1" name="Retângulo 30"/>
          <p:cNvSpPr/>
          <p:nvPr/>
        </p:nvSpPr>
        <p:spPr>
          <a:xfrm>
            <a:off x="2019781" y="2782705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w1[:,:,0]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2" name="Retângulo 31"/>
          <p:cNvSpPr/>
          <p:nvPr/>
        </p:nvSpPr>
        <p:spPr>
          <a:xfrm>
            <a:off x="2019781" y="3505645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w1[:,:,1]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6" name="Retângulo 35"/>
          <p:cNvSpPr/>
          <p:nvPr/>
        </p:nvSpPr>
        <p:spPr>
          <a:xfrm>
            <a:off x="2019781" y="4228585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w1[:,:,2]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grpSp>
        <p:nvGrpSpPr>
          <p:cNvPr id="12" name="Grupo 11"/>
          <p:cNvGrpSpPr/>
          <p:nvPr/>
        </p:nvGrpSpPr>
        <p:grpSpPr>
          <a:xfrm>
            <a:off x="1928542" y="677118"/>
            <a:ext cx="670936" cy="670936"/>
            <a:chOff x="1889900" y="683468"/>
            <a:chExt cx="670936" cy="670936"/>
          </a:xfrm>
        </p:grpSpPr>
        <p:sp>
          <p:nvSpPr>
            <p:cNvPr id="3" name="Retângulo 2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D99694">
                <a:alpha val="50196"/>
              </a:srgb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7" name="Retângulo 36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38" name="Grupo 37"/>
          <p:cNvGrpSpPr/>
          <p:nvPr/>
        </p:nvGrpSpPr>
        <p:grpSpPr>
          <a:xfrm>
            <a:off x="40838" y="648329"/>
            <a:ext cx="741214" cy="741214"/>
            <a:chOff x="1889900" y="683468"/>
            <a:chExt cx="670936" cy="670936"/>
          </a:xfrm>
        </p:grpSpPr>
        <p:sp>
          <p:nvSpPr>
            <p:cNvPr id="39" name="Retângulo 38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D99694">
                <a:alpha val="50196"/>
              </a:srgb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0" name="Retângulo 39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44" name="Grupo 43"/>
          <p:cNvGrpSpPr/>
          <p:nvPr/>
        </p:nvGrpSpPr>
        <p:grpSpPr>
          <a:xfrm>
            <a:off x="1928542" y="1404002"/>
            <a:ext cx="670936" cy="670936"/>
            <a:chOff x="1889900" y="683468"/>
            <a:chExt cx="670936" cy="670936"/>
          </a:xfrm>
        </p:grpSpPr>
        <p:sp>
          <p:nvSpPr>
            <p:cNvPr id="48" name="Retângulo 47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C3D69B">
                <a:alpha val="50196"/>
              </a:srgb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9" name="Retângulo 48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54" name="Grupo 53"/>
          <p:cNvGrpSpPr/>
          <p:nvPr/>
        </p:nvGrpSpPr>
        <p:grpSpPr>
          <a:xfrm>
            <a:off x="1928542" y="2128520"/>
            <a:ext cx="670936" cy="670936"/>
            <a:chOff x="1889900" y="683468"/>
            <a:chExt cx="670936" cy="670936"/>
          </a:xfrm>
        </p:grpSpPr>
        <p:sp>
          <p:nvSpPr>
            <p:cNvPr id="55" name="Retângulo 54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95B3D7">
                <a:alpha val="50196"/>
              </a:srgb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6" name="Retângulo 55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66" name="Grupo 65"/>
          <p:cNvGrpSpPr/>
          <p:nvPr/>
        </p:nvGrpSpPr>
        <p:grpSpPr>
          <a:xfrm>
            <a:off x="40838" y="2104842"/>
            <a:ext cx="741214" cy="741214"/>
            <a:chOff x="1889900" y="683468"/>
            <a:chExt cx="670936" cy="670936"/>
          </a:xfrm>
        </p:grpSpPr>
        <p:sp>
          <p:nvSpPr>
            <p:cNvPr id="67" name="Retângulo 66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C3D69B">
                <a:alpha val="50196"/>
              </a:srgb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8" name="Retângulo 67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69" name="Grupo 68"/>
          <p:cNvGrpSpPr/>
          <p:nvPr/>
        </p:nvGrpSpPr>
        <p:grpSpPr>
          <a:xfrm>
            <a:off x="40838" y="3567143"/>
            <a:ext cx="741214" cy="741214"/>
            <a:chOff x="1889900" y="683468"/>
            <a:chExt cx="670936" cy="670936"/>
          </a:xfrm>
        </p:grpSpPr>
        <p:sp>
          <p:nvSpPr>
            <p:cNvPr id="70" name="Retângulo 69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95B3D7">
                <a:alpha val="50196"/>
              </a:srgb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1" name="Retângulo 70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aphicFrame>
        <p:nvGraphicFramePr>
          <p:cNvPr id="91" name="Tabela 9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4210395"/>
              </p:ext>
            </p:extLst>
          </p:nvPr>
        </p:nvGraphicFramePr>
        <p:xfrm>
          <a:off x="4092865" y="1290872"/>
          <a:ext cx="900000" cy="9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2" name="Tabela 9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5804098"/>
              </p:ext>
            </p:extLst>
          </p:nvPr>
        </p:nvGraphicFramePr>
        <p:xfrm>
          <a:off x="5221892" y="1805808"/>
          <a:ext cx="900000" cy="9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-17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4" name="Tabela 9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613726"/>
              </p:ext>
            </p:extLst>
          </p:nvPr>
        </p:nvGraphicFramePr>
        <p:xfrm>
          <a:off x="2963837" y="3016134"/>
          <a:ext cx="900000" cy="9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-9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5" name="Tabela 9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1509998"/>
              </p:ext>
            </p:extLst>
          </p:nvPr>
        </p:nvGraphicFramePr>
        <p:xfrm>
          <a:off x="4092865" y="3514480"/>
          <a:ext cx="900000" cy="9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-13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6" name="Tabela 9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9427839"/>
              </p:ext>
            </p:extLst>
          </p:nvPr>
        </p:nvGraphicFramePr>
        <p:xfrm>
          <a:off x="5221892" y="4012827"/>
          <a:ext cx="900000" cy="9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98" name="Retângulo 97"/>
          <p:cNvSpPr/>
          <p:nvPr/>
        </p:nvSpPr>
        <p:spPr>
          <a:xfrm>
            <a:off x="2963837" y="590224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x[:,:,0] 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* w0[:,:,0]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9" name="Retângulo 98"/>
          <p:cNvSpPr/>
          <p:nvPr/>
        </p:nvSpPr>
        <p:spPr>
          <a:xfrm>
            <a:off x="4092865" y="1102260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[:,:,1] 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* w0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[:,:,1]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0" name="Retângulo 99"/>
          <p:cNvSpPr/>
          <p:nvPr/>
        </p:nvSpPr>
        <p:spPr>
          <a:xfrm>
            <a:off x="5221892" y="1614295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[:,:,2] 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* w0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[:,:,2]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1" name="Retângulo 100"/>
          <p:cNvSpPr/>
          <p:nvPr/>
        </p:nvSpPr>
        <p:spPr>
          <a:xfrm>
            <a:off x="2963837" y="2821901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x[:,:,0] 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* w1[:,:,0]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2" name="Retângulo 101"/>
          <p:cNvSpPr/>
          <p:nvPr/>
        </p:nvSpPr>
        <p:spPr>
          <a:xfrm>
            <a:off x="4092865" y="3321148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[:,:,1] 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* 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w1[:,:,1]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3" name="Retângulo 102"/>
          <p:cNvSpPr/>
          <p:nvPr/>
        </p:nvSpPr>
        <p:spPr>
          <a:xfrm>
            <a:off x="5221892" y="3820396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[:,:,2] 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* 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w1[:,:,2]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grpSp>
        <p:nvGrpSpPr>
          <p:cNvPr id="80" name="Grupo 79"/>
          <p:cNvGrpSpPr/>
          <p:nvPr/>
        </p:nvGrpSpPr>
        <p:grpSpPr>
          <a:xfrm>
            <a:off x="2923667" y="2974461"/>
            <a:ext cx="262094" cy="262094"/>
            <a:chOff x="1889900" y="683468"/>
            <a:chExt cx="670936" cy="670936"/>
          </a:xfrm>
        </p:grpSpPr>
        <p:sp>
          <p:nvSpPr>
            <p:cNvPr id="82" name="Retângulo 81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3" name="Retângulo 82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04" name="Grupo 103"/>
          <p:cNvGrpSpPr/>
          <p:nvPr/>
        </p:nvGrpSpPr>
        <p:grpSpPr>
          <a:xfrm>
            <a:off x="1928542" y="2886180"/>
            <a:ext cx="670936" cy="670936"/>
            <a:chOff x="1889900" y="683468"/>
            <a:chExt cx="670936" cy="670936"/>
          </a:xfrm>
        </p:grpSpPr>
        <p:sp>
          <p:nvSpPr>
            <p:cNvPr id="105" name="Retângulo 104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D99694">
                <a:alpha val="50196"/>
              </a:srgb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8" name="Retângulo 107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09" name="Grupo 108"/>
          <p:cNvGrpSpPr/>
          <p:nvPr/>
        </p:nvGrpSpPr>
        <p:grpSpPr>
          <a:xfrm>
            <a:off x="1928542" y="3609120"/>
            <a:ext cx="670936" cy="670936"/>
            <a:chOff x="1889900" y="683468"/>
            <a:chExt cx="670936" cy="670936"/>
          </a:xfrm>
        </p:grpSpPr>
        <p:sp>
          <p:nvSpPr>
            <p:cNvPr id="110" name="Retângulo 109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C3D69B">
                <a:alpha val="50196"/>
              </a:srgb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1" name="Retângulo 110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12" name="Grupo 111"/>
          <p:cNvGrpSpPr/>
          <p:nvPr/>
        </p:nvGrpSpPr>
        <p:grpSpPr>
          <a:xfrm>
            <a:off x="1928542" y="4332060"/>
            <a:ext cx="670936" cy="670936"/>
            <a:chOff x="1889900" y="683468"/>
            <a:chExt cx="670936" cy="670936"/>
          </a:xfrm>
        </p:grpSpPr>
        <p:sp>
          <p:nvSpPr>
            <p:cNvPr id="113" name="Retângulo 112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95B3D7">
                <a:alpha val="50196"/>
              </a:srgb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4" name="Retângulo 113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15" name="Grupo 114"/>
          <p:cNvGrpSpPr/>
          <p:nvPr/>
        </p:nvGrpSpPr>
        <p:grpSpPr>
          <a:xfrm>
            <a:off x="2920979" y="735459"/>
            <a:ext cx="262094" cy="262094"/>
            <a:chOff x="1889900" y="683468"/>
            <a:chExt cx="670936" cy="670936"/>
          </a:xfrm>
        </p:grpSpPr>
        <p:sp>
          <p:nvSpPr>
            <p:cNvPr id="116" name="Retângulo 115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D99694">
                <a:alpha val="50196"/>
              </a:srgb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17" name="Retângulo 116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18" name="Grupo 117"/>
          <p:cNvGrpSpPr/>
          <p:nvPr/>
        </p:nvGrpSpPr>
        <p:grpSpPr>
          <a:xfrm>
            <a:off x="2920979" y="2974648"/>
            <a:ext cx="262094" cy="262094"/>
            <a:chOff x="1889900" y="683468"/>
            <a:chExt cx="670936" cy="670936"/>
          </a:xfrm>
        </p:grpSpPr>
        <p:sp>
          <p:nvSpPr>
            <p:cNvPr id="121" name="Retângulo 120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D99694">
                <a:alpha val="50196"/>
              </a:srgb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22" name="Retângulo 121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23" name="Grupo 122"/>
          <p:cNvGrpSpPr/>
          <p:nvPr/>
        </p:nvGrpSpPr>
        <p:grpSpPr>
          <a:xfrm>
            <a:off x="4050588" y="3471088"/>
            <a:ext cx="262094" cy="262094"/>
            <a:chOff x="1889900" y="683468"/>
            <a:chExt cx="670936" cy="670936"/>
          </a:xfrm>
        </p:grpSpPr>
        <p:sp>
          <p:nvSpPr>
            <p:cNvPr id="124" name="Retângulo 123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C3D69B">
                <a:alpha val="50196"/>
              </a:srgb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25" name="Retângulo 124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26" name="Grupo 125"/>
          <p:cNvGrpSpPr/>
          <p:nvPr/>
        </p:nvGrpSpPr>
        <p:grpSpPr>
          <a:xfrm>
            <a:off x="5177899" y="3969442"/>
            <a:ext cx="262094" cy="262094"/>
            <a:chOff x="1889900" y="683468"/>
            <a:chExt cx="670936" cy="670936"/>
          </a:xfrm>
        </p:grpSpPr>
        <p:sp>
          <p:nvSpPr>
            <p:cNvPr id="127" name="Retângulo 126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95B3D7">
                <a:alpha val="50196"/>
              </a:srgb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28" name="Retângulo 127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29" name="Grupo 128"/>
          <p:cNvGrpSpPr/>
          <p:nvPr/>
        </p:nvGrpSpPr>
        <p:grpSpPr>
          <a:xfrm>
            <a:off x="4050588" y="1247787"/>
            <a:ext cx="262094" cy="262094"/>
            <a:chOff x="1889900" y="683468"/>
            <a:chExt cx="670936" cy="670936"/>
          </a:xfrm>
        </p:grpSpPr>
        <p:sp>
          <p:nvSpPr>
            <p:cNvPr id="130" name="Retângulo 129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C3D69B">
                <a:alpha val="50196"/>
              </a:srgb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31" name="Retângulo 130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32" name="Grupo 131"/>
          <p:cNvGrpSpPr/>
          <p:nvPr/>
        </p:nvGrpSpPr>
        <p:grpSpPr>
          <a:xfrm>
            <a:off x="5177899" y="1766384"/>
            <a:ext cx="262094" cy="262094"/>
            <a:chOff x="1889900" y="683468"/>
            <a:chExt cx="670936" cy="670936"/>
          </a:xfrm>
        </p:grpSpPr>
        <p:sp>
          <p:nvSpPr>
            <p:cNvPr id="133" name="Retângulo 132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95B3D7">
                <a:alpha val="50196"/>
              </a:srgb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34" name="Retângulo 133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aphicFrame>
        <p:nvGraphicFramePr>
          <p:cNvPr id="89" name="Tabela 8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3727851"/>
              </p:ext>
            </p:extLst>
          </p:nvPr>
        </p:nvGraphicFramePr>
        <p:xfrm>
          <a:off x="5959892" y="1290872"/>
          <a:ext cx="162000" cy="162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90" name="Retângulo 89"/>
          <p:cNvSpPr/>
          <p:nvPr/>
        </p:nvSpPr>
        <p:spPr>
          <a:xfrm>
            <a:off x="5959892" y="1102260"/>
            <a:ext cx="648072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b0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3" name="Retângulo 92"/>
          <p:cNvSpPr/>
          <p:nvPr/>
        </p:nvSpPr>
        <p:spPr>
          <a:xfrm>
            <a:off x="5959892" y="3321148"/>
            <a:ext cx="648072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b1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graphicFrame>
        <p:nvGraphicFramePr>
          <p:cNvPr id="97" name="Tabela 9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5570826"/>
              </p:ext>
            </p:extLst>
          </p:nvPr>
        </p:nvGraphicFramePr>
        <p:xfrm>
          <a:off x="5959892" y="3514481"/>
          <a:ext cx="162000" cy="162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25033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" name="Tabela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670724"/>
              </p:ext>
            </p:extLst>
          </p:nvPr>
        </p:nvGraphicFramePr>
        <p:xfrm>
          <a:off x="2963837" y="775936"/>
          <a:ext cx="900000" cy="9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26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Camada </a:t>
            </a:r>
            <a:r>
              <a:rPr lang="pt-BR" dirty="0" err="1"/>
              <a:t>convolucional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23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SIN393 (2023)</a:t>
            </a:r>
            <a:endParaRPr lang="pt-BR" dirty="0"/>
          </a:p>
        </p:txBody>
      </p:sp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5850791"/>
              </p:ext>
            </p:extLst>
          </p:nvPr>
        </p:nvGraphicFramePr>
        <p:xfrm>
          <a:off x="139725" y="743228"/>
          <a:ext cx="1260000" cy="126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7" name="Tabe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9747249"/>
              </p:ext>
            </p:extLst>
          </p:nvPr>
        </p:nvGraphicFramePr>
        <p:xfrm>
          <a:off x="139725" y="2206456"/>
          <a:ext cx="1260000" cy="126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8" name="Tabela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9727339"/>
              </p:ext>
            </p:extLst>
          </p:nvPr>
        </p:nvGraphicFramePr>
        <p:xfrm>
          <a:off x="139725" y="3669684"/>
          <a:ext cx="1260000" cy="126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9" name="Tabela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0190864"/>
              </p:ext>
            </p:extLst>
          </p:nvPr>
        </p:nvGraphicFramePr>
        <p:xfrm>
          <a:off x="2019781" y="775936"/>
          <a:ext cx="486000" cy="48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  <a:gridCol w="162000"/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10" name="Tabela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0580489"/>
              </p:ext>
            </p:extLst>
          </p:nvPr>
        </p:nvGraphicFramePr>
        <p:xfrm>
          <a:off x="2019781" y="1497872"/>
          <a:ext cx="486000" cy="48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  <a:gridCol w="162000"/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11" name="Tabela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1566683"/>
              </p:ext>
            </p:extLst>
          </p:nvPr>
        </p:nvGraphicFramePr>
        <p:xfrm>
          <a:off x="2019781" y="2219808"/>
          <a:ext cx="486000" cy="48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  <a:gridCol w="162000"/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20" name="Tabela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5073770"/>
              </p:ext>
            </p:extLst>
          </p:nvPr>
        </p:nvGraphicFramePr>
        <p:xfrm>
          <a:off x="2019781" y="2980947"/>
          <a:ext cx="486000" cy="48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  <a:gridCol w="162000"/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21" name="Tabela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8463093"/>
              </p:ext>
            </p:extLst>
          </p:nvPr>
        </p:nvGraphicFramePr>
        <p:xfrm>
          <a:off x="2019781" y="3703887"/>
          <a:ext cx="486000" cy="48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  <a:gridCol w="162000"/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22" name="Tabela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5520758"/>
              </p:ext>
            </p:extLst>
          </p:nvPr>
        </p:nvGraphicFramePr>
        <p:xfrm>
          <a:off x="2019781" y="4426827"/>
          <a:ext cx="486000" cy="48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  <a:gridCol w="162000"/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cxnSp>
        <p:nvCxnSpPr>
          <p:cNvPr id="24" name="Conector reto 23"/>
          <p:cNvCxnSpPr/>
          <p:nvPr/>
        </p:nvCxnSpPr>
        <p:spPr>
          <a:xfrm>
            <a:off x="1982368" y="2743903"/>
            <a:ext cx="6981632" cy="10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tângulo 40"/>
          <p:cNvSpPr/>
          <p:nvPr/>
        </p:nvSpPr>
        <p:spPr>
          <a:xfrm>
            <a:off x="179512" y="3488298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[:,:,2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] 5×5 + </a:t>
            </a:r>
            <a:r>
              <a:rPr lang="pt-BR" sz="800" dirty="0" err="1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pad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2" name="Retângulo 41"/>
          <p:cNvSpPr/>
          <p:nvPr/>
        </p:nvSpPr>
        <p:spPr>
          <a:xfrm>
            <a:off x="179512" y="2025070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x[:,:,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1] 5×5 + </a:t>
            </a:r>
            <a:r>
              <a:rPr lang="pt-BR" sz="800" dirty="0" err="1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pad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3" name="Retângulo 42"/>
          <p:cNvSpPr/>
          <p:nvPr/>
        </p:nvSpPr>
        <p:spPr>
          <a:xfrm>
            <a:off x="179512" y="561842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x[:,:,0] 5×5 + </a:t>
            </a:r>
            <a:r>
              <a:rPr lang="pt-BR" sz="800" dirty="0" err="1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pad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1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5" name="Retângulo 44"/>
          <p:cNvSpPr/>
          <p:nvPr/>
        </p:nvSpPr>
        <p:spPr>
          <a:xfrm>
            <a:off x="2019781" y="578196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w0[:,:,0]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6" name="Retângulo 45"/>
          <p:cNvSpPr/>
          <p:nvPr/>
        </p:nvSpPr>
        <p:spPr>
          <a:xfrm>
            <a:off x="2019781" y="1300132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w0[:,:,1]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7" name="Retângulo 46"/>
          <p:cNvSpPr/>
          <p:nvPr/>
        </p:nvSpPr>
        <p:spPr>
          <a:xfrm>
            <a:off x="2019781" y="2022068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w0[:,:,2]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1" name="Retângulo 30"/>
          <p:cNvSpPr/>
          <p:nvPr/>
        </p:nvSpPr>
        <p:spPr>
          <a:xfrm>
            <a:off x="2019781" y="2782705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w1[:,:,0]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2" name="Retângulo 31"/>
          <p:cNvSpPr/>
          <p:nvPr/>
        </p:nvSpPr>
        <p:spPr>
          <a:xfrm>
            <a:off x="2019781" y="3505645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w1[:,:,1]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6" name="Retângulo 35"/>
          <p:cNvSpPr/>
          <p:nvPr/>
        </p:nvSpPr>
        <p:spPr>
          <a:xfrm>
            <a:off x="2019781" y="4228585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w1[:,:,2]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grpSp>
        <p:nvGrpSpPr>
          <p:cNvPr id="12" name="Grupo 11"/>
          <p:cNvGrpSpPr/>
          <p:nvPr/>
        </p:nvGrpSpPr>
        <p:grpSpPr>
          <a:xfrm>
            <a:off x="1928542" y="677118"/>
            <a:ext cx="670936" cy="670936"/>
            <a:chOff x="1889900" y="683468"/>
            <a:chExt cx="670936" cy="670936"/>
          </a:xfrm>
        </p:grpSpPr>
        <p:sp>
          <p:nvSpPr>
            <p:cNvPr id="3" name="Retângulo 2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D99694">
                <a:alpha val="50196"/>
              </a:srgb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7" name="Retângulo 36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38" name="Grupo 37"/>
          <p:cNvGrpSpPr/>
          <p:nvPr/>
        </p:nvGrpSpPr>
        <p:grpSpPr>
          <a:xfrm>
            <a:off x="216100" y="648329"/>
            <a:ext cx="741214" cy="741214"/>
            <a:chOff x="1889900" y="683468"/>
            <a:chExt cx="670936" cy="670936"/>
          </a:xfrm>
        </p:grpSpPr>
        <p:sp>
          <p:nvSpPr>
            <p:cNvPr id="39" name="Retângulo 38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D99694">
                <a:alpha val="50196"/>
              </a:srgb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0" name="Retângulo 39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44" name="Grupo 43"/>
          <p:cNvGrpSpPr/>
          <p:nvPr/>
        </p:nvGrpSpPr>
        <p:grpSpPr>
          <a:xfrm>
            <a:off x="1928542" y="1404002"/>
            <a:ext cx="670936" cy="670936"/>
            <a:chOff x="1889900" y="683468"/>
            <a:chExt cx="670936" cy="670936"/>
          </a:xfrm>
        </p:grpSpPr>
        <p:sp>
          <p:nvSpPr>
            <p:cNvPr id="48" name="Retângulo 47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C3D69B">
                <a:alpha val="50196"/>
              </a:srgb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9" name="Retângulo 48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54" name="Grupo 53"/>
          <p:cNvGrpSpPr/>
          <p:nvPr/>
        </p:nvGrpSpPr>
        <p:grpSpPr>
          <a:xfrm>
            <a:off x="1928542" y="2128520"/>
            <a:ext cx="670936" cy="670936"/>
            <a:chOff x="1889900" y="683468"/>
            <a:chExt cx="670936" cy="670936"/>
          </a:xfrm>
        </p:grpSpPr>
        <p:sp>
          <p:nvSpPr>
            <p:cNvPr id="55" name="Retângulo 54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95B3D7">
                <a:alpha val="50196"/>
              </a:srgb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6" name="Retângulo 55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66" name="Grupo 65"/>
          <p:cNvGrpSpPr/>
          <p:nvPr/>
        </p:nvGrpSpPr>
        <p:grpSpPr>
          <a:xfrm>
            <a:off x="216100" y="2104842"/>
            <a:ext cx="741214" cy="741214"/>
            <a:chOff x="1889900" y="683468"/>
            <a:chExt cx="670936" cy="670936"/>
          </a:xfrm>
        </p:grpSpPr>
        <p:sp>
          <p:nvSpPr>
            <p:cNvPr id="67" name="Retângulo 66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C3D69B">
                <a:alpha val="50196"/>
              </a:srgb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8" name="Retângulo 67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69" name="Grupo 68"/>
          <p:cNvGrpSpPr/>
          <p:nvPr/>
        </p:nvGrpSpPr>
        <p:grpSpPr>
          <a:xfrm>
            <a:off x="216100" y="3567143"/>
            <a:ext cx="741214" cy="741214"/>
            <a:chOff x="1889900" y="683468"/>
            <a:chExt cx="670936" cy="670936"/>
          </a:xfrm>
        </p:grpSpPr>
        <p:sp>
          <p:nvSpPr>
            <p:cNvPr id="70" name="Retângulo 69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95B3D7">
                <a:alpha val="50196"/>
              </a:srgb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1" name="Retângulo 70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aphicFrame>
        <p:nvGraphicFramePr>
          <p:cNvPr id="91" name="Tabela 9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5219099"/>
              </p:ext>
            </p:extLst>
          </p:nvPr>
        </p:nvGraphicFramePr>
        <p:xfrm>
          <a:off x="4092865" y="1290872"/>
          <a:ext cx="900000" cy="9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2" name="Tabela 9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9020226"/>
              </p:ext>
            </p:extLst>
          </p:nvPr>
        </p:nvGraphicFramePr>
        <p:xfrm>
          <a:off x="5221892" y="1805808"/>
          <a:ext cx="900000" cy="9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-17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4" name="Tabela 9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1460463"/>
              </p:ext>
            </p:extLst>
          </p:nvPr>
        </p:nvGraphicFramePr>
        <p:xfrm>
          <a:off x="2963837" y="3016134"/>
          <a:ext cx="900000" cy="9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-9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14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5" name="Tabela 9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6181179"/>
              </p:ext>
            </p:extLst>
          </p:nvPr>
        </p:nvGraphicFramePr>
        <p:xfrm>
          <a:off x="4092865" y="3514481"/>
          <a:ext cx="900000" cy="9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-13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6" name="Tabela 9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8547912"/>
              </p:ext>
            </p:extLst>
          </p:nvPr>
        </p:nvGraphicFramePr>
        <p:xfrm>
          <a:off x="5221892" y="4012827"/>
          <a:ext cx="900000" cy="9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-21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98" name="Retângulo 97"/>
          <p:cNvSpPr/>
          <p:nvPr/>
        </p:nvSpPr>
        <p:spPr>
          <a:xfrm>
            <a:off x="2963837" y="590224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x[:,:,0] 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* w0[:,:,0]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9" name="Retângulo 98"/>
          <p:cNvSpPr/>
          <p:nvPr/>
        </p:nvSpPr>
        <p:spPr>
          <a:xfrm>
            <a:off x="4092865" y="1102260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[:,:,1] 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* w0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[:,:,1]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0" name="Retângulo 99"/>
          <p:cNvSpPr/>
          <p:nvPr/>
        </p:nvSpPr>
        <p:spPr>
          <a:xfrm>
            <a:off x="5221892" y="1614295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[:,:,2] 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* w0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[:,:,2]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1" name="Retângulo 100"/>
          <p:cNvSpPr/>
          <p:nvPr/>
        </p:nvSpPr>
        <p:spPr>
          <a:xfrm>
            <a:off x="2963837" y="2821901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x[:,:,0] 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* w1[:,:,0]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2" name="Retângulo 101"/>
          <p:cNvSpPr/>
          <p:nvPr/>
        </p:nvSpPr>
        <p:spPr>
          <a:xfrm>
            <a:off x="4092865" y="3321148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[:,:,1] 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* 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w1[:,:,1]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3" name="Retângulo 102"/>
          <p:cNvSpPr/>
          <p:nvPr/>
        </p:nvSpPr>
        <p:spPr>
          <a:xfrm>
            <a:off x="5221892" y="3820396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[:,:,2] 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* 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w1[:,:,2]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grpSp>
        <p:nvGrpSpPr>
          <p:cNvPr id="80" name="Grupo 79"/>
          <p:cNvGrpSpPr/>
          <p:nvPr/>
        </p:nvGrpSpPr>
        <p:grpSpPr>
          <a:xfrm>
            <a:off x="3101895" y="733296"/>
            <a:ext cx="262094" cy="262094"/>
            <a:chOff x="1889900" y="683468"/>
            <a:chExt cx="670936" cy="670936"/>
          </a:xfrm>
        </p:grpSpPr>
        <p:sp>
          <p:nvSpPr>
            <p:cNvPr id="82" name="Retângulo 81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D99694">
                <a:alpha val="50196"/>
              </a:srgb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83" name="Retângulo 82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84" name="Grupo 83"/>
          <p:cNvGrpSpPr/>
          <p:nvPr/>
        </p:nvGrpSpPr>
        <p:grpSpPr>
          <a:xfrm>
            <a:off x="4230674" y="1248435"/>
            <a:ext cx="262094" cy="262094"/>
            <a:chOff x="1889900" y="683468"/>
            <a:chExt cx="670936" cy="670936"/>
          </a:xfrm>
        </p:grpSpPr>
        <p:sp>
          <p:nvSpPr>
            <p:cNvPr id="85" name="Retângulo 84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C3D69B">
                <a:alpha val="50196"/>
              </a:srgb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6" name="Retângulo 85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87" name="Grupo 86"/>
          <p:cNvGrpSpPr/>
          <p:nvPr/>
        </p:nvGrpSpPr>
        <p:grpSpPr>
          <a:xfrm>
            <a:off x="5359453" y="1763293"/>
            <a:ext cx="262094" cy="262094"/>
            <a:chOff x="1889900" y="683468"/>
            <a:chExt cx="670936" cy="670936"/>
          </a:xfrm>
        </p:grpSpPr>
        <p:sp>
          <p:nvSpPr>
            <p:cNvPr id="88" name="Retângulo 87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95B3D7">
                <a:alpha val="50196"/>
              </a:srgb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9" name="Retângulo 88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90" name="Grupo 89"/>
          <p:cNvGrpSpPr/>
          <p:nvPr/>
        </p:nvGrpSpPr>
        <p:grpSpPr>
          <a:xfrm>
            <a:off x="3101895" y="2974461"/>
            <a:ext cx="262094" cy="262094"/>
            <a:chOff x="1889900" y="683468"/>
            <a:chExt cx="670936" cy="670936"/>
          </a:xfrm>
        </p:grpSpPr>
        <p:sp>
          <p:nvSpPr>
            <p:cNvPr id="93" name="Retângulo 92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D99694">
                <a:alpha val="50196"/>
              </a:srgb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97" name="Retângulo 96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04" name="Grupo 103"/>
          <p:cNvGrpSpPr/>
          <p:nvPr/>
        </p:nvGrpSpPr>
        <p:grpSpPr>
          <a:xfrm>
            <a:off x="4230674" y="3476900"/>
            <a:ext cx="262094" cy="262094"/>
            <a:chOff x="1889900" y="683468"/>
            <a:chExt cx="670936" cy="670936"/>
          </a:xfrm>
        </p:grpSpPr>
        <p:sp>
          <p:nvSpPr>
            <p:cNvPr id="105" name="Retângulo 104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C3D69B">
                <a:alpha val="50196"/>
              </a:srgb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8" name="Retângulo 107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09" name="Grupo 108"/>
          <p:cNvGrpSpPr/>
          <p:nvPr/>
        </p:nvGrpSpPr>
        <p:grpSpPr>
          <a:xfrm>
            <a:off x="5359453" y="3970920"/>
            <a:ext cx="262094" cy="262094"/>
            <a:chOff x="1889900" y="683468"/>
            <a:chExt cx="670936" cy="670936"/>
          </a:xfrm>
        </p:grpSpPr>
        <p:sp>
          <p:nvSpPr>
            <p:cNvPr id="110" name="Retângulo 109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95B3D7">
                <a:alpha val="50196"/>
              </a:srgb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1" name="Retângulo 110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12" name="Grupo 111"/>
          <p:cNvGrpSpPr/>
          <p:nvPr/>
        </p:nvGrpSpPr>
        <p:grpSpPr>
          <a:xfrm>
            <a:off x="1928542" y="2886180"/>
            <a:ext cx="670936" cy="670936"/>
            <a:chOff x="1889900" y="683468"/>
            <a:chExt cx="670936" cy="670936"/>
          </a:xfrm>
        </p:grpSpPr>
        <p:sp>
          <p:nvSpPr>
            <p:cNvPr id="113" name="Retângulo 112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D99694">
                <a:alpha val="50196"/>
              </a:srgb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4" name="Retângulo 113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15" name="Grupo 114"/>
          <p:cNvGrpSpPr/>
          <p:nvPr/>
        </p:nvGrpSpPr>
        <p:grpSpPr>
          <a:xfrm>
            <a:off x="1928542" y="3609120"/>
            <a:ext cx="670936" cy="670936"/>
            <a:chOff x="1889900" y="683468"/>
            <a:chExt cx="670936" cy="670936"/>
          </a:xfrm>
        </p:grpSpPr>
        <p:sp>
          <p:nvSpPr>
            <p:cNvPr id="116" name="Retângulo 115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C3D69B">
                <a:alpha val="50196"/>
              </a:srgb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7" name="Retângulo 116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18" name="Grupo 117"/>
          <p:cNvGrpSpPr/>
          <p:nvPr/>
        </p:nvGrpSpPr>
        <p:grpSpPr>
          <a:xfrm>
            <a:off x="1928542" y="4332060"/>
            <a:ext cx="670936" cy="670936"/>
            <a:chOff x="1889900" y="683468"/>
            <a:chExt cx="670936" cy="670936"/>
          </a:xfrm>
        </p:grpSpPr>
        <p:sp>
          <p:nvSpPr>
            <p:cNvPr id="121" name="Retângulo 120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95B3D7">
                <a:alpha val="50196"/>
              </a:srgb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2" name="Retângulo 121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aphicFrame>
        <p:nvGraphicFramePr>
          <p:cNvPr id="123" name="Tabela 1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3727851"/>
              </p:ext>
            </p:extLst>
          </p:nvPr>
        </p:nvGraphicFramePr>
        <p:xfrm>
          <a:off x="5959892" y="1290872"/>
          <a:ext cx="162000" cy="162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124" name="Retângulo 123"/>
          <p:cNvSpPr/>
          <p:nvPr/>
        </p:nvSpPr>
        <p:spPr>
          <a:xfrm>
            <a:off x="5959892" y="1102260"/>
            <a:ext cx="648072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b0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5" name="Retângulo 124"/>
          <p:cNvSpPr/>
          <p:nvPr/>
        </p:nvSpPr>
        <p:spPr>
          <a:xfrm>
            <a:off x="5959892" y="3321148"/>
            <a:ext cx="648072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b1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graphicFrame>
        <p:nvGraphicFramePr>
          <p:cNvPr id="126" name="Tabela 1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5570826"/>
              </p:ext>
            </p:extLst>
          </p:nvPr>
        </p:nvGraphicFramePr>
        <p:xfrm>
          <a:off x="5959892" y="3514481"/>
          <a:ext cx="162000" cy="162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36639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" name="Tabela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064501"/>
              </p:ext>
            </p:extLst>
          </p:nvPr>
        </p:nvGraphicFramePr>
        <p:xfrm>
          <a:off x="2963837" y="775936"/>
          <a:ext cx="900000" cy="9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26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18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Camada </a:t>
            </a:r>
            <a:r>
              <a:rPr lang="pt-BR" dirty="0" err="1"/>
              <a:t>convolucional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24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SIN393 (2023)</a:t>
            </a:r>
            <a:endParaRPr lang="pt-BR" dirty="0"/>
          </a:p>
        </p:txBody>
      </p:sp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9547011"/>
              </p:ext>
            </p:extLst>
          </p:nvPr>
        </p:nvGraphicFramePr>
        <p:xfrm>
          <a:off x="139725" y="743228"/>
          <a:ext cx="1260000" cy="126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7" name="Tabe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6882630"/>
              </p:ext>
            </p:extLst>
          </p:nvPr>
        </p:nvGraphicFramePr>
        <p:xfrm>
          <a:off x="139725" y="2206456"/>
          <a:ext cx="1260000" cy="126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8" name="Tabela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2271990"/>
              </p:ext>
            </p:extLst>
          </p:nvPr>
        </p:nvGraphicFramePr>
        <p:xfrm>
          <a:off x="139725" y="3669684"/>
          <a:ext cx="1260000" cy="126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9" name="Tabela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642989"/>
              </p:ext>
            </p:extLst>
          </p:nvPr>
        </p:nvGraphicFramePr>
        <p:xfrm>
          <a:off x="2019781" y="775936"/>
          <a:ext cx="486000" cy="48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  <a:gridCol w="162000"/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10" name="Tabela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6080443"/>
              </p:ext>
            </p:extLst>
          </p:nvPr>
        </p:nvGraphicFramePr>
        <p:xfrm>
          <a:off x="2019781" y="1497872"/>
          <a:ext cx="486000" cy="48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  <a:gridCol w="162000"/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11" name="Tabela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6368999"/>
              </p:ext>
            </p:extLst>
          </p:nvPr>
        </p:nvGraphicFramePr>
        <p:xfrm>
          <a:off x="2019781" y="2219808"/>
          <a:ext cx="486000" cy="48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  <a:gridCol w="162000"/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20" name="Tabela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2872560"/>
              </p:ext>
            </p:extLst>
          </p:nvPr>
        </p:nvGraphicFramePr>
        <p:xfrm>
          <a:off x="2019781" y="2980947"/>
          <a:ext cx="486000" cy="48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  <a:gridCol w="162000"/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21" name="Tabela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0526853"/>
              </p:ext>
            </p:extLst>
          </p:nvPr>
        </p:nvGraphicFramePr>
        <p:xfrm>
          <a:off x="2019781" y="3703887"/>
          <a:ext cx="486000" cy="48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  <a:gridCol w="162000"/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22" name="Tabela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4527931"/>
              </p:ext>
            </p:extLst>
          </p:nvPr>
        </p:nvGraphicFramePr>
        <p:xfrm>
          <a:off x="2019781" y="4426827"/>
          <a:ext cx="486000" cy="48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  <a:gridCol w="162000"/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cxnSp>
        <p:nvCxnSpPr>
          <p:cNvPr id="24" name="Conector reto 23"/>
          <p:cNvCxnSpPr/>
          <p:nvPr/>
        </p:nvCxnSpPr>
        <p:spPr>
          <a:xfrm>
            <a:off x="1982368" y="2743903"/>
            <a:ext cx="6981632" cy="10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tângulo 40"/>
          <p:cNvSpPr/>
          <p:nvPr/>
        </p:nvSpPr>
        <p:spPr>
          <a:xfrm>
            <a:off x="179512" y="3488298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[:,:,2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] 5×5 + </a:t>
            </a:r>
            <a:r>
              <a:rPr lang="pt-BR" sz="800" dirty="0" err="1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pad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2" name="Retângulo 41"/>
          <p:cNvSpPr/>
          <p:nvPr/>
        </p:nvSpPr>
        <p:spPr>
          <a:xfrm>
            <a:off x="179512" y="2025070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x[:,:,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1] 5×5 + </a:t>
            </a:r>
            <a:r>
              <a:rPr lang="pt-BR" sz="800" dirty="0" err="1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pad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3" name="Retângulo 42"/>
          <p:cNvSpPr/>
          <p:nvPr/>
        </p:nvSpPr>
        <p:spPr>
          <a:xfrm>
            <a:off x="179512" y="561842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x[:,:,0] 5×5 + </a:t>
            </a:r>
            <a:r>
              <a:rPr lang="pt-BR" sz="800" dirty="0" err="1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pad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1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5" name="Retângulo 44"/>
          <p:cNvSpPr/>
          <p:nvPr/>
        </p:nvSpPr>
        <p:spPr>
          <a:xfrm>
            <a:off x="2019781" y="578196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w0[:,:,0]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6" name="Retângulo 45"/>
          <p:cNvSpPr/>
          <p:nvPr/>
        </p:nvSpPr>
        <p:spPr>
          <a:xfrm>
            <a:off x="2019781" y="1300132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w0[:,:,1]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7" name="Retângulo 46"/>
          <p:cNvSpPr/>
          <p:nvPr/>
        </p:nvSpPr>
        <p:spPr>
          <a:xfrm>
            <a:off x="2019781" y="2022068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w0[:,:,2]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1" name="Retângulo 30"/>
          <p:cNvSpPr/>
          <p:nvPr/>
        </p:nvSpPr>
        <p:spPr>
          <a:xfrm>
            <a:off x="2019781" y="2782705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w1[:,:,0]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2" name="Retângulo 31"/>
          <p:cNvSpPr/>
          <p:nvPr/>
        </p:nvSpPr>
        <p:spPr>
          <a:xfrm>
            <a:off x="2019781" y="3505645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w1[:,:,1]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6" name="Retângulo 35"/>
          <p:cNvSpPr/>
          <p:nvPr/>
        </p:nvSpPr>
        <p:spPr>
          <a:xfrm>
            <a:off x="2019781" y="4228585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w1[:,:,2]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grpSp>
        <p:nvGrpSpPr>
          <p:cNvPr id="12" name="Grupo 11"/>
          <p:cNvGrpSpPr/>
          <p:nvPr/>
        </p:nvGrpSpPr>
        <p:grpSpPr>
          <a:xfrm>
            <a:off x="1928542" y="677118"/>
            <a:ext cx="670936" cy="670936"/>
            <a:chOff x="1889900" y="683468"/>
            <a:chExt cx="670936" cy="670936"/>
          </a:xfrm>
        </p:grpSpPr>
        <p:sp>
          <p:nvSpPr>
            <p:cNvPr id="3" name="Retângulo 2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D99694">
                <a:alpha val="50196"/>
              </a:srgb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7" name="Retângulo 36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38" name="Grupo 37"/>
          <p:cNvGrpSpPr/>
          <p:nvPr/>
        </p:nvGrpSpPr>
        <p:grpSpPr>
          <a:xfrm>
            <a:off x="395536" y="648329"/>
            <a:ext cx="741214" cy="741214"/>
            <a:chOff x="1889900" y="683468"/>
            <a:chExt cx="670936" cy="670936"/>
          </a:xfrm>
        </p:grpSpPr>
        <p:sp>
          <p:nvSpPr>
            <p:cNvPr id="39" name="Retângulo 38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D99694">
                <a:alpha val="50196"/>
              </a:srgb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0" name="Retângulo 39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44" name="Grupo 43"/>
          <p:cNvGrpSpPr/>
          <p:nvPr/>
        </p:nvGrpSpPr>
        <p:grpSpPr>
          <a:xfrm>
            <a:off x="1928542" y="1404002"/>
            <a:ext cx="670936" cy="670936"/>
            <a:chOff x="1889900" y="683468"/>
            <a:chExt cx="670936" cy="670936"/>
          </a:xfrm>
        </p:grpSpPr>
        <p:sp>
          <p:nvSpPr>
            <p:cNvPr id="48" name="Retângulo 47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C3D69B">
                <a:alpha val="50196"/>
              </a:srgb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9" name="Retângulo 48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54" name="Grupo 53"/>
          <p:cNvGrpSpPr/>
          <p:nvPr/>
        </p:nvGrpSpPr>
        <p:grpSpPr>
          <a:xfrm>
            <a:off x="1928542" y="2128520"/>
            <a:ext cx="670936" cy="670936"/>
            <a:chOff x="1889900" y="683468"/>
            <a:chExt cx="670936" cy="670936"/>
          </a:xfrm>
        </p:grpSpPr>
        <p:sp>
          <p:nvSpPr>
            <p:cNvPr id="55" name="Retângulo 54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95B3D7">
                <a:alpha val="50196"/>
              </a:srgb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6" name="Retângulo 55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66" name="Grupo 65"/>
          <p:cNvGrpSpPr/>
          <p:nvPr/>
        </p:nvGrpSpPr>
        <p:grpSpPr>
          <a:xfrm>
            <a:off x="395536" y="2104842"/>
            <a:ext cx="741214" cy="741214"/>
            <a:chOff x="1889900" y="683468"/>
            <a:chExt cx="670936" cy="670936"/>
          </a:xfrm>
        </p:grpSpPr>
        <p:sp>
          <p:nvSpPr>
            <p:cNvPr id="67" name="Retângulo 66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C3D69B">
                <a:alpha val="50196"/>
              </a:srgb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8" name="Retângulo 67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69" name="Grupo 68"/>
          <p:cNvGrpSpPr/>
          <p:nvPr/>
        </p:nvGrpSpPr>
        <p:grpSpPr>
          <a:xfrm>
            <a:off x="395536" y="3567143"/>
            <a:ext cx="741214" cy="741214"/>
            <a:chOff x="1889900" y="683468"/>
            <a:chExt cx="670936" cy="670936"/>
          </a:xfrm>
        </p:grpSpPr>
        <p:sp>
          <p:nvSpPr>
            <p:cNvPr id="70" name="Retângulo 69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95B3D7">
                <a:alpha val="50196"/>
              </a:srgb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1" name="Retângulo 70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aphicFrame>
        <p:nvGraphicFramePr>
          <p:cNvPr id="91" name="Tabela 9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9937875"/>
              </p:ext>
            </p:extLst>
          </p:nvPr>
        </p:nvGraphicFramePr>
        <p:xfrm>
          <a:off x="4092865" y="1290872"/>
          <a:ext cx="900000" cy="9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2" name="Tabela 9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6281670"/>
              </p:ext>
            </p:extLst>
          </p:nvPr>
        </p:nvGraphicFramePr>
        <p:xfrm>
          <a:off x="5221892" y="1805808"/>
          <a:ext cx="900000" cy="9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-17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14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4" name="Tabela 9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5063143"/>
              </p:ext>
            </p:extLst>
          </p:nvPr>
        </p:nvGraphicFramePr>
        <p:xfrm>
          <a:off x="2963837" y="3016134"/>
          <a:ext cx="900000" cy="9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-9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14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5" name="Tabela 9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5966814"/>
              </p:ext>
            </p:extLst>
          </p:nvPr>
        </p:nvGraphicFramePr>
        <p:xfrm>
          <a:off x="4092865" y="3514481"/>
          <a:ext cx="900000" cy="9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-13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-21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6" name="Tabela 9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0117375"/>
              </p:ext>
            </p:extLst>
          </p:nvPr>
        </p:nvGraphicFramePr>
        <p:xfrm>
          <a:off x="5221892" y="4012827"/>
          <a:ext cx="900000" cy="9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-21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98" name="Retângulo 97"/>
          <p:cNvSpPr/>
          <p:nvPr/>
        </p:nvSpPr>
        <p:spPr>
          <a:xfrm>
            <a:off x="2963837" y="590224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x[:,:,0] 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* w0[:,:,0]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9" name="Retângulo 98"/>
          <p:cNvSpPr/>
          <p:nvPr/>
        </p:nvSpPr>
        <p:spPr>
          <a:xfrm>
            <a:off x="4092865" y="1102260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[:,:,1] 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* w0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[:,:,1]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0" name="Retângulo 99"/>
          <p:cNvSpPr/>
          <p:nvPr/>
        </p:nvSpPr>
        <p:spPr>
          <a:xfrm>
            <a:off x="5221892" y="1614295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[:,:,2] 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* w0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[:,:,2]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1" name="Retângulo 100"/>
          <p:cNvSpPr/>
          <p:nvPr/>
        </p:nvSpPr>
        <p:spPr>
          <a:xfrm>
            <a:off x="2963837" y="2821901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x[:,:,0] 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* w1[:,:,0]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2" name="Retângulo 101"/>
          <p:cNvSpPr/>
          <p:nvPr/>
        </p:nvSpPr>
        <p:spPr>
          <a:xfrm>
            <a:off x="4092865" y="3321148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[:,:,1] 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* 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w1[:,:,1]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3" name="Retângulo 102"/>
          <p:cNvSpPr/>
          <p:nvPr/>
        </p:nvSpPr>
        <p:spPr>
          <a:xfrm>
            <a:off x="5221892" y="3820396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[:,:,2] 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* 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w1[:,:,2]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grpSp>
        <p:nvGrpSpPr>
          <p:cNvPr id="72" name="Grupo 71"/>
          <p:cNvGrpSpPr/>
          <p:nvPr/>
        </p:nvGrpSpPr>
        <p:grpSpPr>
          <a:xfrm>
            <a:off x="3282201" y="732168"/>
            <a:ext cx="262094" cy="262094"/>
            <a:chOff x="1889900" y="683468"/>
            <a:chExt cx="670936" cy="670936"/>
          </a:xfrm>
        </p:grpSpPr>
        <p:sp>
          <p:nvSpPr>
            <p:cNvPr id="73" name="Retângulo 72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D99694">
                <a:alpha val="50196"/>
              </a:srgb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74" name="Retângulo 73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75" name="Grupo 74"/>
          <p:cNvGrpSpPr/>
          <p:nvPr/>
        </p:nvGrpSpPr>
        <p:grpSpPr>
          <a:xfrm>
            <a:off x="4410980" y="1247307"/>
            <a:ext cx="262094" cy="262094"/>
            <a:chOff x="1889900" y="683468"/>
            <a:chExt cx="670936" cy="670936"/>
          </a:xfrm>
        </p:grpSpPr>
        <p:sp>
          <p:nvSpPr>
            <p:cNvPr id="76" name="Retângulo 75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C3D69B">
                <a:alpha val="50196"/>
              </a:srgb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7" name="Retângulo 76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78" name="Grupo 77"/>
          <p:cNvGrpSpPr/>
          <p:nvPr/>
        </p:nvGrpSpPr>
        <p:grpSpPr>
          <a:xfrm>
            <a:off x="5539759" y="1762165"/>
            <a:ext cx="262094" cy="262094"/>
            <a:chOff x="1889900" y="683468"/>
            <a:chExt cx="670936" cy="670936"/>
          </a:xfrm>
        </p:grpSpPr>
        <p:sp>
          <p:nvSpPr>
            <p:cNvPr id="79" name="Retângulo 78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95B3D7">
                <a:alpha val="50196"/>
              </a:srgb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1" name="Retângulo 80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90" name="Grupo 89"/>
          <p:cNvGrpSpPr/>
          <p:nvPr/>
        </p:nvGrpSpPr>
        <p:grpSpPr>
          <a:xfrm>
            <a:off x="3282201" y="2974461"/>
            <a:ext cx="262094" cy="262094"/>
            <a:chOff x="1889900" y="683468"/>
            <a:chExt cx="670936" cy="670936"/>
          </a:xfrm>
        </p:grpSpPr>
        <p:sp>
          <p:nvSpPr>
            <p:cNvPr id="93" name="Retângulo 92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D99694">
                <a:alpha val="50196"/>
              </a:srgb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97" name="Retângulo 96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04" name="Grupo 103"/>
          <p:cNvGrpSpPr/>
          <p:nvPr/>
        </p:nvGrpSpPr>
        <p:grpSpPr>
          <a:xfrm>
            <a:off x="4410980" y="3476900"/>
            <a:ext cx="262094" cy="262094"/>
            <a:chOff x="1889900" y="683468"/>
            <a:chExt cx="670936" cy="670936"/>
          </a:xfrm>
        </p:grpSpPr>
        <p:sp>
          <p:nvSpPr>
            <p:cNvPr id="105" name="Retângulo 104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C3D69B">
                <a:alpha val="50196"/>
              </a:srgb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8" name="Retângulo 107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09" name="Grupo 108"/>
          <p:cNvGrpSpPr/>
          <p:nvPr/>
        </p:nvGrpSpPr>
        <p:grpSpPr>
          <a:xfrm>
            <a:off x="5539759" y="3970920"/>
            <a:ext cx="262094" cy="262094"/>
            <a:chOff x="1889900" y="683468"/>
            <a:chExt cx="670936" cy="670936"/>
          </a:xfrm>
        </p:grpSpPr>
        <p:sp>
          <p:nvSpPr>
            <p:cNvPr id="110" name="Retângulo 109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95B3D7">
                <a:alpha val="50196"/>
              </a:srgb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1" name="Retângulo 110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aphicFrame>
        <p:nvGraphicFramePr>
          <p:cNvPr id="80" name="Tabela 7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3727851"/>
              </p:ext>
            </p:extLst>
          </p:nvPr>
        </p:nvGraphicFramePr>
        <p:xfrm>
          <a:off x="5959892" y="1290872"/>
          <a:ext cx="162000" cy="162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82" name="Retângulo 81"/>
          <p:cNvSpPr/>
          <p:nvPr/>
        </p:nvSpPr>
        <p:spPr>
          <a:xfrm>
            <a:off x="5959892" y="1102260"/>
            <a:ext cx="648072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b0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3" name="Retângulo 82"/>
          <p:cNvSpPr/>
          <p:nvPr/>
        </p:nvSpPr>
        <p:spPr>
          <a:xfrm>
            <a:off x="5959892" y="3321148"/>
            <a:ext cx="648072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b1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graphicFrame>
        <p:nvGraphicFramePr>
          <p:cNvPr id="84" name="Tabela 8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5570826"/>
              </p:ext>
            </p:extLst>
          </p:nvPr>
        </p:nvGraphicFramePr>
        <p:xfrm>
          <a:off x="5959892" y="3514481"/>
          <a:ext cx="162000" cy="162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27960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" name="Tabela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0101071"/>
              </p:ext>
            </p:extLst>
          </p:nvPr>
        </p:nvGraphicFramePr>
        <p:xfrm>
          <a:off x="2963837" y="775936"/>
          <a:ext cx="900000" cy="9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26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18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Camada </a:t>
            </a:r>
            <a:r>
              <a:rPr lang="pt-BR" dirty="0" err="1"/>
              <a:t>convolucional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25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SIN393 (2023)</a:t>
            </a:r>
            <a:endParaRPr lang="pt-BR" dirty="0"/>
          </a:p>
        </p:txBody>
      </p:sp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0759788"/>
              </p:ext>
            </p:extLst>
          </p:nvPr>
        </p:nvGraphicFramePr>
        <p:xfrm>
          <a:off x="139725" y="743228"/>
          <a:ext cx="1260000" cy="126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7" name="Tabe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268557"/>
              </p:ext>
            </p:extLst>
          </p:nvPr>
        </p:nvGraphicFramePr>
        <p:xfrm>
          <a:off x="139725" y="2206456"/>
          <a:ext cx="1260000" cy="126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8" name="Tabela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4227605"/>
              </p:ext>
            </p:extLst>
          </p:nvPr>
        </p:nvGraphicFramePr>
        <p:xfrm>
          <a:off x="139725" y="3669684"/>
          <a:ext cx="1260000" cy="126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9" name="Tabela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0385340"/>
              </p:ext>
            </p:extLst>
          </p:nvPr>
        </p:nvGraphicFramePr>
        <p:xfrm>
          <a:off x="2019781" y="775936"/>
          <a:ext cx="486000" cy="48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  <a:gridCol w="162000"/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10" name="Tabela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2598621"/>
              </p:ext>
            </p:extLst>
          </p:nvPr>
        </p:nvGraphicFramePr>
        <p:xfrm>
          <a:off x="2019781" y="1497872"/>
          <a:ext cx="486000" cy="48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  <a:gridCol w="162000"/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11" name="Tabela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9161206"/>
              </p:ext>
            </p:extLst>
          </p:nvPr>
        </p:nvGraphicFramePr>
        <p:xfrm>
          <a:off x="2019781" y="2219808"/>
          <a:ext cx="486000" cy="48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  <a:gridCol w="162000"/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20" name="Tabela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939704"/>
              </p:ext>
            </p:extLst>
          </p:nvPr>
        </p:nvGraphicFramePr>
        <p:xfrm>
          <a:off x="2019781" y="2980947"/>
          <a:ext cx="486000" cy="48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  <a:gridCol w="162000"/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21" name="Tabela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0608625"/>
              </p:ext>
            </p:extLst>
          </p:nvPr>
        </p:nvGraphicFramePr>
        <p:xfrm>
          <a:off x="2019781" y="3703887"/>
          <a:ext cx="486000" cy="48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  <a:gridCol w="162000"/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22" name="Tabela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2748142"/>
              </p:ext>
            </p:extLst>
          </p:nvPr>
        </p:nvGraphicFramePr>
        <p:xfrm>
          <a:off x="2019781" y="4426827"/>
          <a:ext cx="486000" cy="48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  <a:gridCol w="162000"/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cxnSp>
        <p:nvCxnSpPr>
          <p:cNvPr id="24" name="Conector reto 23"/>
          <p:cNvCxnSpPr/>
          <p:nvPr/>
        </p:nvCxnSpPr>
        <p:spPr>
          <a:xfrm>
            <a:off x="1982368" y="2743903"/>
            <a:ext cx="6981632" cy="10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tângulo 40"/>
          <p:cNvSpPr/>
          <p:nvPr/>
        </p:nvSpPr>
        <p:spPr>
          <a:xfrm>
            <a:off x="179512" y="3488298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[:,:,2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] 5×5 + </a:t>
            </a:r>
            <a:r>
              <a:rPr lang="pt-BR" sz="800" dirty="0" err="1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pad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2" name="Retângulo 41"/>
          <p:cNvSpPr/>
          <p:nvPr/>
        </p:nvSpPr>
        <p:spPr>
          <a:xfrm>
            <a:off x="179512" y="2025070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x[:,:,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1] 5×5 + </a:t>
            </a:r>
            <a:r>
              <a:rPr lang="pt-BR" sz="800" dirty="0" err="1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pad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3" name="Retângulo 42"/>
          <p:cNvSpPr/>
          <p:nvPr/>
        </p:nvSpPr>
        <p:spPr>
          <a:xfrm>
            <a:off x="179512" y="561842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x[:,:,0] 5×5 + </a:t>
            </a:r>
            <a:r>
              <a:rPr lang="pt-BR" sz="800" dirty="0" err="1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pad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1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5" name="Retângulo 44"/>
          <p:cNvSpPr/>
          <p:nvPr/>
        </p:nvSpPr>
        <p:spPr>
          <a:xfrm>
            <a:off x="2019781" y="578196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w0[:,:,0]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6" name="Retângulo 45"/>
          <p:cNvSpPr/>
          <p:nvPr/>
        </p:nvSpPr>
        <p:spPr>
          <a:xfrm>
            <a:off x="2019781" y="1300132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w0[:,:,1]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7" name="Retângulo 46"/>
          <p:cNvSpPr/>
          <p:nvPr/>
        </p:nvSpPr>
        <p:spPr>
          <a:xfrm>
            <a:off x="2019781" y="2022068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w0[:,:,2]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1" name="Retângulo 30"/>
          <p:cNvSpPr/>
          <p:nvPr/>
        </p:nvSpPr>
        <p:spPr>
          <a:xfrm>
            <a:off x="2019781" y="2782705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w1[:,:,0]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2" name="Retângulo 31"/>
          <p:cNvSpPr/>
          <p:nvPr/>
        </p:nvSpPr>
        <p:spPr>
          <a:xfrm>
            <a:off x="2019781" y="3505645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w1[:,:,1]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6" name="Retângulo 35"/>
          <p:cNvSpPr/>
          <p:nvPr/>
        </p:nvSpPr>
        <p:spPr>
          <a:xfrm>
            <a:off x="2019781" y="4228585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w1[:,:,2]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grpSp>
        <p:nvGrpSpPr>
          <p:cNvPr id="12" name="Grupo 11"/>
          <p:cNvGrpSpPr/>
          <p:nvPr/>
        </p:nvGrpSpPr>
        <p:grpSpPr>
          <a:xfrm>
            <a:off x="1928542" y="677118"/>
            <a:ext cx="670936" cy="670936"/>
            <a:chOff x="1889900" y="683468"/>
            <a:chExt cx="670936" cy="670936"/>
          </a:xfrm>
        </p:grpSpPr>
        <p:sp>
          <p:nvSpPr>
            <p:cNvPr id="3" name="Retângulo 2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D99694">
                <a:alpha val="50196"/>
              </a:srgb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7" name="Retângulo 36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38" name="Grupo 37"/>
          <p:cNvGrpSpPr/>
          <p:nvPr/>
        </p:nvGrpSpPr>
        <p:grpSpPr>
          <a:xfrm>
            <a:off x="580900" y="648329"/>
            <a:ext cx="741214" cy="741214"/>
            <a:chOff x="1889900" y="683468"/>
            <a:chExt cx="670936" cy="670936"/>
          </a:xfrm>
        </p:grpSpPr>
        <p:sp>
          <p:nvSpPr>
            <p:cNvPr id="39" name="Retângulo 38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D99694">
                <a:alpha val="50196"/>
              </a:srgb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0" name="Retângulo 39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44" name="Grupo 43"/>
          <p:cNvGrpSpPr/>
          <p:nvPr/>
        </p:nvGrpSpPr>
        <p:grpSpPr>
          <a:xfrm>
            <a:off x="1928542" y="1404002"/>
            <a:ext cx="670936" cy="670936"/>
            <a:chOff x="1889900" y="683468"/>
            <a:chExt cx="670936" cy="670936"/>
          </a:xfrm>
        </p:grpSpPr>
        <p:sp>
          <p:nvSpPr>
            <p:cNvPr id="48" name="Retângulo 47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C3D69B">
                <a:alpha val="50196"/>
              </a:srgb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9" name="Retângulo 48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54" name="Grupo 53"/>
          <p:cNvGrpSpPr/>
          <p:nvPr/>
        </p:nvGrpSpPr>
        <p:grpSpPr>
          <a:xfrm>
            <a:off x="1928542" y="2128520"/>
            <a:ext cx="670936" cy="670936"/>
            <a:chOff x="1889900" y="683468"/>
            <a:chExt cx="670936" cy="670936"/>
          </a:xfrm>
        </p:grpSpPr>
        <p:sp>
          <p:nvSpPr>
            <p:cNvPr id="55" name="Retângulo 54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95B3D7">
                <a:alpha val="50196"/>
              </a:srgb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6" name="Retângulo 55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66" name="Grupo 65"/>
          <p:cNvGrpSpPr/>
          <p:nvPr/>
        </p:nvGrpSpPr>
        <p:grpSpPr>
          <a:xfrm>
            <a:off x="580900" y="2104842"/>
            <a:ext cx="741214" cy="741214"/>
            <a:chOff x="1889900" y="683468"/>
            <a:chExt cx="670936" cy="670936"/>
          </a:xfrm>
        </p:grpSpPr>
        <p:sp>
          <p:nvSpPr>
            <p:cNvPr id="67" name="Retângulo 66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C3D69B">
                <a:alpha val="50196"/>
              </a:srgb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8" name="Retângulo 67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69" name="Grupo 68"/>
          <p:cNvGrpSpPr/>
          <p:nvPr/>
        </p:nvGrpSpPr>
        <p:grpSpPr>
          <a:xfrm>
            <a:off x="580900" y="3567143"/>
            <a:ext cx="741214" cy="741214"/>
            <a:chOff x="1889900" y="683468"/>
            <a:chExt cx="670936" cy="670936"/>
          </a:xfrm>
        </p:grpSpPr>
        <p:sp>
          <p:nvSpPr>
            <p:cNvPr id="70" name="Retângulo 69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95B3D7">
                <a:alpha val="50196"/>
              </a:srgb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1" name="Retângulo 70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aphicFrame>
        <p:nvGraphicFramePr>
          <p:cNvPr id="91" name="Tabela 9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7376060"/>
              </p:ext>
            </p:extLst>
          </p:nvPr>
        </p:nvGraphicFramePr>
        <p:xfrm>
          <a:off x="4092865" y="1290872"/>
          <a:ext cx="900000" cy="9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2" name="Tabela 9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1094464"/>
              </p:ext>
            </p:extLst>
          </p:nvPr>
        </p:nvGraphicFramePr>
        <p:xfrm>
          <a:off x="5221892" y="1805808"/>
          <a:ext cx="900000" cy="9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-17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14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-2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4" name="Tabela 9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2056255"/>
              </p:ext>
            </p:extLst>
          </p:nvPr>
        </p:nvGraphicFramePr>
        <p:xfrm>
          <a:off x="2963837" y="3016134"/>
          <a:ext cx="900000" cy="9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-9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14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5" name="Tabela 9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8148471"/>
              </p:ext>
            </p:extLst>
          </p:nvPr>
        </p:nvGraphicFramePr>
        <p:xfrm>
          <a:off x="4092865" y="3514481"/>
          <a:ext cx="900000" cy="9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-13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-21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6" name="Tabela 9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7279987"/>
              </p:ext>
            </p:extLst>
          </p:nvPr>
        </p:nvGraphicFramePr>
        <p:xfrm>
          <a:off x="5221892" y="4012827"/>
          <a:ext cx="900000" cy="9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-21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98" name="Retângulo 97"/>
          <p:cNvSpPr/>
          <p:nvPr/>
        </p:nvSpPr>
        <p:spPr>
          <a:xfrm>
            <a:off x="2963837" y="590224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x[:,:,0] 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* w0[:,:,0]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9" name="Retângulo 98"/>
          <p:cNvSpPr/>
          <p:nvPr/>
        </p:nvSpPr>
        <p:spPr>
          <a:xfrm>
            <a:off x="4092865" y="1102260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[:,:,1] 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* w0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[:,:,1]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0" name="Retângulo 99"/>
          <p:cNvSpPr/>
          <p:nvPr/>
        </p:nvSpPr>
        <p:spPr>
          <a:xfrm>
            <a:off x="5221892" y="1614295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[:,:,2] 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* w0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[:,:,2]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1" name="Retângulo 100"/>
          <p:cNvSpPr/>
          <p:nvPr/>
        </p:nvSpPr>
        <p:spPr>
          <a:xfrm>
            <a:off x="2963837" y="2821901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x[:,:,0] 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* w1[:,:,0]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2" name="Retângulo 101"/>
          <p:cNvSpPr/>
          <p:nvPr/>
        </p:nvSpPr>
        <p:spPr>
          <a:xfrm>
            <a:off x="4092865" y="3321148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[:,:,1] 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* 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w1[:,:,1]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3" name="Retângulo 102"/>
          <p:cNvSpPr/>
          <p:nvPr/>
        </p:nvSpPr>
        <p:spPr>
          <a:xfrm>
            <a:off x="5221892" y="3820396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[:,:,2] 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* 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w1[:,:,2]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grpSp>
        <p:nvGrpSpPr>
          <p:cNvPr id="80" name="Grupo 79"/>
          <p:cNvGrpSpPr/>
          <p:nvPr/>
        </p:nvGrpSpPr>
        <p:grpSpPr>
          <a:xfrm>
            <a:off x="3461199" y="733291"/>
            <a:ext cx="262094" cy="262094"/>
            <a:chOff x="1889900" y="683468"/>
            <a:chExt cx="670936" cy="670936"/>
          </a:xfrm>
        </p:grpSpPr>
        <p:sp>
          <p:nvSpPr>
            <p:cNvPr id="82" name="Retângulo 81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D99694">
                <a:alpha val="50196"/>
              </a:srgb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83" name="Retângulo 82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84" name="Grupo 83"/>
          <p:cNvGrpSpPr/>
          <p:nvPr/>
        </p:nvGrpSpPr>
        <p:grpSpPr>
          <a:xfrm>
            <a:off x="4589978" y="1248430"/>
            <a:ext cx="262094" cy="262094"/>
            <a:chOff x="1889900" y="683468"/>
            <a:chExt cx="670936" cy="670936"/>
          </a:xfrm>
        </p:grpSpPr>
        <p:sp>
          <p:nvSpPr>
            <p:cNvPr id="85" name="Retângulo 84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C3D69B">
                <a:alpha val="50196"/>
              </a:srgb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6" name="Retângulo 85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87" name="Grupo 86"/>
          <p:cNvGrpSpPr/>
          <p:nvPr/>
        </p:nvGrpSpPr>
        <p:grpSpPr>
          <a:xfrm>
            <a:off x="5718757" y="1760907"/>
            <a:ext cx="262094" cy="262094"/>
            <a:chOff x="1889900" y="683468"/>
            <a:chExt cx="670936" cy="670936"/>
          </a:xfrm>
        </p:grpSpPr>
        <p:sp>
          <p:nvSpPr>
            <p:cNvPr id="88" name="Retângulo 87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95B3D7">
                <a:alpha val="50196"/>
              </a:srgb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9" name="Retângulo 88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90" name="Grupo 89"/>
          <p:cNvGrpSpPr/>
          <p:nvPr/>
        </p:nvGrpSpPr>
        <p:grpSpPr>
          <a:xfrm>
            <a:off x="1928542" y="2886180"/>
            <a:ext cx="670936" cy="670936"/>
            <a:chOff x="1889900" y="683468"/>
            <a:chExt cx="670936" cy="670936"/>
          </a:xfrm>
        </p:grpSpPr>
        <p:sp>
          <p:nvSpPr>
            <p:cNvPr id="93" name="Retângulo 92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D99694">
                <a:alpha val="50196"/>
              </a:srgb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7" name="Retângulo 96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04" name="Grupo 103"/>
          <p:cNvGrpSpPr/>
          <p:nvPr/>
        </p:nvGrpSpPr>
        <p:grpSpPr>
          <a:xfrm>
            <a:off x="1928542" y="3609120"/>
            <a:ext cx="670936" cy="670936"/>
            <a:chOff x="1889900" y="683468"/>
            <a:chExt cx="670936" cy="670936"/>
          </a:xfrm>
        </p:grpSpPr>
        <p:sp>
          <p:nvSpPr>
            <p:cNvPr id="105" name="Retângulo 104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C3D69B">
                <a:alpha val="50196"/>
              </a:srgb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8" name="Retângulo 107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09" name="Grupo 108"/>
          <p:cNvGrpSpPr/>
          <p:nvPr/>
        </p:nvGrpSpPr>
        <p:grpSpPr>
          <a:xfrm>
            <a:off x="1928542" y="4332060"/>
            <a:ext cx="670936" cy="670936"/>
            <a:chOff x="1889900" y="683468"/>
            <a:chExt cx="670936" cy="670936"/>
          </a:xfrm>
        </p:grpSpPr>
        <p:sp>
          <p:nvSpPr>
            <p:cNvPr id="110" name="Retângulo 109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95B3D7">
                <a:alpha val="50196"/>
              </a:srgb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1" name="Retângulo 110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17" name="Grupo 116"/>
          <p:cNvGrpSpPr/>
          <p:nvPr/>
        </p:nvGrpSpPr>
        <p:grpSpPr>
          <a:xfrm>
            <a:off x="3461199" y="2974461"/>
            <a:ext cx="262094" cy="262094"/>
            <a:chOff x="1889900" y="683468"/>
            <a:chExt cx="670936" cy="670936"/>
          </a:xfrm>
        </p:grpSpPr>
        <p:sp>
          <p:nvSpPr>
            <p:cNvPr id="118" name="Retângulo 117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D99694">
                <a:alpha val="50196"/>
              </a:srgb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21" name="Retângulo 120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22" name="Grupo 121"/>
          <p:cNvGrpSpPr/>
          <p:nvPr/>
        </p:nvGrpSpPr>
        <p:grpSpPr>
          <a:xfrm>
            <a:off x="4589978" y="3469280"/>
            <a:ext cx="262094" cy="262094"/>
            <a:chOff x="1889900" y="683468"/>
            <a:chExt cx="670936" cy="670936"/>
          </a:xfrm>
        </p:grpSpPr>
        <p:sp>
          <p:nvSpPr>
            <p:cNvPr id="123" name="Retângulo 122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C3D69B">
                <a:alpha val="50196"/>
              </a:srgb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4" name="Retângulo 123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25" name="Grupo 124"/>
          <p:cNvGrpSpPr/>
          <p:nvPr/>
        </p:nvGrpSpPr>
        <p:grpSpPr>
          <a:xfrm>
            <a:off x="5718757" y="3970920"/>
            <a:ext cx="262094" cy="262094"/>
            <a:chOff x="1889900" y="683468"/>
            <a:chExt cx="670936" cy="670936"/>
          </a:xfrm>
        </p:grpSpPr>
        <p:sp>
          <p:nvSpPr>
            <p:cNvPr id="126" name="Retângulo 125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95B3D7">
                <a:alpha val="50196"/>
              </a:srgb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7" name="Retângulo 126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aphicFrame>
        <p:nvGraphicFramePr>
          <p:cNvPr id="112" name="Tabela 1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3727851"/>
              </p:ext>
            </p:extLst>
          </p:nvPr>
        </p:nvGraphicFramePr>
        <p:xfrm>
          <a:off x="5959892" y="1290872"/>
          <a:ext cx="162000" cy="162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113" name="Retângulo 112"/>
          <p:cNvSpPr/>
          <p:nvPr/>
        </p:nvSpPr>
        <p:spPr>
          <a:xfrm>
            <a:off x="5959892" y="1102260"/>
            <a:ext cx="648072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b0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14" name="Retângulo 113"/>
          <p:cNvSpPr/>
          <p:nvPr/>
        </p:nvSpPr>
        <p:spPr>
          <a:xfrm>
            <a:off x="5959892" y="3321148"/>
            <a:ext cx="648072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b1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graphicFrame>
        <p:nvGraphicFramePr>
          <p:cNvPr id="115" name="Tabela 1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5570826"/>
              </p:ext>
            </p:extLst>
          </p:nvPr>
        </p:nvGraphicFramePr>
        <p:xfrm>
          <a:off x="5959892" y="3514481"/>
          <a:ext cx="162000" cy="162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99086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" name="Tabela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1879165"/>
              </p:ext>
            </p:extLst>
          </p:nvPr>
        </p:nvGraphicFramePr>
        <p:xfrm>
          <a:off x="2963837" y="775936"/>
          <a:ext cx="900000" cy="9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26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18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Camada </a:t>
            </a:r>
            <a:r>
              <a:rPr lang="pt-BR" dirty="0" err="1"/>
              <a:t>convolucional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26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SIN393 (2023)</a:t>
            </a:r>
            <a:endParaRPr lang="pt-BR" dirty="0"/>
          </a:p>
        </p:txBody>
      </p:sp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924830"/>
              </p:ext>
            </p:extLst>
          </p:nvPr>
        </p:nvGraphicFramePr>
        <p:xfrm>
          <a:off x="139725" y="743228"/>
          <a:ext cx="1260000" cy="126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7" name="Tabe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3677555"/>
              </p:ext>
            </p:extLst>
          </p:nvPr>
        </p:nvGraphicFramePr>
        <p:xfrm>
          <a:off x="139725" y="2206456"/>
          <a:ext cx="1260000" cy="126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8" name="Tabela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0184349"/>
              </p:ext>
            </p:extLst>
          </p:nvPr>
        </p:nvGraphicFramePr>
        <p:xfrm>
          <a:off x="139725" y="3669684"/>
          <a:ext cx="1260000" cy="126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9" name="Tabela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9406569"/>
              </p:ext>
            </p:extLst>
          </p:nvPr>
        </p:nvGraphicFramePr>
        <p:xfrm>
          <a:off x="2019781" y="775936"/>
          <a:ext cx="486000" cy="48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  <a:gridCol w="162000"/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10" name="Tabela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5673596"/>
              </p:ext>
            </p:extLst>
          </p:nvPr>
        </p:nvGraphicFramePr>
        <p:xfrm>
          <a:off x="2019781" y="1497872"/>
          <a:ext cx="486000" cy="48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  <a:gridCol w="162000"/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11" name="Tabela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4832842"/>
              </p:ext>
            </p:extLst>
          </p:nvPr>
        </p:nvGraphicFramePr>
        <p:xfrm>
          <a:off x="2019781" y="2219808"/>
          <a:ext cx="486000" cy="48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  <a:gridCol w="162000"/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20" name="Tabela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4549631"/>
              </p:ext>
            </p:extLst>
          </p:nvPr>
        </p:nvGraphicFramePr>
        <p:xfrm>
          <a:off x="2019781" y="2980947"/>
          <a:ext cx="486000" cy="48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  <a:gridCol w="162000"/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21" name="Tabela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4724728"/>
              </p:ext>
            </p:extLst>
          </p:nvPr>
        </p:nvGraphicFramePr>
        <p:xfrm>
          <a:off x="2019781" y="3703887"/>
          <a:ext cx="486000" cy="48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  <a:gridCol w="162000"/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22" name="Tabela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3853378"/>
              </p:ext>
            </p:extLst>
          </p:nvPr>
        </p:nvGraphicFramePr>
        <p:xfrm>
          <a:off x="2019781" y="4426827"/>
          <a:ext cx="486000" cy="48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  <a:gridCol w="162000"/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cxnSp>
        <p:nvCxnSpPr>
          <p:cNvPr id="24" name="Conector reto 23"/>
          <p:cNvCxnSpPr/>
          <p:nvPr/>
        </p:nvCxnSpPr>
        <p:spPr>
          <a:xfrm>
            <a:off x="1982368" y="2743903"/>
            <a:ext cx="6981632" cy="10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tângulo 40"/>
          <p:cNvSpPr/>
          <p:nvPr/>
        </p:nvSpPr>
        <p:spPr>
          <a:xfrm>
            <a:off x="179512" y="3488298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[:,:,2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] 5×5 + </a:t>
            </a:r>
            <a:r>
              <a:rPr lang="pt-BR" sz="800" dirty="0" err="1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pad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2" name="Retângulo 41"/>
          <p:cNvSpPr/>
          <p:nvPr/>
        </p:nvSpPr>
        <p:spPr>
          <a:xfrm>
            <a:off x="179512" y="2025070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x[:,:,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1] 5×5 + </a:t>
            </a:r>
            <a:r>
              <a:rPr lang="pt-BR" sz="800" dirty="0" err="1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pad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3" name="Retângulo 42"/>
          <p:cNvSpPr/>
          <p:nvPr/>
        </p:nvSpPr>
        <p:spPr>
          <a:xfrm>
            <a:off x="179512" y="561842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x[:,:,0] 5×5 + </a:t>
            </a:r>
            <a:r>
              <a:rPr lang="pt-BR" sz="800" dirty="0" err="1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pad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1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5" name="Retângulo 44"/>
          <p:cNvSpPr/>
          <p:nvPr/>
        </p:nvSpPr>
        <p:spPr>
          <a:xfrm>
            <a:off x="2019781" y="578196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w0[:,:,0]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6" name="Retângulo 45"/>
          <p:cNvSpPr/>
          <p:nvPr/>
        </p:nvSpPr>
        <p:spPr>
          <a:xfrm>
            <a:off x="2019781" y="1300132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w0[:,:,1]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7" name="Retângulo 46"/>
          <p:cNvSpPr/>
          <p:nvPr/>
        </p:nvSpPr>
        <p:spPr>
          <a:xfrm>
            <a:off x="2019781" y="2022068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w0[:,:,2]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1" name="Retângulo 30"/>
          <p:cNvSpPr/>
          <p:nvPr/>
        </p:nvSpPr>
        <p:spPr>
          <a:xfrm>
            <a:off x="2019781" y="2782705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w1[:,:,0]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2" name="Retângulo 31"/>
          <p:cNvSpPr/>
          <p:nvPr/>
        </p:nvSpPr>
        <p:spPr>
          <a:xfrm>
            <a:off x="2019781" y="3505645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w1[:,:,1]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6" name="Retângulo 35"/>
          <p:cNvSpPr/>
          <p:nvPr/>
        </p:nvSpPr>
        <p:spPr>
          <a:xfrm>
            <a:off x="2019781" y="4228585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w1[:,:,2]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grpSp>
        <p:nvGrpSpPr>
          <p:cNvPr id="12" name="Grupo 11"/>
          <p:cNvGrpSpPr/>
          <p:nvPr/>
        </p:nvGrpSpPr>
        <p:grpSpPr>
          <a:xfrm>
            <a:off x="1928542" y="677118"/>
            <a:ext cx="670936" cy="670936"/>
            <a:chOff x="1889900" y="683468"/>
            <a:chExt cx="670936" cy="670936"/>
          </a:xfrm>
        </p:grpSpPr>
        <p:sp>
          <p:nvSpPr>
            <p:cNvPr id="3" name="Retângulo 2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D99694">
                <a:alpha val="50196"/>
              </a:srgb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7" name="Retângulo 36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38" name="Grupo 37"/>
          <p:cNvGrpSpPr/>
          <p:nvPr/>
        </p:nvGrpSpPr>
        <p:grpSpPr>
          <a:xfrm>
            <a:off x="754057" y="648329"/>
            <a:ext cx="741214" cy="741214"/>
            <a:chOff x="1889900" y="683468"/>
            <a:chExt cx="670936" cy="670936"/>
          </a:xfrm>
        </p:grpSpPr>
        <p:sp>
          <p:nvSpPr>
            <p:cNvPr id="39" name="Retângulo 38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D99694">
                <a:alpha val="50196"/>
              </a:srgb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0" name="Retângulo 39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44" name="Grupo 43"/>
          <p:cNvGrpSpPr/>
          <p:nvPr/>
        </p:nvGrpSpPr>
        <p:grpSpPr>
          <a:xfrm>
            <a:off x="1928542" y="1404002"/>
            <a:ext cx="670936" cy="670936"/>
            <a:chOff x="1889900" y="683468"/>
            <a:chExt cx="670936" cy="670936"/>
          </a:xfrm>
        </p:grpSpPr>
        <p:sp>
          <p:nvSpPr>
            <p:cNvPr id="48" name="Retângulo 47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C3D69B">
                <a:alpha val="50196"/>
              </a:srgb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9" name="Retângulo 48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54" name="Grupo 53"/>
          <p:cNvGrpSpPr/>
          <p:nvPr/>
        </p:nvGrpSpPr>
        <p:grpSpPr>
          <a:xfrm>
            <a:off x="1928542" y="2128520"/>
            <a:ext cx="670936" cy="670936"/>
            <a:chOff x="1889900" y="683468"/>
            <a:chExt cx="670936" cy="670936"/>
          </a:xfrm>
        </p:grpSpPr>
        <p:sp>
          <p:nvSpPr>
            <p:cNvPr id="55" name="Retângulo 54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95B3D7">
                <a:alpha val="50196"/>
              </a:srgb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6" name="Retângulo 55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66" name="Grupo 65"/>
          <p:cNvGrpSpPr/>
          <p:nvPr/>
        </p:nvGrpSpPr>
        <p:grpSpPr>
          <a:xfrm>
            <a:off x="754057" y="2104842"/>
            <a:ext cx="741214" cy="741214"/>
            <a:chOff x="1889900" y="683468"/>
            <a:chExt cx="670936" cy="670936"/>
          </a:xfrm>
        </p:grpSpPr>
        <p:sp>
          <p:nvSpPr>
            <p:cNvPr id="67" name="Retângulo 66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C3D69B">
                <a:alpha val="50196"/>
              </a:srgb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8" name="Retângulo 67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69" name="Grupo 68"/>
          <p:cNvGrpSpPr/>
          <p:nvPr/>
        </p:nvGrpSpPr>
        <p:grpSpPr>
          <a:xfrm>
            <a:off x="754057" y="3567143"/>
            <a:ext cx="741214" cy="741214"/>
            <a:chOff x="1889900" y="683468"/>
            <a:chExt cx="670936" cy="670936"/>
          </a:xfrm>
        </p:grpSpPr>
        <p:sp>
          <p:nvSpPr>
            <p:cNvPr id="70" name="Retângulo 69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95B3D7">
                <a:alpha val="50196"/>
              </a:srgb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1" name="Retângulo 70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aphicFrame>
        <p:nvGraphicFramePr>
          <p:cNvPr id="91" name="Tabela 9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0887340"/>
              </p:ext>
            </p:extLst>
          </p:nvPr>
        </p:nvGraphicFramePr>
        <p:xfrm>
          <a:off x="4092865" y="1290872"/>
          <a:ext cx="900000" cy="9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12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2" name="Tabela 9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4296694"/>
              </p:ext>
            </p:extLst>
          </p:nvPr>
        </p:nvGraphicFramePr>
        <p:xfrm>
          <a:off x="5221892" y="1805808"/>
          <a:ext cx="900000" cy="9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-17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14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-2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-8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98" name="Retângulo 97"/>
          <p:cNvSpPr/>
          <p:nvPr/>
        </p:nvSpPr>
        <p:spPr>
          <a:xfrm>
            <a:off x="2963837" y="590224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x[:,:,0] 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* w0[:,:,0]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9" name="Retângulo 98"/>
          <p:cNvSpPr/>
          <p:nvPr/>
        </p:nvSpPr>
        <p:spPr>
          <a:xfrm>
            <a:off x="4092865" y="1102260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[:,:,1] 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* w0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[:,:,1]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0" name="Retângulo 99"/>
          <p:cNvSpPr/>
          <p:nvPr/>
        </p:nvSpPr>
        <p:spPr>
          <a:xfrm>
            <a:off x="5221892" y="1614295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[:,:,2] 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* w0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[:,:,2]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3" name="Retângulo 102"/>
          <p:cNvSpPr/>
          <p:nvPr/>
        </p:nvSpPr>
        <p:spPr>
          <a:xfrm>
            <a:off x="5221892" y="3820396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[:,:,2] 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* 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w1[:,:,2]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grpSp>
        <p:nvGrpSpPr>
          <p:cNvPr id="80" name="Grupo 79"/>
          <p:cNvGrpSpPr/>
          <p:nvPr/>
        </p:nvGrpSpPr>
        <p:grpSpPr>
          <a:xfrm>
            <a:off x="3644144" y="733291"/>
            <a:ext cx="262094" cy="262094"/>
            <a:chOff x="1889900" y="683468"/>
            <a:chExt cx="670936" cy="670936"/>
          </a:xfrm>
        </p:grpSpPr>
        <p:sp>
          <p:nvSpPr>
            <p:cNvPr id="82" name="Retângulo 81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D99694">
                <a:alpha val="50196"/>
              </a:srgb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83" name="Retângulo 82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84" name="Grupo 83"/>
          <p:cNvGrpSpPr/>
          <p:nvPr/>
        </p:nvGrpSpPr>
        <p:grpSpPr>
          <a:xfrm>
            <a:off x="4772923" y="1248430"/>
            <a:ext cx="262094" cy="262094"/>
            <a:chOff x="1889900" y="683468"/>
            <a:chExt cx="670936" cy="670936"/>
          </a:xfrm>
        </p:grpSpPr>
        <p:sp>
          <p:nvSpPr>
            <p:cNvPr id="85" name="Retângulo 84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C3D69B">
                <a:alpha val="50196"/>
              </a:srgb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6" name="Retângulo 85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87" name="Grupo 86"/>
          <p:cNvGrpSpPr/>
          <p:nvPr/>
        </p:nvGrpSpPr>
        <p:grpSpPr>
          <a:xfrm>
            <a:off x="5901702" y="1760907"/>
            <a:ext cx="262094" cy="262094"/>
            <a:chOff x="1889900" y="683468"/>
            <a:chExt cx="670936" cy="670936"/>
          </a:xfrm>
        </p:grpSpPr>
        <p:sp>
          <p:nvSpPr>
            <p:cNvPr id="88" name="Retângulo 87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95B3D7">
                <a:alpha val="50196"/>
              </a:srgb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9" name="Retângulo 88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72" name="Grupo 71"/>
          <p:cNvGrpSpPr/>
          <p:nvPr/>
        </p:nvGrpSpPr>
        <p:grpSpPr>
          <a:xfrm>
            <a:off x="1928542" y="2886180"/>
            <a:ext cx="670936" cy="670936"/>
            <a:chOff x="1889900" y="683468"/>
            <a:chExt cx="670936" cy="670936"/>
          </a:xfrm>
        </p:grpSpPr>
        <p:sp>
          <p:nvSpPr>
            <p:cNvPr id="73" name="Retângulo 72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D99694">
                <a:alpha val="50196"/>
              </a:srgb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4" name="Retângulo 73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75" name="Grupo 74"/>
          <p:cNvGrpSpPr/>
          <p:nvPr/>
        </p:nvGrpSpPr>
        <p:grpSpPr>
          <a:xfrm>
            <a:off x="1928542" y="3609120"/>
            <a:ext cx="670936" cy="670936"/>
            <a:chOff x="1889900" y="683468"/>
            <a:chExt cx="670936" cy="670936"/>
          </a:xfrm>
        </p:grpSpPr>
        <p:sp>
          <p:nvSpPr>
            <p:cNvPr id="76" name="Retângulo 75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C3D69B">
                <a:alpha val="50196"/>
              </a:srgb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7" name="Retângulo 76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78" name="Grupo 77"/>
          <p:cNvGrpSpPr/>
          <p:nvPr/>
        </p:nvGrpSpPr>
        <p:grpSpPr>
          <a:xfrm>
            <a:off x="1928542" y="4332060"/>
            <a:ext cx="670936" cy="670936"/>
            <a:chOff x="1889900" y="683468"/>
            <a:chExt cx="670936" cy="670936"/>
          </a:xfrm>
        </p:grpSpPr>
        <p:sp>
          <p:nvSpPr>
            <p:cNvPr id="79" name="Retângulo 78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95B3D7">
                <a:alpha val="50196"/>
              </a:srgb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1" name="Retângulo 80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aphicFrame>
        <p:nvGraphicFramePr>
          <p:cNvPr id="90" name="Tabela 8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9783899"/>
              </p:ext>
            </p:extLst>
          </p:nvPr>
        </p:nvGraphicFramePr>
        <p:xfrm>
          <a:off x="2963837" y="3016134"/>
          <a:ext cx="900000" cy="9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-9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14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18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3" name="Tabela 9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9672524"/>
              </p:ext>
            </p:extLst>
          </p:nvPr>
        </p:nvGraphicFramePr>
        <p:xfrm>
          <a:off x="4092865" y="3514481"/>
          <a:ext cx="900000" cy="9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-13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-21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-9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7" name="Tabela 9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9769454"/>
              </p:ext>
            </p:extLst>
          </p:nvPr>
        </p:nvGraphicFramePr>
        <p:xfrm>
          <a:off x="5221892" y="4012827"/>
          <a:ext cx="900000" cy="9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-21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104" name="Retângulo 103"/>
          <p:cNvSpPr/>
          <p:nvPr/>
        </p:nvSpPr>
        <p:spPr>
          <a:xfrm>
            <a:off x="2963837" y="2821901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x[:,:,0] 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* w1[:,:,0]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5" name="Retângulo 104"/>
          <p:cNvSpPr/>
          <p:nvPr/>
        </p:nvSpPr>
        <p:spPr>
          <a:xfrm>
            <a:off x="4092865" y="3321148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[:,:,1] 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* 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w1[:,:,1]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grpSp>
        <p:nvGrpSpPr>
          <p:cNvPr id="109" name="Grupo 108"/>
          <p:cNvGrpSpPr/>
          <p:nvPr/>
        </p:nvGrpSpPr>
        <p:grpSpPr>
          <a:xfrm>
            <a:off x="3644144" y="2974461"/>
            <a:ext cx="262094" cy="262094"/>
            <a:chOff x="1889900" y="683468"/>
            <a:chExt cx="670936" cy="670936"/>
          </a:xfrm>
        </p:grpSpPr>
        <p:sp>
          <p:nvSpPr>
            <p:cNvPr id="110" name="Retângulo 109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D99694">
                <a:alpha val="50196"/>
              </a:srgb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11" name="Retângulo 110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12" name="Grupo 111"/>
          <p:cNvGrpSpPr/>
          <p:nvPr/>
        </p:nvGrpSpPr>
        <p:grpSpPr>
          <a:xfrm>
            <a:off x="4772923" y="3469280"/>
            <a:ext cx="262094" cy="262094"/>
            <a:chOff x="1889900" y="683468"/>
            <a:chExt cx="670936" cy="670936"/>
          </a:xfrm>
        </p:grpSpPr>
        <p:sp>
          <p:nvSpPr>
            <p:cNvPr id="113" name="Retângulo 112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C3D69B">
                <a:alpha val="50196"/>
              </a:srgb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4" name="Retângulo 113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15" name="Grupo 114"/>
          <p:cNvGrpSpPr/>
          <p:nvPr/>
        </p:nvGrpSpPr>
        <p:grpSpPr>
          <a:xfrm>
            <a:off x="5901702" y="3970920"/>
            <a:ext cx="262094" cy="262094"/>
            <a:chOff x="1889900" y="683468"/>
            <a:chExt cx="670936" cy="670936"/>
          </a:xfrm>
        </p:grpSpPr>
        <p:sp>
          <p:nvSpPr>
            <p:cNvPr id="116" name="Retângulo 115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95B3D7">
                <a:alpha val="50196"/>
              </a:srgb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7" name="Retângulo 116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aphicFrame>
        <p:nvGraphicFramePr>
          <p:cNvPr id="94" name="Tabela 9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3727851"/>
              </p:ext>
            </p:extLst>
          </p:nvPr>
        </p:nvGraphicFramePr>
        <p:xfrm>
          <a:off x="5959892" y="1290872"/>
          <a:ext cx="162000" cy="162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95" name="Retângulo 94"/>
          <p:cNvSpPr/>
          <p:nvPr/>
        </p:nvSpPr>
        <p:spPr>
          <a:xfrm>
            <a:off x="5959892" y="1102260"/>
            <a:ext cx="648072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b0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6" name="Retângulo 95"/>
          <p:cNvSpPr/>
          <p:nvPr/>
        </p:nvSpPr>
        <p:spPr>
          <a:xfrm>
            <a:off x="5959892" y="3321148"/>
            <a:ext cx="648072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b1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graphicFrame>
        <p:nvGraphicFramePr>
          <p:cNvPr id="101" name="Tabela 10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5570826"/>
              </p:ext>
            </p:extLst>
          </p:nvPr>
        </p:nvGraphicFramePr>
        <p:xfrm>
          <a:off x="5959892" y="3514481"/>
          <a:ext cx="162000" cy="162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73503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" name="Tabela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1304473"/>
              </p:ext>
            </p:extLst>
          </p:nvPr>
        </p:nvGraphicFramePr>
        <p:xfrm>
          <a:off x="2963837" y="775936"/>
          <a:ext cx="900000" cy="9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26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18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-5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Camada </a:t>
            </a:r>
            <a:r>
              <a:rPr lang="pt-BR" dirty="0" err="1"/>
              <a:t>convolucional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27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SIN393 (2023)</a:t>
            </a:r>
            <a:endParaRPr lang="pt-BR" dirty="0"/>
          </a:p>
        </p:txBody>
      </p:sp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3727832"/>
              </p:ext>
            </p:extLst>
          </p:nvPr>
        </p:nvGraphicFramePr>
        <p:xfrm>
          <a:off x="139725" y="743228"/>
          <a:ext cx="1260000" cy="126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7" name="Tabe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0468853"/>
              </p:ext>
            </p:extLst>
          </p:nvPr>
        </p:nvGraphicFramePr>
        <p:xfrm>
          <a:off x="139725" y="2206456"/>
          <a:ext cx="1260000" cy="126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8" name="Tabela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5423399"/>
              </p:ext>
            </p:extLst>
          </p:nvPr>
        </p:nvGraphicFramePr>
        <p:xfrm>
          <a:off x="139725" y="3669684"/>
          <a:ext cx="1260000" cy="126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9" name="Tabela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4939055"/>
              </p:ext>
            </p:extLst>
          </p:nvPr>
        </p:nvGraphicFramePr>
        <p:xfrm>
          <a:off x="2019781" y="775936"/>
          <a:ext cx="486000" cy="48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  <a:gridCol w="162000"/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10" name="Tabela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5102448"/>
              </p:ext>
            </p:extLst>
          </p:nvPr>
        </p:nvGraphicFramePr>
        <p:xfrm>
          <a:off x="2019781" y="1497872"/>
          <a:ext cx="486000" cy="48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  <a:gridCol w="162000"/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11" name="Tabela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7710031"/>
              </p:ext>
            </p:extLst>
          </p:nvPr>
        </p:nvGraphicFramePr>
        <p:xfrm>
          <a:off x="2019781" y="2219808"/>
          <a:ext cx="486000" cy="48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  <a:gridCol w="162000"/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20" name="Tabela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8758821"/>
              </p:ext>
            </p:extLst>
          </p:nvPr>
        </p:nvGraphicFramePr>
        <p:xfrm>
          <a:off x="2019781" y="2980947"/>
          <a:ext cx="486000" cy="48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  <a:gridCol w="162000"/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21" name="Tabela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3863463"/>
              </p:ext>
            </p:extLst>
          </p:nvPr>
        </p:nvGraphicFramePr>
        <p:xfrm>
          <a:off x="2019781" y="3703887"/>
          <a:ext cx="486000" cy="48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  <a:gridCol w="162000"/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22" name="Tabela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5594182"/>
              </p:ext>
            </p:extLst>
          </p:nvPr>
        </p:nvGraphicFramePr>
        <p:xfrm>
          <a:off x="2019781" y="4426827"/>
          <a:ext cx="486000" cy="48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  <a:gridCol w="162000"/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cxnSp>
        <p:nvCxnSpPr>
          <p:cNvPr id="24" name="Conector reto 23"/>
          <p:cNvCxnSpPr/>
          <p:nvPr/>
        </p:nvCxnSpPr>
        <p:spPr>
          <a:xfrm>
            <a:off x="1982368" y="2743903"/>
            <a:ext cx="6981632" cy="10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tângulo 40"/>
          <p:cNvSpPr/>
          <p:nvPr/>
        </p:nvSpPr>
        <p:spPr>
          <a:xfrm>
            <a:off x="179512" y="3488298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[:,:,2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] 5×5 + </a:t>
            </a:r>
            <a:r>
              <a:rPr lang="pt-BR" sz="800" dirty="0" err="1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pad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2" name="Retângulo 41"/>
          <p:cNvSpPr/>
          <p:nvPr/>
        </p:nvSpPr>
        <p:spPr>
          <a:xfrm>
            <a:off x="179512" y="2025070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x[:,:,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1] 5×5 + </a:t>
            </a:r>
            <a:r>
              <a:rPr lang="pt-BR" sz="800" dirty="0" err="1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pad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3" name="Retângulo 42"/>
          <p:cNvSpPr/>
          <p:nvPr/>
        </p:nvSpPr>
        <p:spPr>
          <a:xfrm>
            <a:off x="179512" y="561842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x[:,:,0] 5×5 + </a:t>
            </a:r>
            <a:r>
              <a:rPr lang="pt-BR" sz="800" dirty="0" err="1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pad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1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5" name="Retângulo 44"/>
          <p:cNvSpPr/>
          <p:nvPr/>
        </p:nvSpPr>
        <p:spPr>
          <a:xfrm>
            <a:off x="2019781" y="578196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w0[:,:,0]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6" name="Retângulo 45"/>
          <p:cNvSpPr/>
          <p:nvPr/>
        </p:nvSpPr>
        <p:spPr>
          <a:xfrm>
            <a:off x="2019781" y="1300132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w0[:,:,1]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7" name="Retângulo 46"/>
          <p:cNvSpPr/>
          <p:nvPr/>
        </p:nvSpPr>
        <p:spPr>
          <a:xfrm>
            <a:off x="2019781" y="2022068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w0[:,:,2]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1" name="Retângulo 30"/>
          <p:cNvSpPr/>
          <p:nvPr/>
        </p:nvSpPr>
        <p:spPr>
          <a:xfrm>
            <a:off x="2019781" y="2782705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w1[:,:,0]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2" name="Retângulo 31"/>
          <p:cNvSpPr/>
          <p:nvPr/>
        </p:nvSpPr>
        <p:spPr>
          <a:xfrm>
            <a:off x="2019781" y="3505645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w1[:,:,1]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6" name="Retângulo 35"/>
          <p:cNvSpPr/>
          <p:nvPr/>
        </p:nvSpPr>
        <p:spPr>
          <a:xfrm>
            <a:off x="2019781" y="4228585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w1[:,:,2]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grpSp>
        <p:nvGrpSpPr>
          <p:cNvPr id="12" name="Grupo 11"/>
          <p:cNvGrpSpPr/>
          <p:nvPr/>
        </p:nvGrpSpPr>
        <p:grpSpPr>
          <a:xfrm>
            <a:off x="1928542" y="677118"/>
            <a:ext cx="670936" cy="670936"/>
            <a:chOff x="1889900" y="683468"/>
            <a:chExt cx="670936" cy="670936"/>
          </a:xfrm>
        </p:grpSpPr>
        <p:sp>
          <p:nvSpPr>
            <p:cNvPr id="3" name="Retângulo 2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D99694">
                <a:alpha val="50196"/>
              </a:srgb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7" name="Retângulo 36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38" name="Grupo 37"/>
          <p:cNvGrpSpPr/>
          <p:nvPr/>
        </p:nvGrpSpPr>
        <p:grpSpPr>
          <a:xfrm>
            <a:off x="40838" y="829269"/>
            <a:ext cx="741214" cy="741214"/>
            <a:chOff x="1889900" y="683468"/>
            <a:chExt cx="670936" cy="670936"/>
          </a:xfrm>
        </p:grpSpPr>
        <p:sp>
          <p:nvSpPr>
            <p:cNvPr id="39" name="Retângulo 38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D99694">
                <a:alpha val="50196"/>
              </a:srgb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0" name="Retângulo 39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44" name="Grupo 43"/>
          <p:cNvGrpSpPr/>
          <p:nvPr/>
        </p:nvGrpSpPr>
        <p:grpSpPr>
          <a:xfrm>
            <a:off x="1928542" y="1404002"/>
            <a:ext cx="670936" cy="670936"/>
            <a:chOff x="1889900" y="683468"/>
            <a:chExt cx="670936" cy="670936"/>
          </a:xfrm>
        </p:grpSpPr>
        <p:sp>
          <p:nvSpPr>
            <p:cNvPr id="48" name="Retângulo 47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C3D69B">
                <a:alpha val="50196"/>
              </a:srgb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9" name="Retângulo 48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54" name="Grupo 53"/>
          <p:cNvGrpSpPr/>
          <p:nvPr/>
        </p:nvGrpSpPr>
        <p:grpSpPr>
          <a:xfrm>
            <a:off x="1928542" y="2128520"/>
            <a:ext cx="670936" cy="670936"/>
            <a:chOff x="1889900" y="683468"/>
            <a:chExt cx="670936" cy="670936"/>
          </a:xfrm>
        </p:grpSpPr>
        <p:sp>
          <p:nvSpPr>
            <p:cNvPr id="55" name="Retângulo 54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95B3D7">
                <a:alpha val="50196"/>
              </a:srgb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6" name="Retângulo 55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66" name="Grupo 65"/>
          <p:cNvGrpSpPr/>
          <p:nvPr/>
        </p:nvGrpSpPr>
        <p:grpSpPr>
          <a:xfrm>
            <a:off x="40838" y="2285782"/>
            <a:ext cx="741214" cy="741214"/>
            <a:chOff x="1889900" y="683468"/>
            <a:chExt cx="670936" cy="670936"/>
          </a:xfrm>
        </p:grpSpPr>
        <p:sp>
          <p:nvSpPr>
            <p:cNvPr id="67" name="Retângulo 66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C3D69B">
                <a:alpha val="50196"/>
              </a:srgb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8" name="Retângulo 67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69" name="Grupo 68"/>
          <p:cNvGrpSpPr/>
          <p:nvPr/>
        </p:nvGrpSpPr>
        <p:grpSpPr>
          <a:xfrm>
            <a:off x="40838" y="3748083"/>
            <a:ext cx="741214" cy="741214"/>
            <a:chOff x="1889900" y="683468"/>
            <a:chExt cx="670936" cy="670936"/>
          </a:xfrm>
        </p:grpSpPr>
        <p:sp>
          <p:nvSpPr>
            <p:cNvPr id="70" name="Retângulo 69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95B3D7">
                <a:alpha val="50196"/>
              </a:srgb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1" name="Retângulo 70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aphicFrame>
        <p:nvGraphicFramePr>
          <p:cNvPr id="91" name="Tabela 9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2446246"/>
              </p:ext>
            </p:extLst>
          </p:nvPr>
        </p:nvGraphicFramePr>
        <p:xfrm>
          <a:off x="4092865" y="1290872"/>
          <a:ext cx="900000" cy="9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12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-5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2" name="Tabela 9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2575707"/>
              </p:ext>
            </p:extLst>
          </p:nvPr>
        </p:nvGraphicFramePr>
        <p:xfrm>
          <a:off x="5221892" y="1805808"/>
          <a:ext cx="900000" cy="9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-17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14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-2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-8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-3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98" name="Retângulo 97"/>
          <p:cNvSpPr/>
          <p:nvPr/>
        </p:nvSpPr>
        <p:spPr>
          <a:xfrm>
            <a:off x="2963837" y="590224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x[:,:,0] 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* w0[:,:,0]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9" name="Retângulo 98"/>
          <p:cNvSpPr/>
          <p:nvPr/>
        </p:nvSpPr>
        <p:spPr>
          <a:xfrm>
            <a:off x="4092865" y="1102260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[:,:,1] 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* w0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[:,:,1]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0" name="Retângulo 99"/>
          <p:cNvSpPr/>
          <p:nvPr/>
        </p:nvSpPr>
        <p:spPr>
          <a:xfrm>
            <a:off x="5221892" y="1614295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[:,:,2] 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* w0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[:,:,2]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3" name="Retângulo 102"/>
          <p:cNvSpPr/>
          <p:nvPr/>
        </p:nvSpPr>
        <p:spPr>
          <a:xfrm>
            <a:off x="5221892" y="3820396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[:,:,2] 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* 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w1[:,:,2]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grpSp>
        <p:nvGrpSpPr>
          <p:cNvPr id="80" name="Grupo 79"/>
          <p:cNvGrpSpPr/>
          <p:nvPr/>
        </p:nvGrpSpPr>
        <p:grpSpPr>
          <a:xfrm>
            <a:off x="2923436" y="912529"/>
            <a:ext cx="262094" cy="262094"/>
            <a:chOff x="1889900" y="683468"/>
            <a:chExt cx="670936" cy="670936"/>
          </a:xfrm>
        </p:grpSpPr>
        <p:sp>
          <p:nvSpPr>
            <p:cNvPr id="82" name="Retângulo 81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D99694">
                <a:alpha val="50196"/>
              </a:srgb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83" name="Retângulo 82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84" name="Grupo 83"/>
          <p:cNvGrpSpPr/>
          <p:nvPr/>
        </p:nvGrpSpPr>
        <p:grpSpPr>
          <a:xfrm>
            <a:off x="4050989" y="1428894"/>
            <a:ext cx="262094" cy="262094"/>
            <a:chOff x="1889900" y="683468"/>
            <a:chExt cx="670936" cy="670936"/>
          </a:xfrm>
        </p:grpSpPr>
        <p:sp>
          <p:nvSpPr>
            <p:cNvPr id="85" name="Retângulo 84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C3D69B">
                <a:alpha val="50196"/>
              </a:srgb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6" name="Retângulo 85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87" name="Grupo 86"/>
          <p:cNvGrpSpPr/>
          <p:nvPr/>
        </p:nvGrpSpPr>
        <p:grpSpPr>
          <a:xfrm>
            <a:off x="5179768" y="1940145"/>
            <a:ext cx="262094" cy="262094"/>
            <a:chOff x="1889900" y="683468"/>
            <a:chExt cx="670936" cy="670936"/>
          </a:xfrm>
        </p:grpSpPr>
        <p:sp>
          <p:nvSpPr>
            <p:cNvPr id="88" name="Retângulo 87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95B3D7">
                <a:alpha val="50196"/>
              </a:srgb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9" name="Retângulo 88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72" name="Grupo 71"/>
          <p:cNvGrpSpPr/>
          <p:nvPr/>
        </p:nvGrpSpPr>
        <p:grpSpPr>
          <a:xfrm>
            <a:off x="1928542" y="2886180"/>
            <a:ext cx="670936" cy="670936"/>
            <a:chOff x="1889900" y="683468"/>
            <a:chExt cx="670936" cy="670936"/>
          </a:xfrm>
        </p:grpSpPr>
        <p:sp>
          <p:nvSpPr>
            <p:cNvPr id="73" name="Retângulo 72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D99694">
                <a:alpha val="50196"/>
              </a:srgb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4" name="Retângulo 73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75" name="Grupo 74"/>
          <p:cNvGrpSpPr/>
          <p:nvPr/>
        </p:nvGrpSpPr>
        <p:grpSpPr>
          <a:xfrm>
            <a:off x="1928542" y="3609120"/>
            <a:ext cx="670936" cy="670936"/>
            <a:chOff x="1889900" y="683468"/>
            <a:chExt cx="670936" cy="670936"/>
          </a:xfrm>
        </p:grpSpPr>
        <p:sp>
          <p:nvSpPr>
            <p:cNvPr id="76" name="Retângulo 75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C3D69B">
                <a:alpha val="50196"/>
              </a:srgb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7" name="Retângulo 76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78" name="Grupo 77"/>
          <p:cNvGrpSpPr/>
          <p:nvPr/>
        </p:nvGrpSpPr>
        <p:grpSpPr>
          <a:xfrm>
            <a:off x="1928542" y="4332060"/>
            <a:ext cx="670936" cy="670936"/>
            <a:chOff x="1889900" y="683468"/>
            <a:chExt cx="670936" cy="670936"/>
          </a:xfrm>
        </p:grpSpPr>
        <p:sp>
          <p:nvSpPr>
            <p:cNvPr id="79" name="Retângulo 78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95B3D7">
                <a:alpha val="50196"/>
              </a:srgb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1" name="Retângulo 80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aphicFrame>
        <p:nvGraphicFramePr>
          <p:cNvPr id="90" name="Tabela 8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066273"/>
              </p:ext>
            </p:extLst>
          </p:nvPr>
        </p:nvGraphicFramePr>
        <p:xfrm>
          <a:off x="2963837" y="3016134"/>
          <a:ext cx="900000" cy="9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-9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14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18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3" name="Tabela 9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7598572"/>
              </p:ext>
            </p:extLst>
          </p:nvPr>
        </p:nvGraphicFramePr>
        <p:xfrm>
          <a:off x="4092865" y="3514481"/>
          <a:ext cx="900000" cy="9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-13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-21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-9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-20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7" name="Tabela 9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2453190"/>
              </p:ext>
            </p:extLst>
          </p:nvPr>
        </p:nvGraphicFramePr>
        <p:xfrm>
          <a:off x="5221892" y="4012827"/>
          <a:ext cx="900000" cy="9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-21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104" name="Retângulo 103"/>
          <p:cNvSpPr/>
          <p:nvPr/>
        </p:nvSpPr>
        <p:spPr>
          <a:xfrm>
            <a:off x="2963837" y="2821901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x[:,:,0] 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* w1[:,:,0]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5" name="Retângulo 104"/>
          <p:cNvSpPr/>
          <p:nvPr/>
        </p:nvSpPr>
        <p:spPr>
          <a:xfrm>
            <a:off x="4092865" y="3321148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[:,:,1] 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* 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w1[:,:,1]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grpSp>
        <p:nvGrpSpPr>
          <p:cNvPr id="109" name="Grupo 108"/>
          <p:cNvGrpSpPr/>
          <p:nvPr/>
        </p:nvGrpSpPr>
        <p:grpSpPr>
          <a:xfrm>
            <a:off x="2923436" y="3153699"/>
            <a:ext cx="262094" cy="262094"/>
            <a:chOff x="1889900" y="683468"/>
            <a:chExt cx="670936" cy="670936"/>
          </a:xfrm>
        </p:grpSpPr>
        <p:sp>
          <p:nvSpPr>
            <p:cNvPr id="110" name="Retângulo 109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D99694">
                <a:alpha val="50196"/>
              </a:srgb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11" name="Retângulo 110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12" name="Grupo 111"/>
          <p:cNvGrpSpPr/>
          <p:nvPr/>
        </p:nvGrpSpPr>
        <p:grpSpPr>
          <a:xfrm>
            <a:off x="4050989" y="3656138"/>
            <a:ext cx="262094" cy="262094"/>
            <a:chOff x="1889900" y="683468"/>
            <a:chExt cx="670936" cy="670936"/>
          </a:xfrm>
        </p:grpSpPr>
        <p:sp>
          <p:nvSpPr>
            <p:cNvPr id="113" name="Retângulo 112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C3D69B">
                <a:alpha val="50196"/>
              </a:srgb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4" name="Retângulo 113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15" name="Grupo 114"/>
          <p:cNvGrpSpPr/>
          <p:nvPr/>
        </p:nvGrpSpPr>
        <p:grpSpPr>
          <a:xfrm>
            <a:off x="5179768" y="4150158"/>
            <a:ext cx="262094" cy="262094"/>
            <a:chOff x="1889900" y="683468"/>
            <a:chExt cx="670936" cy="670936"/>
          </a:xfrm>
        </p:grpSpPr>
        <p:sp>
          <p:nvSpPr>
            <p:cNvPr id="116" name="Retângulo 115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95B3D7">
                <a:alpha val="50196"/>
              </a:srgb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7" name="Retângulo 116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aphicFrame>
        <p:nvGraphicFramePr>
          <p:cNvPr id="94" name="Tabela 9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3727851"/>
              </p:ext>
            </p:extLst>
          </p:nvPr>
        </p:nvGraphicFramePr>
        <p:xfrm>
          <a:off x="5959892" y="1290872"/>
          <a:ext cx="162000" cy="162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95" name="Retângulo 94"/>
          <p:cNvSpPr/>
          <p:nvPr/>
        </p:nvSpPr>
        <p:spPr>
          <a:xfrm>
            <a:off x="5959892" y="1102260"/>
            <a:ext cx="648072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b0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6" name="Retângulo 95"/>
          <p:cNvSpPr/>
          <p:nvPr/>
        </p:nvSpPr>
        <p:spPr>
          <a:xfrm>
            <a:off x="5959892" y="3321148"/>
            <a:ext cx="648072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b1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graphicFrame>
        <p:nvGraphicFramePr>
          <p:cNvPr id="101" name="Tabela 10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5570826"/>
              </p:ext>
            </p:extLst>
          </p:nvPr>
        </p:nvGraphicFramePr>
        <p:xfrm>
          <a:off x="5959892" y="3514481"/>
          <a:ext cx="162000" cy="162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5110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" name="Tabela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5398316"/>
              </p:ext>
            </p:extLst>
          </p:nvPr>
        </p:nvGraphicFramePr>
        <p:xfrm>
          <a:off x="2963837" y="775936"/>
          <a:ext cx="900000" cy="9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26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18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Camada </a:t>
            </a:r>
            <a:r>
              <a:rPr lang="pt-BR" dirty="0" err="1"/>
              <a:t>convolucional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28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SIN393 (2023)</a:t>
            </a:r>
            <a:endParaRPr lang="pt-BR" dirty="0"/>
          </a:p>
        </p:txBody>
      </p:sp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7852055"/>
              </p:ext>
            </p:extLst>
          </p:nvPr>
        </p:nvGraphicFramePr>
        <p:xfrm>
          <a:off x="139725" y="743228"/>
          <a:ext cx="1260000" cy="126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7" name="Tabe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7671391"/>
              </p:ext>
            </p:extLst>
          </p:nvPr>
        </p:nvGraphicFramePr>
        <p:xfrm>
          <a:off x="139725" y="2206456"/>
          <a:ext cx="1260000" cy="126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8" name="Tabela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6852513"/>
              </p:ext>
            </p:extLst>
          </p:nvPr>
        </p:nvGraphicFramePr>
        <p:xfrm>
          <a:off x="139725" y="3669684"/>
          <a:ext cx="1260000" cy="126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9" name="Tabela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6268515"/>
              </p:ext>
            </p:extLst>
          </p:nvPr>
        </p:nvGraphicFramePr>
        <p:xfrm>
          <a:off x="2019781" y="775936"/>
          <a:ext cx="486000" cy="48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  <a:gridCol w="162000"/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10" name="Tabela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9737611"/>
              </p:ext>
            </p:extLst>
          </p:nvPr>
        </p:nvGraphicFramePr>
        <p:xfrm>
          <a:off x="2019781" y="1497872"/>
          <a:ext cx="486000" cy="48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  <a:gridCol w="162000"/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11" name="Tabela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0857219"/>
              </p:ext>
            </p:extLst>
          </p:nvPr>
        </p:nvGraphicFramePr>
        <p:xfrm>
          <a:off x="2019781" y="2219808"/>
          <a:ext cx="486000" cy="48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  <a:gridCol w="162000"/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20" name="Tabela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4030519"/>
              </p:ext>
            </p:extLst>
          </p:nvPr>
        </p:nvGraphicFramePr>
        <p:xfrm>
          <a:off x="2019781" y="2980947"/>
          <a:ext cx="486000" cy="48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  <a:gridCol w="162000"/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21" name="Tabela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8442499"/>
              </p:ext>
            </p:extLst>
          </p:nvPr>
        </p:nvGraphicFramePr>
        <p:xfrm>
          <a:off x="2019781" y="3703887"/>
          <a:ext cx="486000" cy="48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  <a:gridCol w="162000"/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22" name="Tabela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9373173"/>
              </p:ext>
            </p:extLst>
          </p:nvPr>
        </p:nvGraphicFramePr>
        <p:xfrm>
          <a:off x="2019781" y="4426827"/>
          <a:ext cx="486000" cy="48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  <a:gridCol w="162000"/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cxnSp>
        <p:nvCxnSpPr>
          <p:cNvPr id="24" name="Conector reto 23"/>
          <p:cNvCxnSpPr/>
          <p:nvPr/>
        </p:nvCxnSpPr>
        <p:spPr>
          <a:xfrm>
            <a:off x="1982368" y="2743903"/>
            <a:ext cx="6981632" cy="10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tângulo 40"/>
          <p:cNvSpPr/>
          <p:nvPr/>
        </p:nvSpPr>
        <p:spPr>
          <a:xfrm>
            <a:off x="179512" y="3488298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[:,:,2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] 5×5 + </a:t>
            </a:r>
            <a:r>
              <a:rPr lang="pt-BR" sz="800" dirty="0" err="1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pad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2" name="Retângulo 41"/>
          <p:cNvSpPr/>
          <p:nvPr/>
        </p:nvSpPr>
        <p:spPr>
          <a:xfrm>
            <a:off x="179512" y="2025070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x[:,:,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1] 5×5 + </a:t>
            </a:r>
            <a:r>
              <a:rPr lang="pt-BR" sz="800" dirty="0" err="1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pad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3" name="Retângulo 42"/>
          <p:cNvSpPr/>
          <p:nvPr/>
        </p:nvSpPr>
        <p:spPr>
          <a:xfrm>
            <a:off x="179512" y="561842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x[:,:,0] 5×5 + </a:t>
            </a:r>
            <a:r>
              <a:rPr lang="pt-BR" sz="800" dirty="0" err="1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pad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1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5" name="Retângulo 44"/>
          <p:cNvSpPr/>
          <p:nvPr/>
        </p:nvSpPr>
        <p:spPr>
          <a:xfrm>
            <a:off x="2019781" y="578196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w0[:,:,0]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6" name="Retângulo 45"/>
          <p:cNvSpPr/>
          <p:nvPr/>
        </p:nvSpPr>
        <p:spPr>
          <a:xfrm>
            <a:off x="2019781" y="1300132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w0[:,:,1]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7" name="Retângulo 46"/>
          <p:cNvSpPr/>
          <p:nvPr/>
        </p:nvSpPr>
        <p:spPr>
          <a:xfrm>
            <a:off x="2019781" y="2022068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w0[:,:,2]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1" name="Retângulo 30"/>
          <p:cNvSpPr/>
          <p:nvPr/>
        </p:nvSpPr>
        <p:spPr>
          <a:xfrm>
            <a:off x="2019781" y="2782705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w1[:,:,0]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2" name="Retângulo 31"/>
          <p:cNvSpPr/>
          <p:nvPr/>
        </p:nvSpPr>
        <p:spPr>
          <a:xfrm>
            <a:off x="2019781" y="3505645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w1[:,:,1]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6" name="Retângulo 35"/>
          <p:cNvSpPr/>
          <p:nvPr/>
        </p:nvSpPr>
        <p:spPr>
          <a:xfrm>
            <a:off x="2019781" y="4228585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w1[:,:,2]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grpSp>
        <p:nvGrpSpPr>
          <p:cNvPr id="12" name="Grupo 11"/>
          <p:cNvGrpSpPr/>
          <p:nvPr/>
        </p:nvGrpSpPr>
        <p:grpSpPr>
          <a:xfrm>
            <a:off x="1928542" y="677118"/>
            <a:ext cx="670936" cy="670936"/>
            <a:chOff x="1889900" y="683468"/>
            <a:chExt cx="670936" cy="670936"/>
          </a:xfrm>
        </p:grpSpPr>
        <p:sp>
          <p:nvSpPr>
            <p:cNvPr id="3" name="Retângulo 2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D99694">
                <a:alpha val="50196"/>
              </a:srgb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7" name="Retângulo 36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44" name="Grupo 43"/>
          <p:cNvGrpSpPr/>
          <p:nvPr/>
        </p:nvGrpSpPr>
        <p:grpSpPr>
          <a:xfrm>
            <a:off x="1928542" y="1404002"/>
            <a:ext cx="670936" cy="670936"/>
            <a:chOff x="1889900" y="683468"/>
            <a:chExt cx="670936" cy="670936"/>
          </a:xfrm>
        </p:grpSpPr>
        <p:sp>
          <p:nvSpPr>
            <p:cNvPr id="48" name="Retângulo 47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C3D69B">
                <a:alpha val="50196"/>
              </a:srgb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9" name="Retângulo 48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54" name="Grupo 53"/>
          <p:cNvGrpSpPr/>
          <p:nvPr/>
        </p:nvGrpSpPr>
        <p:grpSpPr>
          <a:xfrm>
            <a:off x="1928542" y="2128520"/>
            <a:ext cx="670936" cy="670936"/>
            <a:chOff x="1889900" y="683468"/>
            <a:chExt cx="670936" cy="670936"/>
          </a:xfrm>
        </p:grpSpPr>
        <p:sp>
          <p:nvSpPr>
            <p:cNvPr id="55" name="Retângulo 54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95B3D7">
                <a:alpha val="50196"/>
              </a:srgb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6" name="Retângulo 55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aphicFrame>
        <p:nvGraphicFramePr>
          <p:cNvPr id="91" name="Tabela 9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137363"/>
              </p:ext>
            </p:extLst>
          </p:nvPr>
        </p:nvGraphicFramePr>
        <p:xfrm>
          <a:off x="4092865" y="1290872"/>
          <a:ext cx="900000" cy="9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12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2" name="Tabela 9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2998324"/>
              </p:ext>
            </p:extLst>
          </p:nvPr>
        </p:nvGraphicFramePr>
        <p:xfrm>
          <a:off x="5221892" y="1805808"/>
          <a:ext cx="900000" cy="9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-17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14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-2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-8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-17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98" name="Retângulo 97"/>
          <p:cNvSpPr/>
          <p:nvPr/>
        </p:nvSpPr>
        <p:spPr>
          <a:xfrm>
            <a:off x="2963837" y="590224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x[:,:,0] 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* w0[:,:,0]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9" name="Retângulo 98"/>
          <p:cNvSpPr/>
          <p:nvPr/>
        </p:nvSpPr>
        <p:spPr>
          <a:xfrm>
            <a:off x="4092865" y="1102260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[:,:,1] 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* w0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[:,:,1]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0" name="Retângulo 99"/>
          <p:cNvSpPr/>
          <p:nvPr/>
        </p:nvSpPr>
        <p:spPr>
          <a:xfrm>
            <a:off x="5221892" y="1614295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[:,:,2] 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* w0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[:,:,2]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3" name="Retângulo 102"/>
          <p:cNvSpPr/>
          <p:nvPr/>
        </p:nvSpPr>
        <p:spPr>
          <a:xfrm>
            <a:off x="5221892" y="3820396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[:,:,2] 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* 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w1[:,:,2]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grpSp>
        <p:nvGrpSpPr>
          <p:cNvPr id="72" name="Grupo 71"/>
          <p:cNvGrpSpPr/>
          <p:nvPr/>
        </p:nvGrpSpPr>
        <p:grpSpPr>
          <a:xfrm>
            <a:off x="1928542" y="2886180"/>
            <a:ext cx="670936" cy="670936"/>
            <a:chOff x="1889900" y="683468"/>
            <a:chExt cx="670936" cy="670936"/>
          </a:xfrm>
        </p:grpSpPr>
        <p:sp>
          <p:nvSpPr>
            <p:cNvPr id="73" name="Retângulo 72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D99694">
                <a:alpha val="50196"/>
              </a:srgb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4" name="Retângulo 73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75" name="Grupo 74"/>
          <p:cNvGrpSpPr/>
          <p:nvPr/>
        </p:nvGrpSpPr>
        <p:grpSpPr>
          <a:xfrm>
            <a:off x="1928542" y="3609120"/>
            <a:ext cx="670936" cy="670936"/>
            <a:chOff x="1889900" y="683468"/>
            <a:chExt cx="670936" cy="670936"/>
          </a:xfrm>
        </p:grpSpPr>
        <p:sp>
          <p:nvSpPr>
            <p:cNvPr id="76" name="Retângulo 75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C3D69B">
                <a:alpha val="50196"/>
              </a:srgb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7" name="Retângulo 76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78" name="Grupo 77"/>
          <p:cNvGrpSpPr/>
          <p:nvPr/>
        </p:nvGrpSpPr>
        <p:grpSpPr>
          <a:xfrm>
            <a:off x="1928542" y="4332060"/>
            <a:ext cx="670936" cy="670936"/>
            <a:chOff x="1889900" y="683468"/>
            <a:chExt cx="670936" cy="670936"/>
          </a:xfrm>
        </p:grpSpPr>
        <p:sp>
          <p:nvSpPr>
            <p:cNvPr id="79" name="Retângulo 78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95B3D7">
                <a:alpha val="50196"/>
              </a:srgb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1" name="Retângulo 80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aphicFrame>
        <p:nvGraphicFramePr>
          <p:cNvPr id="90" name="Tabela 8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8045010"/>
              </p:ext>
            </p:extLst>
          </p:nvPr>
        </p:nvGraphicFramePr>
        <p:xfrm>
          <a:off x="2963837" y="3016134"/>
          <a:ext cx="900000" cy="9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-9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14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18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3" name="Tabela 9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5263155"/>
              </p:ext>
            </p:extLst>
          </p:nvPr>
        </p:nvGraphicFramePr>
        <p:xfrm>
          <a:off x="4092865" y="3514481"/>
          <a:ext cx="900000" cy="9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-13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-21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-9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-20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7" name="Tabela 9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0987124"/>
              </p:ext>
            </p:extLst>
          </p:nvPr>
        </p:nvGraphicFramePr>
        <p:xfrm>
          <a:off x="5221892" y="4012827"/>
          <a:ext cx="900000" cy="9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-21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104" name="Retângulo 103"/>
          <p:cNvSpPr/>
          <p:nvPr/>
        </p:nvSpPr>
        <p:spPr>
          <a:xfrm>
            <a:off x="2963837" y="2821901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x[:,:,0] 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* w1[:,:,0]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5" name="Retângulo 104"/>
          <p:cNvSpPr/>
          <p:nvPr/>
        </p:nvSpPr>
        <p:spPr>
          <a:xfrm>
            <a:off x="4092865" y="3321148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[:,:,1] 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* 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w1[:,:,1]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grpSp>
        <p:nvGrpSpPr>
          <p:cNvPr id="142" name="Grupo 141"/>
          <p:cNvGrpSpPr/>
          <p:nvPr/>
        </p:nvGrpSpPr>
        <p:grpSpPr>
          <a:xfrm>
            <a:off x="5362648" y="1940145"/>
            <a:ext cx="262094" cy="262094"/>
            <a:chOff x="1889900" y="683468"/>
            <a:chExt cx="670936" cy="670936"/>
          </a:xfrm>
        </p:grpSpPr>
        <p:sp>
          <p:nvSpPr>
            <p:cNvPr id="143" name="Retângulo 142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95B3D7">
                <a:alpha val="50196"/>
              </a:srgb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4" name="Retângulo 143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45" name="Grupo 144"/>
          <p:cNvGrpSpPr/>
          <p:nvPr/>
        </p:nvGrpSpPr>
        <p:grpSpPr>
          <a:xfrm>
            <a:off x="3106626" y="3153699"/>
            <a:ext cx="262094" cy="262094"/>
            <a:chOff x="1889900" y="683468"/>
            <a:chExt cx="670936" cy="670936"/>
          </a:xfrm>
        </p:grpSpPr>
        <p:sp>
          <p:nvSpPr>
            <p:cNvPr id="146" name="Retângulo 145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D99694">
                <a:alpha val="50196"/>
              </a:srgb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47" name="Retângulo 146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54" name="Grupo 153"/>
          <p:cNvGrpSpPr/>
          <p:nvPr/>
        </p:nvGrpSpPr>
        <p:grpSpPr>
          <a:xfrm>
            <a:off x="410444" y="2643758"/>
            <a:ext cx="989281" cy="822698"/>
            <a:chOff x="410444" y="2643758"/>
            <a:chExt cx="989281" cy="822698"/>
          </a:xfrm>
        </p:grpSpPr>
        <p:sp>
          <p:nvSpPr>
            <p:cNvPr id="155" name="Retângulo 154"/>
            <p:cNvSpPr/>
            <p:nvPr/>
          </p:nvSpPr>
          <p:spPr>
            <a:xfrm>
              <a:off x="1255709" y="3298974"/>
              <a:ext cx="144016" cy="16748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156" name="Conector de seta reta 155"/>
            <p:cNvCxnSpPr/>
            <p:nvPr/>
          </p:nvCxnSpPr>
          <p:spPr>
            <a:xfrm flipH="1">
              <a:off x="410444" y="2643758"/>
              <a:ext cx="704171" cy="178143"/>
            </a:xfrm>
            <a:prstGeom prst="straightConnector1">
              <a:avLst/>
            </a:prstGeom>
            <a:ln w="19050">
              <a:solidFill>
                <a:schemeClr val="tx2">
                  <a:lumMod val="60000"/>
                  <a:lumOff val="4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ector de seta reta 156"/>
            <p:cNvCxnSpPr/>
            <p:nvPr/>
          </p:nvCxnSpPr>
          <p:spPr>
            <a:xfrm flipH="1">
              <a:off x="410444" y="2824274"/>
              <a:ext cx="705172" cy="181637"/>
            </a:xfrm>
            <a:prstGeom prst="straightConnector1">
              <a:avLst/>
            </a:prstGeom>
            <a:ln w="19050">
              <a:solidFill>
                <a:schemeClr val="tx2">
                  <a:lumMod val="60000"/>
                  <a:lumOff val="4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ector de seta reta 157"/>
            <p:cNvCxnSpPr/>
            <p:nvPr/>
          </p:nvCxnSpPr>
          <p:spPr>
            <a:xfrm flipH="1">
              <a:off x="410444" y="3008284"/>
              <a:ext cx="705172" cy="181637"/>
            </a:xfrm>
            <a:prstGeom prst="straightConnector1">
              <a:avLst/>
            </a:prstGeom>
            <a:ln w="19050">
              <a:solidFill>
                <a:schemeClr val="tx2">
                  <a:lumMod val="60000"/>
                  <a:lumOff val="4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ector de seta reta 158"/>
            <p:cNvCxnSpPr/>
            <p:nvPr/>
          </p:nvCxnSpPr>
          <p:spPr>
            <a:xfrm>
              <a:off x="611560" y="2643758"/>
              <a:ext cx="504056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Conector de seta reta 159"/>
            <p:cNvCxnSpPr/>
            <p:nvPr/>
          </p:nvCxnSpPr>
          <p:spPr>
            <a:xfrm>
              <a:off x="410444" y="2823648"/>
              <a:ext cx="705172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onector de seta reta 160"/>
            <p:cNvCxnSpPr/>
            <p:nvPr/>
          </p:nvCxnSpPr>
          <p:spPr>
            <a:xfrm>
              <a:off x="410444" y="3003538"/>
              <a:ext cx="705172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Conector de seta reta 161"/>
            <p:cNvCxnSpPr/>
            <p:nvPr/>
          </p:nvCxnSpPr>
          <p:spPr>
            <a:xfrm>
              <a:off x="410444" y="3183427"/>
              <a:ext cx="705172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3" name="Grupo 162"/>
          <p:cNvGrpSpPr/>
          <p:nvPr/>
        </p:nvGrpSpPr>
        <p:grpSpPr>
          <a:xfrm>
            <a:off x="410444" y="1180530"/>
            <a:ext cx="989281" cy="822698"/>
            <a:chOff x="410444" y="2643758"/>
            <a:chExt cx="989281" cy="822698"/>
          </a:xfrm>
        </p:grpSpPr>
        <p:sp>
          <p:nvSpPr>
            <p:cNvPr id="164" name="Retângulo 163"/>
            <p:cNvSpPr/>
            <p:nvPr/>
          </p:nvSpPr>
          <p:spPr>
            <a:xfrm>
              <a:off x="1255709" y="3298974"/>
              <a:ext cx="144016" cy="16748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165" name="Conector de seta reta 164"/>
            <p:cNvCxnSpPr/>
            <p:nvPr/>
          </p:nvCxnSpPr>
          <p:spPr>
            <a:xfrm flipH="1">
              <a:off x="410444" y="2643758"/>
              <a:ext cx="704171" cy="178143"/>
            </a:xfrm>
            <a:prstGeom prst="straightConnector1">
              <a:avLst/>
            </a:prstGeom>
            <a:ln w="19050">
              <a:solidFill>
                <a:schemeClr val="tx2">
                  <a:lumMod val="60000"/>
                  <a:lumOff val="4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ector de seta reta 165"/>
            <p:cNvCxnSpPr/>
            <p:nvPr/>
          </p:nvCxnSpPr>
          <p:spPr>
            <a:xfrm flipH="1">
              <a:off x="410444" y="2824274"/>
              <a:ext cx="705172" cy="181637"/>
            </a:xfrm>
            <a:prstGeom prst="straightConnector1">
              <a:avLst/>
            </a:prstGeom>
            <a:ln w="19050">
              <a:solidFill>
                <a:schemeClr val="tx2">
                  <a:lumMod val="60000"/>
                  <a:lumOff val="4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ector de seta reta 166"/>
            <p:cNvCxnSpPr/>
            <p:nvPr/>
          </p:nvCxnSpPr>
          <p:spPr>
            <a:xfrm flipH="1">
              <a:off x="410444" y="3008284"/>
              <a:ext cx="705172" cy="181637"/>
            </a:xfrm>
            <a:prstGeom prst="straightConnector1">
              <a:avLst/>
            </a:prstGeom>
            <a:ln w="19050">
              <a:solidFill>
                <a:schemeClr val="tx2">
                  <a:lumMod val="60000"/>
                  <a:lumOff val="4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ector de seta reta 167"/>
            <p:cNvCxnSpPr/>
            <p:nvPr/>
          </p:nvCxnSpPr>
          <p:spPr>
            <a:xfrm>
              <a:off x="611560" y="2643758"/>
              <a:ext cx="504056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onector de seta reta 168"/>
            <p:cNvCxnSpPr/>
            <p:nvPr/>
          </p:nvCxnSpPr>
          <p:spPr>
            <a:xfrm>
              <a:off x="410444" y="2823648"/>
              <a:ext cx="705172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onector de seta reta 169"/>
            <p:cNvCxnSpPr/>
            <p:nvPr/>
          </p:nvCxnSpPr>
          <p:spPr>
            <a:xfrm>
              <a:off x="410444" y="3003538"/>
              <a:ext cx="705172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ector de seta reta 170"/>
            <p:cNvCxnSpPr/>
            <p:nvPr/>
          </p:nvCxnSpPr>
          <p:spPr>
            <a:xfrm>
              <a:off x="410444" y="3183427"/>
              <a:ext cx="705172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2" name="Grupo 171"/>
          <p:cNvGrpSpPr/>
          <p:nvPr/>
        </p:nvGrpSpPr>
        <p:grpSpPr>
          <a:xfrm>
            <a:off x="410444" y="4106986"/>
            <a:ext cx="989281" cy="822698"/>
            <a:chOff x="410444" y="2643758"/>
            <a:chExt cx="989281" cy="822698"/>
          </a:xfrm>
        </p:grpSpPr>
        <p:sp>
          <p:nvSpPr>
            <p:cNvPr id="173" name="Retângulo 172"/>
            <p:cNvSpPr/>
            <p:nvPr/>
          </p:nvSpPr>
          <p:spPr>
            <a:xfrm>
              <a:off x="1255709" y="3298974"/>
              <a:ext cx="144016" cy="16748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174" name="Conector de seta reta 173"/>
            <p:cNvCxnSpPr/>
            <p:nvPr/>
          </p:nvCxnSpPr>
          <p:spPr>
            <a:xfrm flipH="1">
              <a:off x="410444" y="2643758"/>
              <a:ext cx="704171" cy="178143"/>
            </a:xfrm>
            <a:prstGeom prst="straightConnector1">
              <a:avLst/>
            </a:prstGeom>
            <a:ln w="19050">
              <a:solidFill>
                <a:schemeClr val="tx2">
                  <a:lumMod val="60000"/>
                  <a:lumOff val="4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ector de seta reta 174"/>
            <p:cNvCxnSpPr/>
            <p:nvPr/>
          </p:nvCxnSpPr>
          <p:spPr>
            <a:xfrm flipH="1">
              <a:off x="410444" y="2824274"/>
              <a:ext cx="705172" cy="181637"/>
            </a:xfrm>
            <a:prstGeom prst="straightConnector1">
              <a:avLst/>
            </a:prstGeom>
            <a:ln w="19050">
              <a:solidFill>
                <a:schemeClr val="tx2">
                  <a:lumMod val="60000"/>
                  <a:lumOff val="4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ector de seta reta 175"/>
            <p:cNvCxnSpPr/>
            <p:nvPr/>
          </p:nvCxnSpPr>
          <p:spPr>
            <a:xfrm flipH="1">
              <a:off x="410444" y="3008284"/>
              <a:ext cx="705172" cy="181637"/>
            </a:xfrm>
            <a:prstGeom prst="straightConnector1">
              <a:avLst/>
            </a:prstGeom>
            <a:ln w="19050">
              <a:solidFill>
                <a:schemeClr val="tx2">
                  <a:lumMod val="60000"/>
                  <a:lumOff val="4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ector de seta reta 176"/>
            <p:cNvCxnSpPr/>
            <p:nvPr/>
          </p:nvCxnSpPr>
          <p:spPr>
            <a:xfrm>
              <a:off x="611560" y="2643758"/>
              <a:ext cx="504056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ector de seta reta 177"/>
            <p:cNvCxnSpPr/>
            <p:nvPr/>
          </p:nvCxnSpPr>
          <p:spPr>
            <a:xfrm>
              <a:off x="410444" y="2823648"/>
              <a:ext cx="705172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ector de seta reta 178"/>
            <p:cNvCxnSpPr/>
            <p:nvPr/>
          </p:nvCxnSpPr>
          <p:spPr>
            <a:xfrm>
              <a:off x="410444" y="3003538"/>
              <a:ext cx="705172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ector de seta reta 179"/>
            <p:cNvCxnSpPr/>
            <p:nvPr/>
          </p:nvCxnSpPr>
          <p:spPr>
            <a:xfrm>
              <a:off x="410444" y="3183427"/>
              <a:ext cx="705172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1" name="Grupo 180"/>
          <p:cNvGrpSpPr/>
          <p:nvPr/>
        </p:nvGrpSpPr>
        <p:grpSpPr>
          <a:xfrm>
            <a:off x="3106316" y="911374"/>
            <a:ext cx="262094" cy="262094"/>
            <a:chOff x="1889900" y="683468"/>
            <a:chExt cx="670936" cy="670936"/>
          </a:xfrm>
        </p:grpSpPr>
        <p:sp>
          <p:nvSpPr>
            <p:cNvPr id="182" name="Retângulo 181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D99694">
                <a:alpha val="50196"/>
              </a:srgb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83" name="Retângulo 182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84" name="Grupo 183"/>
          <p:cNvGrpSpPr/>
          <p:nvPr/>
        </p:nvGrpSpPr>
        <p:grpSpPr>
          <a:xfrm>
            <a:off x="4233869" y="1427739"/>
            <a:ext cx="262094" cy="262094"/>
            <a:chOff x="1889900" y="683468"/>
            <a:chExt cx="670936" cy="670936"/>
          </a:xfrm>
        </p:grpSpPr>
        <p:sp>
          <p:nvSpPr>
            <p:cNvPr id="185" name="Retângulo 184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C3D69B">
                <a:alpha val="50196"/>
              </a:srgb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86" name="Retângulo 185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93" name="Grupo 192"/>
          <p:cNvGrpSpPr/>
          <p:nvPr/>
        </p:nvGrpSpPr>
        <p:grpSpPr>
          <a:xfrm>
            <a:off x="4233869" y="3656138"/>
            <a:ext cx="262094" cy="262094"/>
            <a:chOff x="1889900" y="683468"/>
            <a:chExt cx="670936" cy="670936"/>
          </a:xfrm>
        </p:grpSpPr>
        <p:sp>
          <p:nvSpPr>
            <p:cNvPr id="194" name="Retângulo 193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C3D69B">
                <a:alpha val="50196"/>
              </a:srgb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95" name="Retângulo 194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96" name="Grupo 195"/>
          <p:cNvGrpSpPr/>
          <p:nvPr/>
        </p:nvGrpSpPr>
        <p:grpSpPr>
          <a:xfrm>
            <a:off x="5362648" y="4149003"/>
            <a:ext cx="262094" cy="262094"/>
            <a:chOff x="1889900" y="683468"/>
            <a:chExt cx="670936" cy="670936"/>
          </a:xfrm>
        </p:grpSpPr>
        <p:sp>
          <p:nvSpPr>
            <p:cNvPr id="197" name="Retângulo 196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95B3D7">
                <a:alpha val="50196"/>
              </a:srgb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98" name="Retângulo 197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13" name="Grupo 112"/>
          <p:cNvGrpSpPr/>
          <p:nvPr/>
        </p:nvGrpSpPr>
        <p:grpSpPr>
          <a:xfrm>
            <a:off x="212853" y="829269"/>
            <a:ext cx="741214" cy="741214"/>
            <a:chOff x="1889900" y="683468"/>
            <a:chExt cx="670936" cy="670936"/>
          </a:xfrm>
        </p:grpSpPr>
        <p:sp>
          <p:nvSpPr>
            <p:cNvPr id="114" name="Retângulo 113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D99694">
                <a:alpha val="50196"/>
              </a:srgb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5" name="Retângulo 114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16" name="Grupo 115"/>
          <p:cNvGrpSpPr/>
          <p:nvPr/>
        </p:nvGrpSpPr>
        <p:grpSpPr>
          <a:xfrm>
            <a:off x="212853" y="2285782"/>
            <a:ext cx="741214" cy="741214"/>
            <a:chOff x="1889900" y="683468"/>
            <a:chExt cx="670936" cy="670936"/>
          </a:xfrm>
        </p:grpSpPr>
        <p:sp>
          <p:nvSpPr>
            <p:cNvPr id="117" name="Retângulo 116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C3D69B">
                <a:alpha val="50196"/>
              </a:srgb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8" name="Retângulo 117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19" name="Grupo 118"/>
          <p:cNvGrpSpPr/>
          <p:nvPr/>
        </p:nvGrpSpPr>
        <p:grpSpPr>
          <a:xfrm>
            <a:off x="212853" y="3748083"/>
            <a:ext cx="741214" cy="741214"/>
            <a:chOff x="1889900" y="683468"/>
            <a:chExt cx="670936" cy="670936"/>
          </a:xfrm>
        </p:grpSpPr>
        <p:sp>
          <p:nvSpPr>
            <p:cNvPr id="121" name="Retângulo 120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95B3D7">
                <a:alpha val="50196"/>
              </a:srgb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2" name="Retângulo 121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aphicFrame>
        <p:nvGraphicFramePr>
          <p:cNvPr id="123" name="Tabela 1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3727851"/>
              </p:ext>
            </p:extLst>
          </p:nvPr>
        </p:nvGraphicFramePr>
        <p:xfrm>
          <a:off x="5959892" y="1290872"/>
          <a:ext cx="162000" cy="162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124" name="Retângulo 123"/>
          <p:cNvSpPr/>
          <p:nvPr/>
        </p:nvSpPr>
        <p:spPr>
          <a:xfrm>
            <a:off x="5959892" y="1102260"/>
            <a:ext cx="648072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b0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5" name="Retângulo 124"/>
          <p:cNvSpPr/>
          <p:nvPr/>
        </p:nvSpPr>
        <p:spPr>
          <a:xfrm>
            <a:off x="5959892" y="3321148"/>
            <a:ext cx="648072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b1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graphicFrame>
        <p:nvGraphicFramePr>
          <p:cNvPr id="126" name="Tabela 1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5570826"/>
              </p:ext>
            </p:extLst>
          </p:nvPr>
        </p:nvGraphicFramePr>
        <p:xfrm>
          <a:off x="5959892" y="3514481"/>
          <a:ext cx="162000" cy="162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56160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" name="Tabela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7031725"/>
              </p:ext>
            </p:extLst>
          </p:nvPr>
        </p:nvGraphicFramePr>
        <p:xfrm>
          <a:off x="2963837" y="775936"/>
          <a:ext cx="900000" cy="9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26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18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-5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28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19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24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-5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24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16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20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26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14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16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20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Camada </a:t>
            </a:r>
            <a:r>
              <a:rPr lang="pt-BR" dirty="0" err="1"/>
              <a:t>convolucional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29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SIN393 (2023)</a:t>
            </a:r>
            <a:endParaRPr lang="pt-BR" dirty="0"/>
          </a:p>
        </p:txBody>
      </p:sp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0548088"/>
              </p:ext>
            </p:extLst>
          </p:nvPr>
        </p:nvGraphicFramePr>
        <p:xfrm>
          <a:off x="139725" y="743228"/>
          <a:ext cx="1260000" cy="126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7" name="Tabe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6922548"/>
              </p:ext>
            </p:extLst>
          </p:nvPr>
        </p:nvGraphicFramePr>
        <p:xfrm>
          <a:off x="139725" y="2206456"/>
          <a:ext cx="1260000" cy="126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8" name="Tabela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0029383"/>
              </p:ext>
            </p:extLst>
          </p:nvPr>
        </p:nvGraphicFramePr>
        <p:xfrm>
          <a:off x="139725" y="3669684"/>
          <a:ext cx="1260000" cy="126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9" name="Tabela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1469790"/>
              </p:ext>
            </p:extLst>
          </p:nvPr>
        </p:nvGraphicFramePr>
        <p:xfrm>
          <a:off x="2019781" y="775936"/>
          <a:ext cx="486000" cy="48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  <a:gridCol w="162000"/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10" name="Tabela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0778739"/>
              </p:ext>
            </p:extLst>
          </p:nvPr>
        </p:nvGraphicFramePr>
        <p:xfrm>
          <a:off x="2019781" y="1497872"/>
          <a:ext cx="486000" cy="48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  <a:gridCol w="162000"/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11" name="Tabela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387598"/>
              </p:ext>
            </p:extLst>
          </p:nvPr>
        </p:nvGraphicFramePr>
        <p:xfrm>
          <a:off x="2019781" y="2219808"/>
          <a:ext cx="486000" cy="48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  <a:gridCol w="162000"/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20" name="Tabela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4174100"/>
              </p:ext>
            </p:extLst>
          </p:nvPr>
        </p:nvGraphicFramePr>
        <p:xfrm>
          <a:off x="2019781" y="2980947"/>
          <a:ext cx="486000" cy="48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  <a:gridCol w="162000"/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21" name="Tabela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3698054"/>
              </p:ext>
            </p:extLst>
          </p:nvPr>
        </p:nvGraphicFramePr>
        <p:xfrm>
          <a:off x="2019781" y="3703887"/>
          <a:ext cx="486000" cy="48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  <a:gridCol w="162000"/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22" name="Tabela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9515764"/>
              </p:ext>
            </p:extLst>
          </p:nvPr>
        </p:nvGraphicFramePr>
        <p:xfrm>
          <a:off x="2019781" y="4426827"/>
          <a:ext cx="486000" cy="48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  <a:gridCol w="162000"/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cxnSp>
        <p:nvCxnSpPr>
          <p:cNvPr id="24" name="Conector reto 23"/>
          <p:cNvCxnSpPr/>
          <p:nvPr/>
        </p:nvCxnSpPr>
        <p:spPr>
          <a:xfrm>
            <a:off x="1982368" y="2743903"/>
            <a:ext cx="6981632" cy="10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tângulo 40"/>
          <p:cNvSpPr/>
          <p:nvPr/>
        </p:nvSpPr>
        <p:spPr>
          <a:xfrm>
            <a:off x="179512" y="3488298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[:,:,2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] 5×5 + </a:t>
            </a:r>
            <a:r>
              <a:rPr lang="pt-BR" sz="800" dirty="0" err="1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pad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2" name="Retângulo 41"/>
          <p:cNvSpPr/>
          <p:nvPr/>
        </p:nvSpPr>
        <p:spPr>
          <a:xfrm>
            <a:off x="179512" y="2025070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x[:,:,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1] 5×5 + </a:t>
            </a:r>
            <a:r>
              <a:rPr lang="pt-BR" sz="800" dirty="0" err="1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pad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3" name="Retângulo 42"/>
          <p:cNvSpPr/>
          <p:nvPr/>
        </p:nvSpPr>
        <p:spPr>
          <a:xfrm>
            <a:off x="179512" y="561842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x[:,:,0] 5×5 + </a:t>
            </a:r>
            <a:r>
              <a:rPr lang="pt-BR" sz="800" dirty="0" err="1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pad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1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5" name="Retângulo 44"/>
          <p:cNvSpPr/>
          <p:nvPr/>
        </p:nvSpPr>
        <p:spPr>
          <a:xfrm>
            <a:off x="2019781" y="578196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w0[:,:,0]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6" name="Retângulo 45"/>
          <p:cNvSpPr/>
          <p:nvPr/>
        </p:nvSpPr>
        <p:spPr>
          <a:xfrm>
            <a:off x="2019781" y="1300132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w0[:,:,1]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7" name="Retângulo 46"/>
          <p:cNvSpPr/>
          <p:nvPr/>
        </p:nvSpPr>
        <p:spPr>
          <a:xfrm>
            <a:off x="2019781" y="2022068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w0[:,:,2]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1" name="Retângulo 30"/>
          <p:cNvSpPr/>
          <p:nvPr/>
        </p:nvSpPr>
        <p:spPr>
          <a:xfrm>
            <a:off x="2019781" y="2782705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w1[:,:,0]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2" name="Retângulo 31"/>
          <p:cNvSpPr/>
          <p:nvPr/>
        </p:nvSpPr>
        <p:spPr>
          <a:xfrm>
            <a:off x="2019781" y="3505645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w1[:,:,1]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6" name="Retângulo 35"/>
          <p:cNvSpPr/>
          <p:nvPr/>
        </p:nvSpPr>
        <p:spPr>
          <a:xfrm>
            <a:off x="2019781" y="4228585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w1[:,:,2]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grpSp>
        <p:nvGrpSpPr>
          <p:cNvPr id="12" name="Grupo 11"/>
          <p:cNvGrpSpPr/>
          <p:nvPr/>
        </p:nvGrpSpPr>
        <p:grpSpPr>
          <a:xfrm>
            <a:off x="1928542" y="677118"/>
            <a:ext cx="670936" cy="670936"/>
            <a:chOff x="1889900" y="683468"/>
            <a:chExt cx="670936" cy="670936"/>
          </a:xfrm>
        </p:grpSpPr>
        <p:sp>
          <p:nvSpPr>
            <p:cNvPr id="3" name="Retângulo 2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D99694">
                <a:alpha val="50196"/>
              </a:srgb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7" name="Retângulo 36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38" name="Grupo 37"/>
          <p:cNvGrpSpPr/>
          <p:nvPr/>
        </p:nvGrpSpPr>
        <p:grpSpPr>
          <a:xfrm>
            <a:off x="756005" y="1362034"/>
            <a:ext cx="741214" cy="741214"/>
            <a:chOff x="1889900" y="683468"/>
            <a:chExt cx="670936" cy="670936"/>
          </a:xfrm>
        </p:grpSpPr>
        <p:sp>
          <p:nvSpPr>
            <p:cNvPr id="39" name="Retângulo 38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D99694">
                <a:alpha val="50196"/>
              </a:srgb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0" name="Retângulo 39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44" name="Grupo 43"/>
          <p:cNvGrpSpPr/>
          <p:nvPr/>
        </p:nvGrpSpPr>
        <p:grpSpPr>
          <a:xfrm>
            <a:off x="1928542" y="1404002"/>
            <a:ext cx="670936" cy="670936"/>
            <a:chOff x="1889900" y="683468"/>
            <a:chExt cx="670936" cy="670936"/>
          </a:xfrm>
        </p:grpSpPr>
        <p:sp>
          <p:nvSpPr>
            <p:cNvPr id="48" name="Retângulo 47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C3D69B">
                <a:alpha val="50196"/>
              </a:srgb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9" name="Retângulo 48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54" name="Grupo 53"/>
          <p:cNvGrpSpPr/>
          <p:nvPr/>
        </p:nvGrpSpPr>
        <p:grpSpPr>
          <a:xfrm>
            <a:off x="1928542" y="2128520"/>
            <a:ext cx="670936" cy="670936"/>
            <a:chOff x="1889900" y="683468"/>
            <a:chExt cx="670936" cy="670936"/>
          </a:xfrm>
        </p:grpSpPr>
        <p:sp>
          <p:nvSpPr>
            <p:cNvPr id="55" name="Retângulo 54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95B3D7">
                <a:alpha val="50196"/>
              </a:srgb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6" name="Retângulo 55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66" name="Grupo 65"/>
          <p:cNvGrpSpPr/>
          <p:nvPr/>
        </p:nvGrpSpPr>
        <p:grpSpPr>
          <a:xfrm>
            <a:off x="756005" y="2818547"/>
            <a:ext cx="741214" cy="741214"/>
            <a:chOff x="1889900" y="683468"/>
            <a:chExt cx="670936" cy="670936"/>
          </a:xfrm>
        </p:grpSpPr>
        <p:sp>
          <p:nvSpPr>
            <p:cNvPr id="67" name="Retângulo 66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C3D69B">
                <a:alpha val="50196"/>
              </a:srgb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8" name="Retângulo 67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69" name="Grupo 68"/>
          <p:cNvGrpSpPr/>
          <p:nvPr/>
        </p:nvGrpSpPr>
        <p:grpSpPr>
          <a:xfrm>
            <a:off x="756005" y="4280848"/>
            <a:ext cx="741214" cy="741214"/>
            <a:chOff x="1889900" y="683468"/>
            <a:chExt cx="670936" cy="670936"/>
          </a:xfrm>
        </p:grpSpPr>
        <p:sp>
          <p:nvSpPr>
            <p:cNvPr id="70" name="Retângulo 69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95B3D7">
                <a:alpha val="50196"/>
              </a:srgb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1" name="Retângulo 70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aphicFrame>
        <p:nvGraphicFramePr>
          <p:cNvPr id="91" name="Tabela 9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5239822"/>
              </p:ext>
            </p:extLst>
          </p:nvPr>
        </p:nvGraphicFramePr>
        <p:xfrm>
          <a:off x="4092865" y="1290872"/>
          <a:ext cx="900000" cy="9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12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-5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-4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-9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13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-7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-10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-2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-6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-15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8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-2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-12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13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19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2" name="Tabela 9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7795263"/>
              </p:ext>
            </p:extLst>
          </p:nvPr>
        </p:nvGraphicFramePr>
        <p:xfrm>
          <a:off x="5221892" y="1805808"/>
          <a:ext cx="900000" cy="9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-17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14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-2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-8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-3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32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-10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22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12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-14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14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-13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9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98" name="Retângulo 97"/>
          <p:cNvSpPr/>
          <p:nvPr/>
        </p:nvSpPr>
        <p:spPr>
          <a:xfrm>
            <a:off x="2963837" y="590224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x[:,:,0] 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* w0[:,:,0]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9" name="Retângulo 98"/>
          <p:cNvSpPr/>
          <p:nvPr/>
        </p:nvSpPr>
        <p:spPr>
          <a:xfrm>
            <a:off x="4092865" y="1102260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[:,:,1] 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* w0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[:,:,1]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0" name="Retângulo 99"/>
          <p:cNvSpPr/>
          <p:nvPr/>
        </p:nvSpPr>
        <p:spPr>
          <a:xfrm>
            <a:off x="5221892" y="1614295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[:,:,2] 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* w0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[:,:,2]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3" name="Retângulo 102"/>
          <p:cNvSpPr/>
          <p:nvPr/>
        </p:nvSpPr>
        <p:spPr>
          <a:xfrm>
            <a:off x="5221892" y="3820396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[:,:,2] 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* 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w1[:,:,2]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grpSp>
        <p:nvGrpSpPr>
          <p:cNvPr id="72" name="Grupo 71"/>
          <p:cNvGrpSpPr/>
          <p:nvPr/>
        </p:nvGrpSpPr>
        <p:grpSpPr>
          <a:xfrm>
            <a:off x="1928542" y="2886180"/>
            <a:ext cx="670936" cy="670936"/>
            <a:chOff x="1889900" y="683468"/>
            <a:chExt cx="670936" cy="670936"/>
          </a:xfrm>
        </p:grpSpPr>
        <p:sp>
          <p:nvSpPr>
            <p:cNvPr id="73" name="Retângulo 72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D99694">
                <a:alpha val="50196"/>
              </a:srgb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4" name="Retângulo 73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75" name="Grupo 74"/>
          <p:cNvGrpSpPr/>
          <p:nvPr/>
        </p:nvGrpSpPr>
        <p:grpSpPr>
          <a:xfrm>
            <a:off x="1928542" y="3609120"/>
            <a:ext cx="670936" cy="670936"/>
            <a:chOff x="1889900" y="683468"/>
            <a:chExt cx="670936" cy="670936"/>
          </a:xfrm>
        </p:grpSpPr>
        <p:sp>
          <p:nvSpPr>
            <p:cNvPr id="76" name="Retângulo 75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C3D69B">
                <a:alpha val="50196"/>
              </a:srgb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7" name="Retângulo 76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78" name="Grupo 77"/>
          <p:cNvGrpSpPr/>
          <p:nvPr/>
        </p:nvGrpSpPr>
        <p:grpSpPr>
          <a:xfrm>
            <a:off x="1928542" y="4332060"/>
            <a:ext cx="670936" cy="670936"/>
            <a:chOff x="1889900" y="683468"/>
            <a:chExt cx="670936" cy="670936"/>
          </a:xfrm>
        </p:grpSpPr>
        <p:sp>
          <p:nvSpPr>
            <p:cNvPr id="79" name="Retângulo 78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95B3D7">
                <a:alpha val="50196"/>
              </a:srgb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1" name="Retângulo 80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aphicFrame>
        <p:nvGraphicFramePr>
          <p:cNvPr id="90" name="Tabela 8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875568"/>
              </p:ext>
            </p:extLst>
          </p:nvPr>
        </p:nvGraphicFramePr>
        <p:xfrm>
          <a:off x="2963837" y="3016134"/>
          <a:ext cx="900000" cy="9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-9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14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18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20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20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22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22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28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-15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26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22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36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3" name="Tabela 9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7079793"/>
              </p:ext>
            </p:extLst>
          </p:nvPr>
        </p:nvGraphicFramePr>
        <p:xfrm>
          <a:off x="4092865" y="3514481"/>
          <a:ext cx="900000" cy="9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-13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-21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-9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-20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-30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-27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-26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-34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-28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-28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-38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-34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-49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-31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-21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-6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-19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7" name="Tabela 9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6862264"/>
              </p:ext>
            </p:extLst>
          </p:nvPr>
        </p:nvGraphicFramePr>
        <p:xfrm>
          <a:off x="5221892" y="4012827"/>
          <a:ext cx="900000" cy="9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-21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-33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-25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-18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-3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-28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-4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-16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-7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-12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-10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-4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-6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104" name="Retângulo 103"/>
          <p:cNvSpPr/>
          <p:nvPr/>
        </p:nvSpPr>
        <p:spPr>
          <a:xfrm>
            <a:off x="2963837" y="2821901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x[:,:,0] 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* w1[:,:,0]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5" name="Retângulo 104"/>
          <p:cNvSpPr/>
          <p:nvPr/>
        </p:nvSpPr>
        <p:spPr>
          <a:xfrm>
            <a:off x="4092865" y="3321148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[:,:,1] 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* 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w1[:,:,1]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grpSp>
        <p:nvGrpSpPr>
          <p:cNvPr id="14" name="Grupo 13"/>
          <p:cNvGrpSpPr/>
          <p:nvPr/>
        </p:nvGrpSpPr>
        <p:grpSpPr>
          <a:xfrm>
            <a:off x="410444" y="2643758"/>
            <a:ext cx="989281" cy="822698"/>
            <a:chOff x="410444" y="2643758"/>
            <a:chExt cx="989281" cy="822698"/>
          </a:xfrm>
        </p:grpSpPr>
        <p:sp>
          <p:nvSpPr>
            <p:cNvPr id="17" name="Retângulo 16"/>
            <p:cNvSpPr/>
            <p:nvPr/>
          </p:nvSpPr>
          <p:spPr>
            <a:xfrm>
              <a:off x="1255709" y="3298974"/>
              <a:ext cx="144016" cy="16748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19" name="Conector de seta reta 18"/>
            <p:cNvCxnSpPr/>
            <p:nvPr/>
          </p:nvCxnSpPr>
          <p:spPr>
            <a:xfrm flipH="1">
              <a:off x="410444" y="2643758"/>
              <a:ext cx="704171" cy="178143"/>
            </a:xfrm>
            <a:prstGeom prst="straightConnector1">
              <a:avLst/>
            </a:prstGeom>
            <a:ln w="19050">
              <a:solidFill>
                <a:schemeClr val="tx2">
                  <a:lumMod val="60000"/>
                  <a:lumOff val="4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ector de seta reta 25"/>
            <p:cNvCxnSpPr/>
            <p:nvPr/>
          </p:nvCxnSpPr>
          <p:spPr>
            <a:xfrm flipH="1">
              <a:off x="410444" y="2824274"/>
              <a:ext cx="705172" cy="181637"/>
            </a:xfrm>
            <a:prstGeom prst="straightConnector1">
              <a:avLst/>
            </a:prstGeom>
            <a:ln w="19050">
              <a:solidFill>
                <a:schemeClr val="tx2">
                  <a:lumMod val="60000"/>
                  <a:lumOff val="4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ector de seta reta 100"/>
            <p:cNvCxnSpPr/>
            <p:nvPr/>
          </p:nvCxnSpPr>
          <p:spPr>
            <a:xfrm flipH="1">
              <a:off x="410444" y="3008284"/>
              <a:ext cx="705172" cy="181637"/>
            </a:xfrm>
            <a:prstGeom prst="straightConnector1">
              <a:avLst/>
            </a:prstGeom>
            <a:ln w="19050">
              <a:solidFill>
                <a:schemeClr val="tx2">
                  <a:lumMod val="60000"/>
                  <a:lumOff val="4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ector de seta reta 14"/>
            <p:cNvCxnSpPr/>
            <p:nvPr/>
          </p:nvCxnSpPr>
          <p:spPr>
            <a:xfrm>
              <a:off x="611560" y="2643758"/>
              <a:ext cx="504056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ector de seta reta 93"/>
            <p:cNvCxnSpPr/>
            <p:nvPr/>
          </p:nvCxnSpPr>
          <p:spPr>
            <a:xfrm>
              <a:off x="410444" y="2823648"/>
              <a:ext cx="705172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ector de seta reta 94"/>
            <p:cNvCxnSpPr/>
            <p:nvPr/>
          </p:nvCxnSpPr>
          <p:spPr>
            <a:xfrm>
              <a:off x="410444" y="3003538"/>
              <a:ext cx="705172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ector de seta reta 95"/>
            <p:cNvCxnSpPr/>
            <p:nvPr/>
          </p:nvCxnSpPr>
          <p:spPr>
            <a:xfrm>
              <a:off x="410444" y="3183427"/>
              <a:ext cx="705172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2" name="Grupo 101"/>
          <p:cNvGrpSpPr/>
          <p:nvPr/>
        </p:nvGrpSpPr>
        <p:grpSpPr>
          <a:xfrm>
            <a:off x="410444" y="1180530"/>
            <a:ext cx="989281" cy="822698"/>
            <a:chOff x="410444" y="2643758"/>
            <a:chExt cx="989281" cy="822698"/>
          </a:xfrm>
        </p:grpSpPr>
        <p:sp>
          <p:nvSpPr>
            <p:cNvPr id="118" name="Retângulo 117"/>
            <p:cNvSpPr/>
            <p:nvPr/>
          </p:nvSpPr>
          <p:spPr>
            <a:xfrm>
              <a:off x="1255709" y="3298974"/>
              <a:ext cx="144016" cy="16748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119" name="Conector de seta reta 118"/>
            <p:cNvCxnSpPr/>
            <p:nvPr/>
          </p:nvCxnSpPr>
          <p:spPr>
            <a:xfrm flipH="1">
              <a:off x="410444" y="2643758"/>
              <a:ext cx="704171" cy="178143"/>
            </a:xfrm>
            <a:prstGeom prst="straightConnector1">
              <a:avLst/>
            </a:prstGeom>
            <a:ln w="19050">
              <a:solidFill>
                <a:schemeClr val="tx2">
                  <a:lumMod val="60000"/>
                  <a:lumOff val="4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ector de seta reta 120"/>
            <p:cNvCxnSpPr/>
            <p:nvPr/>
          </p:nvCxnSpPr>
          <p:spPr>
            <a:xfrm flipH="1">
              <a:off x="410444" y="2824274"/>
              <a:ext cx="705172" cy="181637"/>
            </a:xfrm>
            <a:prstGeom prst="straightConnector1">
              <a:avLst/>
            </a:prstGeom>
            <a:ln w="19050">
              <a:solidFill>
                <a:schemeClr val="tx2">
                  <a:lumMod val="60000"/>
                  <a:lumOff val="4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ector de seta reta 121"/>
            <p:cNvCxnSpPr/>
            <p:nvPr/>
          </p:nvCxnSpPr>
          <p:spPr>
            <a:xfrm flipH="1">
              <a:off x="410444" y="3008284"/>
              <a:ext cx="705172" cy="181637"/>
            </a:xfrm>
            <a:prstGeom prst="straightConnector1">
              <a:avLst/>
            </a:prstGeom>
            <a:ln w="19050">
              <a:solidFill>
                <a:schemeClr val="tx2">
                  <a:lumMod val="60000"/>
                  <a:lumOff val="4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ector de seta reta 122"/>
            <p:cNvCxnSpPr/>
            <p:nvPr/>
          </p:nvCxnSpPr>
          <p:spPr>
            <a:xfrm>
              <a:off x="611560" y="2643758"/>
              <a:ext cx="504056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ector de seta reta 123"/>
            <p:cNvCxnSpPr/>
            <p:nvPr/>
          </p:nvCxnSpPr>
          <p:spPr>
            <a:xfrm>
              <a:off x="410444" y="2823648"/>
              <a:ext cx="705172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ector de seta reta 124"/>
            <p:cNvCxnSpPr/>
            <p:nvPr/>
          </p:nvCxnSpPr>
          <p:spPr>
            <a:xfrm>
              <a:off x="410444" y="3003538"/>
              <a:ext cx="705172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ector de seta reta 125"/>
            <p:cNvCxnSpPr/>
            <p:nvPr/>
          </p:nvCxnSpPr>
          <p:spPr>
            <a:xfrm>
              <a:off x="410444" y="3183427"/>
              <a:ext cx="705172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7" name="Grupo 126"/>
          <p:cNvGrpSpPr/>
          <p:nvPr/>
        </p:nvGrpSpPr>
        <p:grpSpPr>
          <a:xfrm>
            <a:off x="410444" y="4106986"/>
            <a:ext cx="989281" cy="822698"/>
            <a:chOff x="410444" y="2643758"/>
            <a:chExt cx="989281" cy="822698"/>
          </a:xfrm>
        </p:grpSpPr>
        <p:sp>
          <p:nvSpPr>
            <p:cNvPr id="128" name="Retângulo 127"/>
            <p:cNvSpPr/>
            <p:nvPr/>
          </p:nvSpPr>
          <p:spPr>
            <a:xfrm>
              <a:off x="1255709" y="3298974"/>
              <a:ext cx="144016" cy="16748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129" name="Conector de seta reta 128"/>
            <p:cNvCxnSpPr/>
            <p:nvPr/>
          </p:nvCxnSpPr>
          <p:spPr>
            <a:xfrm flipH="1">
              <a:off x="410444" y="2643758"/>
              <a:ext cx="704171" cy="178143"/>
            </a:xfrm>
            <a:prstGeom prst="straightConnector1">
              <a:avLst/>
            </a:prstGeom>
            <a:ln w="19050">
              <a:solidFill>
                <a:schemeClr val="tx2">
                  <a:lumMod val="60000"/>
                  <a:lumOff val="4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Conector de seta reta 129"/>
            <p:cNvCxnSpPr/>
            <p:nvPr/>
          </p:nvCxnSpPr>
          <p:spPr>
            <a:xfrm flipH="1">
              <a:off x="410444" y="2824274"/>
              <a:ext cx="705172" cy="181637"/>
            </a:xfrm>
            <a:prstGeom prst="straightConnector1">
              <a:avLst/>
            </a:prstGeom>
            <a:ln w="19050">
              <a:solidFill>
                <a:schemeClr val="tx2">
                  <a:lumMod val="60000"/>
                  <a:lumOff val="4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Conector de seta reta 130"/>
            <p:cNvCxnSpPr/>
            <p:nvPr/>
          </p:nvCxnSpPr>
          <p:spPr>
            <a:xfrm flipH="1">
              <a:off x="410444" y="3008284"/>
              <a:ext cx="705172" cy="181637"/>
            </a:xfrm>
            <a:prstGeom prst="straightConnector1">
              <a:avLst/>
            </a:prstGeom>
            <a:ln w="19050">
              <a:solidFill>
                <a:schemeClr val="tx2">
                  <a:lumMod val="60000"/>
                  <a:lumOff val="4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Conector de seta reta 131"/>
            <p:cNvCxnSpPr/>
            <p:nvPr/>
          </p:nvCxnSpPr>
          <p:spPr>
            <a:xfrm>
              <a:off x="611560" y="2643758"/>
              <a:ext cx="504056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Conector de seta reta 132"/>
            <p:cNvCxnSpPr/>
            <p:nvPr/>
          </p:nvCxnSpPr>
          <p:spPr>
            <a:xfrm>
              <a:off x="410444" y="2823648"/>
              <a:ext cx="705172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ector de seta reta 133"/>
            <p:cNvCxnSpPr/>
            <p:nvPr/>
          </p:nvCxnSpPr>
          <p:spPr>
            <a:xfrm>
              <a:off x="410444" y="3003538"/>
              <a:ext cx="705172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ector de seta reta 134"/>
            <p:cNvCxnSpPr/>
            <p:nvPr/>
          </p:nvCxnSpPr>
          <p:spPr>
            <a:xfrm>
              <a:off x="410444" y="3183427"/>
              <a:ext cx="705172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9" name="Grupo 108"/>
          <p:cNvGrpSpPr/>
          <p:nvPr/>
        </p:nvGrpSpPr>
        <p:grpSpPr>
          <a:xfrm>
            <a:off x="5902107" y="2481133"/>
            <a:ext cx="262094" cy="262094"/>
            <a:chOff x="1889900" y="683468"/>
            <a:chExt cx="670936" cy="670936"/>
          </a:xfrm>
        </p:grpSpPr>
        <p:sp>
          <p:nvSpPr>
            <p:cNvPr id="110" name="Retângulo 109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95B3D7">
                <a:alpha val="50196"/>
              </a:srgb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1" name="Retângulo 110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12" name="Grupo 111"/>
          <p:cNvGrpSpPr/>
          <p:nvPr/>
        </p:nvGrpSpPr>
        <p:grpSpPr>
          <a:xfrm>
            <a:off x="3646085" y="3694687"/>
            <a:ext cx="262094" cy="262094"/>
            <a:chOff x="1889900" y="683468"/>
            <a:chExt cx="670936" cy="670936"/>
          </a:xfrm>
        </p:grpSpPr>
        <p:sp>
          <p:nvSpPr>
            <p:cNvPr id="113" name="Retângulo 112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D99694">
                <a:alpha val="50196"/>
              </a:srgb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14" name="Retângulo 113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15" name="Grupo 114"/>
          <p:cNvGrpSpPr/>
          <p:nvPr/>
        </p:nvGrpSpPr>
        <p:grpSpPr>
          <a:xfrm>
            <a:off x="3645775" y="1452362"/>
            <a:ext cx="262094" cy="262094"/>
            <a:chOff x="1889900" y="683468"/>
            <a:chExt cx="670936" cy="670936"/>
          </a:xfrm>
        </p:grpSpPr>
        <p:sp>
          <p:nvSpPr>
            <p:cNvPr id="116" name="Retângulo 115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D99694">
                <a:alpha val="50196"/>
              </a:srgb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17" name="Retângulo 116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36" name="Grupo 135"/>
          <p:cNvGrpSpPr/>
          <p:nvPr/>
        </p:nvGrpSpPr>
        <p:grpSpPr>
          <a:xfrm>
            <a:off x="4773328" y="1968727"/>
            <a:ext cx="262094" cy="262094"/>
            <a:chOff x="1889900" y="683468"/>
            <a:chExt cx="670936" cy="670936"/>
          </a:xfrm>
        </p:grpSpPr>
        <p:sp>
          <p:nvSpPr>
            <p:cNvPr id="137" name="Retângulo 136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C3D69B">
                <a:alpha val="50196"/>
              </a:srgb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38" name="Retângulo 137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39" name="Grupo 138"/>
          <p:cNvGrpSpPr/>
          <p:nvPr/>
        </p:nvGrpSpPr>
        <p:grpSpPr>
          <a:xfrm>
            <a:off x="4773328" y="4197126"/>
            <a:ext cx="262094" cy="262094"/>
            <a:chOff x="1889900" y="683468"/>
            <a:chExt cx="670936" cy="670936"/>
          </a:xfrm>
        </p:grpSpPr>
        <p:sp>
          <p:nvSpPr>
            <p:cNvPr id="140" name="Retângulo 139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C3D69B">
                <a:alpha val="50196"/>
              </a:srgb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1" name="Retângulo 140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42" name="Grupo 141"/>
          <p:cNvGrpSpPr/>
          <p:nvPr/>
        </p:nvGrpSpPr>
        <p:grpSpPr>
          <a:xfrm>
            <a:off x="5902107" y="4689991"/>
            <a:ext cx="262094" cy="262094"/>
            <a:chOff x="1889900" y="683468"/>
            <a:chExt cx="670936" cy="670936"/>
          </a:xfrm>
        </p:grpSpPr>
        <p:sp>
          <p:nvSpPr>
            <p:cNvPr id="143" name="Retângulo 142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95B3D7">
                <a:alpha val="50196"/>
              </a:srgb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4" name="Retângulo 143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aphicFrame>
        <p:nvGraphicFramePr>
          <p:cNvPr id="145" name="Tabela 1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3727851"/>
              </p:ext>
            </p:extLst>
          </p:nvPr>
        </p:nvGraphicFramePr>
        <p:xfrm>
          <a:off x="5959892" y="1290872"/>
          <a:ext cx="162000" cy="162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146" name="Retângulo 145"/>
          <p:cNvSpPr/>
          <p:nvPr/>
        </p:nvSpPr>
        <p:spPr>
          <a:xfrm>
            <a:off x="5959892" y="1102260"/>
            <a:ext cx="648072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b0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47" name="Retângulo 146"/>
          <p:cNvSpPr/>
          <p:nvPr/>
        </p:nvSpPr>
        <p:spPr>
          <a:xfrm>
            <a:off x="5959892" y="3321148"/>
            <a:ext cx="648072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b1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graphicFrame>
        <p:nvGraphicFramePr>
          <p:cNvPr id="148" name="Tabela 14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5570826"/>
              </p:ext>
            </p:extLst>
          </p:nvPr>
        </p:nvGraphicFramePr>
        <p:xfrm>
          <a:off x="5959892" y="3514481"/>
          <a:ext cx="162000" cy="162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09858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Pipelines de classificação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3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SIN393 (2023)</a:t>
            </a:r>
            <a:endParaRPr lang="pt-BR" dirty="0"/>
          </a:p>
        </p:txBody>
      </p:sp>
      <p:sp>
        <p:nvSpPr>
          <p:cNvPr id="6" name="Retângulo 5"/>
          <p:cNvSpPr/>
          <p:nvPr/>
        </p:nvSpPr>
        <p:spPr>
          <a:xfrm>
            <a:off x="323528" y="574637"/>
            <a:ext cx="5040560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tlCol="0" anchor="ctr"/>
          <a:lstStyle/>
          <a:p>
            <a:r>
              <a:rPr lang="pt-BR" sz="1400" dirty="0" smtClean="0">
                <a:solidFill>
                  <a:schemeClr val="tx1"/>
                </a:solidFill>
              </a:rPr>
              <a:t>Pipeline clássico de classificação de imagens</a:t>
            </a:r>
            <a:endParaRPr lang="pt-BR" sz="1400" dirty="0">
              <a:solidFill>
                <a:schemeClr val="tx1"/>
              </a:solidFill>
            </a:endParaRPr>
          </a:p>
        </p:txBody>
      </p:sp>
      <p:sp>
        <p:nvSpPr>
          <p:cNvPr id="7" name="Retângulo 6"/>
          <p:cNvSpPr/>
          <p:nvPr/>
        </p:nvSpPr>
        <p:spPr>
          <a:xfrm>
            <a:off x="323528" y="2749410"/>
            <a:ext cx="5040560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tlCol="0" anchor="ctr"/>
          <a:lstStyle/>
          <a:p>
            <a:r>
              <a:rPr lang="pt-BR" sz="1400" dirty="0" err="1" smtClean="0">
                <a:solidFill>
                  <a:schemeClr val="tx1"/>
                </a:solidFill>
              </a:rPr>
              <a:t>Deep</a:t>
            </a:r>
            <a:r>
              <a:rPr lang="pt-BR" sz="1400" dirty="0" smtClean="0">
                <a:solidFill>
                  <a:schemeClr val="tx1"/>
                </a:solidFill>
              </a:rPr>
              <a:t> Learning</a:t>
            </a:r>
            <a:endParaRPr lang="pt-BR" sz="1400" dirty="0">
              <a:solidFill>
                <a:schemeClr val="tx1"/>
              </a:solidFill>
            </a:endParaRPr>
          </a:p>
        </p:txBody>
      </p:sp>
      <p:grpSp>
        <p:nvGrpSpPr>
          <p:cNvPr id="8" name="Grupo 7"/>
          <p:cNvGrpSpPr/>
          <p:nvPr/>
        </p:nvGrpSpPr>
        <p:grpSpPr>
          <a:xfrm>
            <a:off x="323528" y="862669"/>
            <a:ext cx="8496944" cy="770384"/>
            <a:chOff x="323528" y="1419622"/>
            <a:chExt cx="8496944" cy="770384"/>
          </a:xfrm>
        </p:grpSpPr>
        <p:sp>
          <p:nvSpPr>
            <p:cNvPr id="9" name="Retângulo 8"/>
            <p:cNvSpPr/>
            <p:nvPr/>
          </p:nvSpPr>
          <p:spPr>
            <a:xfrm>
              <a:off x="323528" y="1419622"/>
              <a:ext cx="1440160" cy="77038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600" dirty="0" smtClean="0">
                  <a:solidFill>
                    <a:schemeClr val="tx1"/>
                  </a:solidFill>
                </a:rPr>
                <a:t>Imagem</a:t>
              </a:r>
              <a:endParaRPr lang="pt-BR" sz="1600" dirty="0">
                <a:solidFill>
                  <a:schemeClr val="tx1"/>
                </a:solidFill>
              </a:endParaRPr>
            </a:p>
          </p:txBody>
        </p:sp>
        <p:sp>
          <p:nvSpPr>
            <p:cNvPr id="10" name="Retângulo 9"/>
            <p:cNvSpPr/>
            <p:nvPr/>
          </p:nvSpPr>
          <p:spPr>
            <a:xfrm>
              <a:off x="3851920" y="1419622"/>
              <a:ext cx="1440160" cy="77038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600" dirty="0" smtClean="0">
                  <a:solidFill>
                    <a:schemeClr val="tx1"/>
                  </a:solidFill>
                </a:rPr>
                <a:t>Extração de características</a:t>
              </a:r>
              <a:endParaRPr lang="pt-BR" sz="1600" dirty="0">
                <a:solidFill>
                  <a:schemeClr val="tx1"/>
                </a:solidFill>
              </a:endParaRPr>
            </a:p>
          </p:txBody>
        </p:sp>
        <p:sp>
          <p:nvSpPr>
            <p:cNvPr id="11" name="Retângulo 10"/>
            <p:cNvSpPr/>
            <p:nvPr/>
          </p:nvSpPr>
          <p:spPr>
            <a:xfrm>
              <a:off x="7380312" y="1419622"/>
              <a:ext cx="1440160" cy="77038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600" dirty="0" smtClean="0">
                  <a:solidFill>
                    <a:schemeClr val="tx1"/>
                  </a:solidFill>
                </a:rPr>
                <a:t>Classificador</a:t>
              </a:r>
              <a:endParaRPr lang="pt-BR" sz="1600" dirty="0">
                <a:solidFill>
                  <a:schemeClr val="tx1"/>
                </a:solidFill>
              </a:endParaRPr>
            </a:p>
          </p:txBody>
        </p:sp>
        <p:cxnSp>
          <p:nvCxnSpPr>
            <p:cNvPr id="12" name="Conector de seta reta 11"/>
            <p:cNvCxnSpPr>
              <a:endCxn id="10" idx="1"/>
            </p:cNvCxnSpPr>
            <p:nvPr/>
          </p:nvCxnSpPr>
          <p:spPr>
            <a:xfrm>
              <a:off x="1763688" y="1804814"/>
              <a:ext cx="208823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ector de seta reta 12"/>
            <p:cNvCxnSpPr>
              <a:stCxn id="10" idx="3"/>
              <a:endCxn id="11" idx="1"/>
            </p:cNvCxnSpPr>
            <p:nvPr/>
          </p:nvCxnSpPr>
          <p:spPr>
            <a:xfrm>
              <a:off x="5292080" y="1804814"/>
              <a:ext cx="208823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upo 13"/>
          <p:cNvGrpSpPr/>
          <p:nvPr/>
        </p:nvGrpSpPr>
        <p:grpSpPr>
          <a:xfrm>
            <a:off x="323528" y="3037442"/>
            <a:ext cx="8496944" cy="770384"/>
            <a:chOff x="323528" y="3579862"/>
            <a:chExt cx="8496944" cy="770384"/>
          </a:xfrm>
        </p:grpSpPr>
        <p:sp>
          <p:nvSpPr>
            <p:cNvPr id="15" name="Retângulo 14"/>
            <p:cNvSpPr/>
            <p:nvPr/>
          </p:nvSpPr>
          <p:spPr>
            <a:xfrm>
              <a:off x="323528" y="3579862"/>
              <a:ext cx="1440160" cy="77038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600" dirty="0" smtClean="0">
                  <a:solidFill>
                    <a:schemeClr val="tx1"/>
                  </a:solidFill>
                </a:rPr>
                <a:t>Imagem</a:t>
              </a:r>
              <a:endParaRPr lang="pt-BR" sz="1600" dirty="0">
                <a:solidFill>
                  <a:schemeClr val="tx1"/>
                </a:solidFill>
              </a:endParaRPr>
            </a:p>
          </p:txBody>
        </p:sp>
        <p:sp>
          <p:nvSpPr>
            <p:cNvPr id="16" name="Retângulo 15"/>
            <p:cNvSpPr/>
            <p:nvPr/>
          </p:nvSpPr>
          <p:spPr>
            <a:xfrm>
              <a:off x="3851920" y="3579862"/>
              <a:ext cx="1440160" cy="77038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600" dirty="0" smtClean="0">
                  <a:solidFill>
                    <a:schemeClr val="tx1"/>
                  </a:solidFill>
                </a:rPr>
                <a:t>Extração de características</a:t>
              </a:r>
            </a:p>
            <a:p>
              <a:pPr algn="ctr"/>
              <a:r>
                <a:rPr lang="pt-BR" sz="1600" dirty="0" smtClean="0">
                  <a:solidFill>
                    <a:schemeClr val="tx1"/>
                  </a:solidFill>
                </a:rPr>
                <a:t>(médio-nível)</a:t>
              </a:r>
              <a:endParaRPr lang="pt-BR" sz="1600" dirty="0">
                <a:solidFill>
                  <a:schemeClr val="tx1"/>
                </a:solidFill>
              </a:endParaRPr>
            </a:p>
          </p:txBody>
        </p:sp>
        <p:sp>
          <p:nvSpPr>
            <p:cNvPr id="17" name="Retângulo 16"/>
            <p:cNvSpPr/>
            <p:nvPr/>
          </p:nvSpPr>
          <p:spPr>
            <a:xfrm>
              <a:off x="7380312" y="3579862"/>
              <a:ext cx="1440160" cy="77038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600" dirty="0" smtClean="0">
                  <a:solidFill>
                    <a:schemeClr val="tx1"/>
                  </a:solidFill>
                </a:rPr>
                <a:t>Classificador</a:t>
              </a:r>
              <a:endParaRPr lang="pt-BR" sz="1600" dirty="0">
                <a:solidFill>
                  <a:schemeClr val="tx1"/>
                </a:solidFill>
              </a:endParaRPr>
            </a:p>
          </p:txBody>
        </p:sp>
        <p:sp>
          <p:nvSpPr>
            <p:cNvPr id="18" name="Retângulo 17"/>
            <p:cNvSpPr/>
            <p:nvPr/>
          </p:nvSpPr>
          <p:spPr>
            <a:xfrm>
              <a:off x="5616116" y="3579862"/>
              <a:ext cx="1440160" cy="77038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600" dirty="0" smtClean="0">
                  <a:solidFill>
                    <a:schemeClr val="tx1"/>
                  </a:solidFill>
                </a:rPr>
                <a:t>Extração de características</a:t>
              </a:r>
            </a:p>
            <a:p>
              <a:pPr algn="ctr"/>
              <a:r>
                <a:rPr lang="pt-BR" sz="1600" dirty="0" smtClean="0">
                  <a:solidFill>
                    <a:schemeClr val="tx1"/>
                  </a:solidFill>
                </a:rPr>
                <a:t>(alto-nível)</a:t>
              </a:r>
              <a:endParaRPr lang="pt-BR" sz="1600" dirty="0">
                <a:solidFill>
                  <a:schemeClr val="tx1"/>
                </a:solidFill>
              </a:endParaRPr>
            </a:p>
          </p:txBody>
        </p:sp>
        <p:sp>
          <p:nvSpPr>
            <p:cNvPr id="19" name="Retângulo 18"/>
            <p:cNvSpPr/>
            <p:nvPr/>
          </p:nvSpPr>
          <p:spPr>
            <a:xfrm>
              <a:off x="2087724" y="3579862"/>
              <a:ext cx="1440160" cy="77038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600" dirty="0" smtClean="0">
                  <a:solidFill>
                    <a:schemeClr val="tx1"/>
                  </a:solidFill>
                </a:rPr>
                <a:t>Extração de características</a:t>
              </a:r>
            </a:p>
            <a:p>
              <a:pPr algn="ctr"/>
              <a:r>
                <a:rPr lang="pt-BR" sz="1600" dirty="0" smtClean="0">
                  <a:solidFill>
                    <a:schemeClr val="tx1"/>
                  </a:solidFill>
                </a:rPr>
                <a:t>(baixo-nível)</a:t>
              </a:r>
              <a:endParaRPr lang="pt-BR" sz="1600" dirty="0">
                <a:solidFill>
                  <a:schemeClr val="tx1"/>
                </a:solidFill>
              </a:endParaRPr>
            </a:p>
          </p:txBody>
        </p:sp>
        <p:cxnSp>
          <p:nvCxnSpPr>
            <p:cNvPr id="20" name="Conector de seta reta 19"/>
            <p:cNvCxnSpPr>
              <a:stCxn id="15" idx="3"/>
              <a:endCxn id="19" idx="1"/>
            </p:cNvCxnSpPr>
            <p:nvPr/>
          </p:nvCxnSpPr>
          <p:spPr>
            <a:xfrm>
              <a:off x="1763688" y="3965054"/>
              <a:ext cx="324036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ector de seta reta 20"/>
            <p:cNvCxnSpPr>
              <a:stCxn id="19" idx="3"/>
              <a:endCxn id="16" idx="1"/>
            </p:cNvCxnSpPr>
            <p:nvPr/>
          </p:nvCxnSpPr>
          <p:spPr>
            <a:xfrm>
              <a:off x="3527884" y="3965054"/>
              <a:ext cx="324036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ector de seta reta 21"/>
            <p:cNvCxnSpPr>
              <a:stCxn id="16" idx="3"/>
              <a:endCxn id="18" idx="1"/>
            </p:cNvCxnSpPr>
            <p:nvPr/>
          </p:nvCxnSpPr>
          <p:spPr>
            <a:xfrm>
              <a:off x="5292080" y="3965054"/>
              <a:ext cx="324036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ector de seta reta 22"/>
            <p:cNvCxnSpPr>
              <a:stCxn id="18" idx="3"/>
              <a:endCxn id="17" idx="1"/>
            </p:cNvCxnSpPr>
            <p:nvPr/>
          </p:nvCxnSpPr>
          <p:spPr>
            <a:xfrm>
              <a:off x="7056276" y="3965054"/>
              <a:ext cx="324036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Retângulo 23"/>
          <p:cNvSpPr/>
          <p:nvPr/>
        </p:nvSpPr>
        <p:spPr>
          <a:xfrm>
            <a:off x="3851920" y="1860054"/>
            <a:ext cx="1440160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tlCol="0" anchor="ctr"/>
          <a:lstStyle/>
          <a:p>
            <a:pPr algn="ctr"/>
            <a:r>
              <a:rPr lang="pt-BR" sz="1400" b="1" dirty="0" smtClean="0">
                <a:solidFill>
                  <a:schemeClr val="tx1"/>
                </a:solidFill>
              </a:rPr>
              <a:t>MANUAL</a:t>
            </a:r>
            <a:endParaRPr lang="pt-BR" sz="1400" b="1" dirty="0">
              <a:solidFill>
                <a:schemeClr val="tx1"/>
              </a:solidFill>
            </a:endParaRPr>
          </a:p>
        </p:txBody>
      </p:sp>
      <p:sp>
        <p:nvSpPr>
          <p:cNvPr id="25" name="Retângulo 24"/>
          <p:cNvSpPr/>
          <p:nvPr/>
        </p:nvSpPr>
        <p:spPr>
          <a:xfrm>
            <a:off x="7380312" y="1860054"/>
            <a:ext cx="1440160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tlCol="0" anchor="ctr"/>
          <a:lstStyle/>
          <a:p>
            <a:pPr algn="ctr"/>
            <a:r>
              <a:rPr lang="pt-BR" sz="1400" dirty="0" smtClean="0">
                <a:solidFill>
                  <a:schemeClr val="tx1"/>
                </a:solidFill>
              </a:rPr>
              <a:t>TREINAVEL</a:t>
            </a:r>
            <a:endParaRPr lang="pt-BR" sz="1400" dirty="0">
              <a:solidFill>
                <a:schemeClr val="tx1"/>
              </a:solidFill>
            </a:endParaRPr>
          </a:p>
        </p:txBody>
      </p:sp>
      <p:sp>
        <p:nvSpPr>
          <p:cNvPr id="26" name="Retângulo 25"/>
          <p:cNvSpPr/>
          <p:nvPr/>
        </p:nvSpPr>
        <p:spPr>
          <a:xfrm>
            <a:off x="7380312" y="4057135"/>
            <a:ext cx="1440160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tlCol="0" anchor="ctr"/>
          <a:lstStyle/>
          <a:p>
            <a:pPr algn="ctr"/>
            <a:r>
              <a:rPr lang="pt-BR" sz="1400" dirty="0" smtClean="0">
                <a:solidFill>
                  <a:schemeClr val="tx1"/>
                </a:solidFill>
              </a:rPr>
              <a:t>TREINAVEL</a:t>
            </a:r>
            <a:endParaRPr lang="pt-BR" sz="1400" dirty="0">
              <a:solidFill>
                <a:schemeClr val="tx1"/>
              </a:solidFill>
            </a:endParaRPr>
          </a:p>
        </p:txBody>
      </p:sp>
      <p:sp>
        <p:nvSpPr>
          <p:cNvPr id="27" name="Retângulo 26"/>
          <p:cNvSpPr/>
          <p:nvPr/>
        </p:nvSpPr>
        <p:spPr>
          <a:xfrm>
            <a:off x="2087724" y="4057135"/>
            <a:ext cx="1440160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tlCol="0" anchor="ctr"/>
          <a:lstStyle/>
          <a:p>
            <a:pPr algn="ctr"/>
            <a:r>
              <a:rPr lang="pt-BR" sz="1400" b="1" dirty="0" smtClean="0">
                <a:solidFill>
                  <a:schemeClr val="tx1"/>
                </a:solidFill>
              </a:rPr>
              <a:t>TREINAVEL</a:t>
            </a:r>
            <a:endParaRPr lang="pt-BR" sz="1400" b="1" dirty="0">
              <a:solidFill>
                <a:schemeClr val="tx1"/>
              </a:solidFill>
            </a:endParaRPr>
          </a:p>
        </p:txBody>
      </p:sp>
      <p:sp>
        <p:nvSpPr>
          <p:cNvPr id="28" name="Retângulo 27"/>
          <p:cNvSpPr/>
          <p:nvPr/>
        </p:nvSpPr>
        <p:spPr>
          <a:xfrm>
            <a:off x="3851920" y="4057135"/>
            <a:ext cx="1440160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tlCol="0" anchor="ctr"/>
          <a:lstStyle/>
          <a:p>
            <a:pPr algn="ctr"/>
            <a:r>
              <a:rPr lang="pt-BR" sz="1400" b="1" dirty="0" smtClean="0">
                <a:solidFill>
                  <a:schemeClr val="tx1"/>
                </a:solidFill>
              </a:rPr>
              <a:t>TREINAVEL</a:t>
            </a:r>
            <a:endParaRPr lang="pt-BR" sz="1400" b="1" dirty="0">
              <a:solidFill>
                <a:schemeClr val="tx1"/>
              </a:solidFill>
            </a:endParaRPr>
          </a:p>
        </p:txBody>
      </p:sp>
      <p:sp>
        <p:nvSpPr>
          <p:cNvPr id="29" name="Retângulo 28"/>
          <p:cNvSpPr/>
          <p:nvPr/>
        </p:nvSpPr>
        <p:spPr>
          <a:xfrm>
            <a:off x="5616116" y="4057135"/>
            <a:ext cx="1440160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tlCol="0" anchor="ctr"/>
          <a:lstStyle/>
          <a:p>
            <a:pPr algn="ctr"/>
            <a:r>
              <a:rPr lang="pt-BR" sz="1400" b="1" dirty="0" smtClean="0">
                <a:solidFill>
                  <a:schemeClr val="tx1"/>
                </a:solidFill>
              </a:rPr>
              <a:t>TREINAVEL</a:t>
            </a:r>
            <a:endParaRPr lang="pt-BR" sz="1400" b="1" dirty="0">
              <a:solidFill>
                <a:schemeClr val="tx1"/>
              </a:solidFill>
            </a:endParaRPr>
          </a:p>
        </p:txBody>
      </p:sp>
      <p:cxnSp>
        <p:nvCxnSpPr>
          <p:cNvPr id="30" name="Conector de seta reta 29"/>
          <p:cNvCxnSpPr>
            <a:stCxn id="26" idx="0"/>
            <a:endCxn id="17" idx="2"/>
          </p:cNvCxnSpPr>
          <p:nvPr/>
        </p:nvCxnSpPr>
        <p:spPr>
          <a:xfrm flipV="1">
            <a:off x="8100392" y="3807826"/>
            <a:ext cx="0" cy="249309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 de seta reta 30"/>
          <p:cNvCxnSpPr>
            <a:stCxn id="29" idx="0"/>
            <a:endCxn id="18" idx="2"/>
          </p:cNvCxnSpPr>
          <p:nvPr/>
        </p:nvCxnSpPr>
        <p:spPr>
          <a:xfrm flipV="1">
            <a:off x="6336196" y="3807826"/>
            <a:ext cx="0" cy="249309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 de seta reta 31"/>
          <p:cNvCxnSpPr>
            <a:stCxn id="25" idx="0"/>
            <a:endCxn id="11" idx="2"/>
          </p:cNvCxnSpPr>
          <p:nvPr/>
        </p:nvCxnSpPr>
        <p:spPr>
          <a:xfrm flipV="1">
            <a:off x="8100392" y="1633053"/>
            <a:ext cx="0" cy="227001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ctor de seta reta 32"/>
          <p:cNvCxnSpPr>
            <a:stCxn id="24" idx="0"/>
            <a:endCxn id="10" idx="2"/>
          </p:cNvCxnSpPr>
          <p:nvPr/>
        </p:nvCxnSpPr>
        <p:spPr>
          <a:xfrm flipV="1">
            <a:off x="4572000" y="1633053"/>
            <a:ext cx="0" cy="227001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de seta reta 33"/>
          <p:cNvCxnSpPr>
            <a:stCxn id="28" idx="0"/>
            <a:endCxn id="16" idx="2"/>
          </p:cNvCxnSpPr>
          <p:nvPr/>
        </p:nvCxnSpPr>
        <p:spPr>
          <a:xfrm flipV="1">
            <a:off x="4572000" y="3807826"/>
            <a:ext cx="0" cy="249309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de seta reta 34"/>
          <p:cNvCxnSpPr>
            <a:stCxn id="27" idx="0"/>
            <a:endCxn id="19" idx="2"/>
          </p:cNvCxnSpPr>
          <p:nvPr/>
        </p:nvCxnSpPr>
        <p:spPr>
          <a:xfrm flipV="1">
            <a:off x="2807804" y="3807826"/>
            <a:ext cx="0" cy="249309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tângulo 35"/>
          <p:cNvSpPr/>
          <p:nvPr/>
        </p:nvSpPr>
        <p:spPr>
          <a:xfrm>
            <a:off x="0" y="4685382"/>
            <a:ext cx="91440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000" i="1" dirty="0"/>
              <a:t>Yann </a:t>
            </a:r>
            <a:r>
              <a:rPr lang="en-US" sz="1000" i="1" dirty="0" err="1"/>
              <a:t>LeCun’s</a:t>
            </a:r>
            <a:r>
              <a:rPr lang="en-US" sz="1000" i="1" dirty="0"/>
              <a:t> Deep Learning Course at CDS - SPRING 2021 </a:t>
            </a:r>
            <a:endParaRPr lang="pt-BR" sz="1000" i="1" dirty="0"/>
          </a:p>
        </p:txBody>
      </p:sp>
    </p:spTree>
    <p:extLst>
      <p:ext uri="{BB962C8B-B14F-4D97-AF65-F5344CB8AC3E}">
        <p14:creationId xmlns:p14="http://schemas.microsoft.com/office/powerpoint/2010/main" val="1590526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" name="Tabela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4642320"/>
              </p:ext>
            </p:extLst>
          </p:nvPr>
        </p:nvGraphicFramePr>
        <p:xfrm>
          <a:off x="2963837" y="775936"/>
          <a:ext cx="900000" cy="9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26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18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-5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28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19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24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-5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24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16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20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26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14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16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20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Camada </a:t>
            </a:r>
            <a:r>
              <a:rPr lang="pt-BR" dirty="0" err="1"/>
              <a:t>convolucional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30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SIN393 (2023)</a:t>
            </a:r>
            <a:endParaRPr lang="pt-BR" dirty="0"/>
          </a:p>
        </p:txBody>
      </p:sp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371086"/>
              </p:ext>
            </p:extLst>
          </p:nvPr>
        </p:nvGraphicFramePr>
        <p:xfrm>
          <a:off x="139725" y="743228"/>
          <a:ext cx="1260000" cy="126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7" name="Tabe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0390224"/>
              </p:ext>
            </p:extLst>
          </p:nvPr>
        </p:nvGraphicFramePr>
        <p:xfrm>
          <a:off x="139725" y="2206456"/>
          <a:ext cx="1260000" cy="126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8" name="Tabela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6741949"/>
              </p:ext>
            </p:extLst>
          </p:nvPr>
        </p:nvGraphicFramePr>
        <p:xfrm>
          <a:off x="139725" y="3669684"/>
          <a:ext cx="1260000" cy="126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9" name="Tabela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2871162"/>
              </p:ext>
            </p:extLst>
          </p:nvPr>
        </p:nvGraphicFramePr>
        <p:xfrm>
          <a:off x="2019781" y="775936"/>
          <a:ext cx="486000" cy="48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  <a:gridCol w="162000"/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10" name="Tabela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3764372"/>
              </p:ext>
            </p:extLst>
          </p:nvPr>
        </p:nvGraphicFramePr>
        <p:xfrm>
          <a:off x="2019781" y="1497872"/>
          <a:ext cx="486000" cy="48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  <a:gridCol w="162000"/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11" name="Tabela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7240794"/>
              </p:ext>
            </p:extLst>
          </p:nvPr>
        </p:nvGraphicFramePr>
        <p:xfrm>
          <a:off x="2019781" y="2219808"/>
          <a:ext cx="486000" cy="48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  <a:gridCol w="162000"/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20" name="Tabela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4791182"/>
              </p:ext>
            </p:extLst>
          </p:nvPr>
        </p:nvGraphicFramePr>
        <p:xfrm>
          <a:off x="2019781" y="2980947"/>
          <a:ext cx="486000" cy="48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  <a:gridCol w="162000"/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21" name="Tabela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2548229"/>
              </p:ext>
            </p:extLst>
          </p:nvPr>
        </p:nvGraphicFramePr>
        <p:xfrm>
          <a:off x="2019781" y="3703887"/>
          <a:ext cx="486000" cy="48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  <a:gridCol w="162000"/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22" name="Tabela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9526164"/>
              </p:ext>
            </p:extLst>
          </p:nvPr>
        </p:nvGraphicFramePr>
        <p:xfrm>
          <a:off x="2019781" y="4426827"/>
          <a:ext cx="486000" cy="48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  <a:gridCol w="162000"/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cxnSp>
        <p:nvCxnSpPr>
          <p:cNvPr id="24" name="Conector reto 23"/>
          <p:cNvCxnSpPr/>
          <p:nvPr/>
        </p:nvCxnSpPr>
        <p:spPr>
          <a:xfrm>
            <a:off x="1982368" y="2743903"/>
            <a:ext cx="6981632" cy="10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tângulo 40"/>
          <p:cNvSpPr/>
          <p:nvPr/>
        </p:nvSpPr>
        <p:spPr>
          <a:xfrm>
            <a:off x="179512" y="3488298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[:,:,2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] 5×5 + </a:t>
            </a:r>
            <a:r>
              <a:rPr lang="pt-BR" sz="800" dirty="0" err="1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pad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2" name="Retângulo 41"/>
          <p:cNvSpPr/>
          <p:nvPr/>
        </p:nvSpPr>
        <p:spPr>
          <a:xfrm>
            <a:off x="179512" y="2025070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x[:,:,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1] 5×5 + </a:t>
            </a:r>
            <a:r>
              <a:rPr lang="pt-BR" sz="800" dirty="0" err="1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pad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3" name="Retângulo 42"/>
          <p:cNvSpPr/>
          <p:nvPr/>
        </p:nvSpPr>
        <p:spPr>
          <a:xfrm>
            <a:off x="179512" y="561842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x[:,:,0] 5×5 + </a:t>
            </a:r>
            <a:r>
              <a:rPr lang="pt-BR" sz="800" dirty="0" err="1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pad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1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5" name="Retângulo 44"/>
          <p:cNvSpPr/>
          <p:nvPr/>
        </p:nvSpPr>
        <p:spPr>
          <a:xfrm>
            <a:off x="2019781" y="578196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w0[:,:,0]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6" name="Retângulo 45"/>
          <p:cNvSpPr/>
          <p:nvPr/>
        </p:nvSpPr>
        <p:spPr>
          <a:xfrm>
            <a:off x="2019781" y="1300132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w0[:,:,1]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7" name="Retângulo 46"/>
          <p:cNvSpPr/>
          <p:nvPr/>
        </p:nvSpPr>
        <p:spPr>
          <a:xfrm>
            <a:off x="2019781" y="2022068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w0[:,:,2]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1" name="Retângulo 30"/>
          <p:cNvSpPr/>
          <p:nvPr/>
        </p:nvSpPr>
        <p:spPr>
          <a:xfrm>
            <a:off x="2019781" y="2782705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w1[:,:,0]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2" name="Retângulo 31"/>
          <p:cNvSpPr/>
          <p:nvPr/>
        </p:nvSpPr>
        <p:spPr>
          <a:xfrm>
            <a:off x="2019781" y="3505645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w1[:,:,1]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6" name="Retângulo 35"/>
          <p:cNvSpPr/>
          <p:nvPr/>
        </p:nvSpPr>
        <p:spPr>
          <a:xfrm>
            <a:off x="2019781" y="4228585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w1[:,:,2]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grpSp>
        <p:nvGrpSpPr>
          <p:cNvPr id="12" name="Grupo 11"/>
          <p:cNvGrpSpPr/>
          <p:nvPr/>
        </p:nvGrpSpPr>
        <p:grpSpPr>
          <a:xfrm>
            <a:off x="1928542" y="677118"/>
            <a:ext cx="670936" cy="670936"/>
            <a:chOff x="1889900" y="683468"/>
            <a:chExt cx="670936" cy="670936"/>
          </a:xfrm>
        </p:grpSpPr>
        <p:sp>
          <p:nvSpPr>
            <p:cNvPr id="3" name="Retângulo 2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D99694">
                <a:alpha val="50196"/>
              </a:srgb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7" name="Retângulo 36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44" name="Grupo 43"/>
          <p:cNvGrpSpPr/>
          <p:nvPr/>
        </p:nvGrpSpPr>
        <p:grpSpPr>
          <a:xfrm>
            <a:off x="1928542" y="1404002"/>
            <a:ext cx="670936" cy="670936"/>
            <a:chOff x="1889900" y="683468"/>
            <a:chExt cx="670936" cy="670936"/>
          </a:xfrm>
        </p:grpSpPr>
        <p:sp>
          <p:nvSpPr>
            <p:cNvPr id="48" name="Retângulo 47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C3D69B">
                <a:alpha val="50196"/>
              </a:srgb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9" name="Retângulo 48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54" name="Grupo 53"/>
          <p:cNvGrpSpPr/>
          <p:nvPr/>
        </p:nvGrpSpPr>
        <p:grpSpPr>
          <a:xfrm>
            <a:off x="1928542" y="2128520"/>
            <a:ext cx="670936" cy="670936"/>
            <a:chOff x="1889900" y="683468"/>
            <a:chExt cx="670936" cy="670936"/>
          </a:xfrm>
        </p:grpSpPr>
        <p:sp>
          <p:nvSpPr>
            <p:cNvPr id="55" name="Retângulo 54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95B3D7">
                <a:alpha val="50196"/>
              </a:srgb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6" name="Retângulo 55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aphicFrame>
        <p:nvGraphicFramePr>
          <p:cNvPr id="91" name="Tabela 9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3799940"/>
              </p:ext>
            </p:extLst>
          </p:nvPr>
        </p:nvGraphicFramePr>
        <p:xfrm>
          <a:off x="4092865" y="1290872"/>
          <a:ext cx="900000" cy="9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12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-5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-4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-9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13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-7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-10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-2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-6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-15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8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-2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-12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13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19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2" name="Tabela 9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5365156"/>
              </p:ext>
            </p:extLst>
          </p:nvPr>
        </p:nvGraphicFramePr>
        <p:xfrm>
          <a:off x="5221892" y="1805808"/>
          <a:ext cx="900000" cy="9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-17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14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-2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-8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-3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32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-10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22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12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-14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14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-13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9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98" name="Retângulo 97"/>
          <p:cNvSpPr/>
          <p:nvPr/>
        </p:nvSpPr>
        <p:spPr>
          <a:xfrm>
            <a:off x="2963837" y="590224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x[:,:,0] 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* w0[:,:,0]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9" name="Retângulo 98"/>
          <p:cNvSpPr/>
          <p:nvPr/>
        </p:nvSpPr>
        <p:spPr>
          <a:xfrm>
            <a:off x="4092865" y="1102260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[:,:,1] 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* w0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[:,:,1]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0" name="Retângulo 99"/>
          <p:cNvSpPr/>
          <p:nvPr/>
        </p:nvSpPr>
        <p:spPr>
          <a:xfrm>
            <a:off x="5221892" y="1614295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[:,:,2] 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* w0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[:,:,2]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3" name="Retângulo 102"/>
          <p:cNvSpPr/>
          <p:nvPr/>
        </p:nvSpPr>
        <p:spPr>
          <a:xfrm>
            <a:off x="5221892" y="3820396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[:,:,2] 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* 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w1[:,:,2]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grpSp>
        <p:nvGrpSpPr>
          <p:cNvPr id="72" name="Grupo 71"/>
          <p:cNvGrpSpPr/>
          <p:nvPr/>
        </p:nvGrpSpPr>
        <p:grpSpPr>
          <a:xfrm>
            <a:off x="1928542" y="2886180"/>
            <a:ext cx="670936" cy="670936"/>
            <a:chOff x="1889900" y="683468"/>
            <a:chExt cx="670936" cy="670936"/>
          </a:xfrm>
        </p:grpSpPr>
        <p:sp>
          <p:nvSpPr>
            <p:cNvPr id="73" name="Retângulo 72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D99694">
                <a:alpha val="50196"/>
              </a:srgb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4" name="Retângulo 73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75" name="Grupo 74"/>
          <p:cNvGrpSpPr/>
          <p:nvPr/>
        </p:nvGrpSpPr>
        <p:grpSpPr>
          <a:xfrm>
            <a:off x="1928542" y="3609120"/>
            <a:ext cx="670936" cy="670936"/>
            <a:chOff x="1889900" y="683468"/>
            <a:chExt cx="670936" cy="670936"/>
          </a:xfrm>
        </p:grpSpPr>
        <p:sp>
          <p:nvSpPr>
            <p:cNvPr id="76" name="Retângulo 75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C3D69B">
                <a:alpha val="50196"/>
              </a:srgb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7" name="Retângulo 76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78" name="Grupo 77"/>
          <p:cNvGrpSpPr/>
          <p:nvPr/>
        </p:nvGrpSpPr>
        <p:grpSpPr>
          <a:xfrm>
            <a:off x="1928542" y="4332060"/>
            <a:ext cx="670936" cy="670936"/>
            <a:chOff x="1889900" y="683468"/>
            <a:chExt cx="670936" cy="670936"/>
          </a:xfrm>
        </p:grpSpPr>
        <p:sp>
          <p:nvSpPr>
            <p:cNvPr id="79" name="Retângulo 78"/>
            <p:cNvSpPr/>
            <p:nvPr/>
          </p:nvSpPr>
          <p:spPr>
            <a:xfrm>
              <a:off x="1982368" y="775936"/>
              <a:ext cx="486000" cy="486000"/>
            </a:xfrm>
            <a:prstGeom prst="rect">
              <a:avLst/>
            </a:prstGeom>
            <a:solidFill>
              <a:srgbClr val="95B3D7">
                <a:alpha val="50196"/>
              </a:srgb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1" name="Retângulo 80"/>
            <p:cNvSpPr/>
            <p:nvPr/>
          </p:nvSpPr>
          <p:spPr>
            <a:xfrm rot="2700000">
              <a:off x="1889900" y="683468"/>
              <a:ext cx="670936" cy="670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aphicFrame>
        <p:nvGraphicFramePr>
          <p:cNvPr id="90" name="Tabela 8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3175893"/>
              </p:ext>
            </p:extLst>
          </p:nvPr>
        </p:nvGraphicFramePr>
        <p:xfrm>
          <a:off x="2963837" y="3016134"/>
          <a:ext cx="900000" cy="9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-9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14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18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20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20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22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22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28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-15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26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22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36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3" name="Tabela 9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239128"/>
              </p:ext>
            </p:extLst>
          </p:nvPr>
        </p:nvGraphicFramePr>
        <p:xfrm>
          <a:off x="4092865" y="3514481"/>
          <a:ext cx="900000" cy="9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-13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-21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-9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-20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-30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-27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-26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-34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-28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-28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-38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-34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-49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-31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-21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-6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-19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7" name="Tabela 9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6363590"/>
              </p:ext>
            </p:extLst>
          </p:nvPr>
        </p:nvGraphicFramePr>
        <p:xfrm>
          <a:off x="5221892" y="4012827"/>
          <a:ext cx="900000" cy="9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-21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-33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-25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-18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-3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-28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-4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-16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-7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-12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-10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-4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-6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104" name="Retângulo 103"/>
          <p:cNvSpPr/>
          <p:nvPr/>
        </p:nvSpPr>
        <p:spPr>
          <a:xfrm>
            <a:off x="2963837" y="2821901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x[:,:,0] 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* w1[:,:,0]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5" name="Retângulo 104"/>
          <p:cNvSpPr/>
          <p:nvPr/>
        </p:nvSpPr>
        <p:spPr>
          <a:xfrm>
            <a:off x="4092865" y="3321148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[:,:,1] 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* 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w1[:,:,1]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graphicFrame>
        <p:nvGraphicFramePr>
          <p:cNvPr id="59" name="Tabela 5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3727851"/>
              </p:ext>
            </p:extLst>
          </p:nvPr>
        </p:nvGraphicFramePr>
        <p:xfrm>
          <a:off x="5959892" y="1290872"/>
          <a:ext cx="162000" cy="162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60" name="Retângulo 59"/>
          <p:cNvSpPr/>
          <p:nvPr/>
        </p:nvSpPr>
        <p:spPr>
          <a:xfrm>
            <a:off x="5959892" y="1102260"/>
            <a:ext cx="648072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b0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1" name="Retângulo 60"/>
          <p:cNvSpPr/>
          <p:nvPr/>
        </p:nvSpPr>
        <p:spPr>
          <a:xfrm>
            <a:off x="5959892" y="3321148"/>
            <a:ext cx="648072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b1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graphicFrame>
        <p:nvGraphicFramePr>
          <p:cNvPr id="62" name="Tabela 6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5570826"/>
              </p:ext>
            </p:extLst>
          </p:nvPr>
        </p:nvGraphicFramePr>
        <p:xfrm>
          <a:off x="5959892" y="3514481"/>
          <a:ext cx="162000" cy="162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8327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" name="Grupo 110"/>
          <p:cNvGrpSpPr/>
          <p:nvPr/>
        </p:nvGrpSpPr>
        <p:grpSpPr>
          <a:xfrm>
            <a:off x="2963836" y="3085263"/>
            <a:ext cx="3778111" cy="1718650"/>
            <a:chOff x="2963837" y="880214"/>
            <a:chExt cx="3778111" cy="1718650"/>
          </a:xfrm>
        </p:grpSpPr>
        <p:sp>
          <p:nvSpPr>
            <p:cNvPr id="112" name="Seta para a direita 111"/>
            <p:cNvSpPr/>
            <p:nvPr/>
          </p:nvSpPr>
          <p:spPr>
            <a:xfrm>
              <a:off x="2963837" y="880214"/>
              <a:ext cx="3778111" cy="1718650"/>
            </a:xfrm>
            <a:prstGeom prst="rightArrow">
              <a:avLst>
                <a:gd name="adj1" fmla="val 79851"/>
                <a:gd name="adj2" fmla="val 26962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0" rtlCol="0" anchor="ctr"/>
            <a:lstStyle/>
            <a:p>
              <a:pPr algn="ctr"/>
              <a:endParaRPr lang="pt-BR" sz="2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3" name="Retângulo 112"/>
                <p:cNvSpPr/>
                <p:nvPr/>
              </p:nvSpPr>
              <p:spPr>
                <a:xfrm>
                  <a:off x="6206892" y="1533444"/>
                  <a:ext cx="401072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r>
                          <a:rPr lang="pt-BR" i="1">
                            <a:latin typeface="Cambria Math"/>
                          </a:rPr>
                          <m:t>∑</m:t>
                        </m:r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113" name="Retângulo 11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06892" y="1533444"/>
                  <a:ext cx="401072" cy="369332"/>
                </a:xfrm>
                <a:prstGeom prst="rect">
                  <a:avLst/>
                </a:prstGeom>
                <a:blipFill rotWithShape="1">
                  <a:blip r:embed="rId2"/>
                  <a:stretch>
                    <a:fillRect r="-6061" b="-11475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8" name="Grupo 17"/>
          <p:cNvGrpSpPr/>
          <p:nvPr/>
        </p:nvGrpSpPr>
        <p:grpSpPr>
          <a:xfrm>
            <a:off x="2963837" y="880214"/>
            <a:ext cx="3778111" cy="1718650"/>
            <a:chOff x="2963837" y="880214"/>
            <a:chExt cx="3778111" cy="1718650"/>
          </a:xfrm>
        </p:grpSpPr>
        <p:sp>
          <p:nvSpPr>
            <p:cNvPr id="87" name="Seta para a direita 86"/>
            <p:cNvSpPr/>
            <p:nvPr/>
          </p:nvSpPr>
          <p:spPr>
            <a:xfrm>
              <a:off x="2963837" y="880214"/>
              <a:ext cx="3778111" cy="1718650"/>
            </a:xfrm>
            <a:prstGeom prst="rightArrow">
              <a:avLst>
                <a:gd name="adj1" fmla="val 79851"/>
                <a:gd name="adj2" fmla="val 26962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0" rtlCol="0" anchor="ctr"/>
            <a:lstStyle/>
            <a:p>
              <a:pPr algn="ctr"/>
              <a:endParaRPr lang="pt-BR" sz="2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Retângulo 15"/>
                <p:cNvSpPr/>
                <p:nvPr/>
              </p:nvSpPr>
              <p:spPr>
                <a:xfrm>
                  <a:off x="6206892" y="1533444"/>
                  <a:ext cx="401072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r>
                          <a:rPr lang="pt-BR" i="1">
                            <a:latin typeface="Cambria Math"/>
                          </a:rPr>
                          <m:t>∑</m:t>
                        </m:r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16" name="Retângulo 1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06892" y="1533444"/>
                  <a:ext cx="401072" cy="369332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 r="-6061" b="-13333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</p:grpSp>
      <p:graphicFrame>
        <p:nvGraphicFramePr>
          <p:cNvPr id="88" name="Tabela 8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3971453"/>
              </p:ext>
            </p:extLst>
          </p:nvPr>
        </p:nvGraphicFramePr>
        <p:xfrm>
          <a:off x="6741948" y="1290872"/>
          <a:ext cx="900000" cy="9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1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1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1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1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1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1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1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1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1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1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1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1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1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1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1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1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11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1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1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1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1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89" name="Retângulo 88"/>
          <p:cNvSpPr/>
          <p:nvPr/>
        </p:nvSpPr>
        <p:spPr>
          <a:xfrm>
            <a:off x="6741948" y="1105488"/>
            <a:ext cx="926396" cy="1563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v[:,:,0]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graphicFrame>
        <p:nvGraphicFramePr>
          <p:cNvPr id="109" name="Tabela 10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7543806"/>
              </p:ext>
            </p:extLst>
          </p:nvPr>
        </p:nvGraphicFramePr>
        <p:xfrm>
          <a:off x="6741948" y="3509664"/>
          <a:ext cx="900000" cy="9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1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1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1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1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1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1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1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1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1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1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1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1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1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1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1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1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11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1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1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1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1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110" name="Retângulo 109"/>
          <p:cNvSpPr/>
          <p:nvPr/>
        </p:nvSpPr>
        <p:spPr>
          <a:xfrm>
            <a:off x="6741948" y="3324376"/>
            <a:ext cx="926396" cy="1563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v[:,:,1]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graphicFrame>
        <p:nvGraphicFramePr>
          <p:cNvPr id="23" name="Tabela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1364736"/>
              </p:ext>
            </p:extLst>
          </p:nvPr>
        </p:nvGraphicFramePr>
        <p:xfrm>
          <a:off x="2963837" y="775936"/>
          <a:ext cx="900000" cy="9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26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18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-5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28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19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24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-5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24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16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20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26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14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16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20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Camada </a:t>
            </a:r>
            <a:r>
              <a:rPr lang="pt-BR" dirty="0" err="1"/>
              <a:t>convolucional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31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SIN393 (2023)</a:t>
            </a:r>
            <a:endParaRPr lang="pt-BR" dirty="0"/>
          </a:p>
        </p:txBody>
      </p:sp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4833751"/>
              </p:ext>
            </p:extLst>
          </p:nvPr>
        </p:nvGraphicFramePr>
        <p:xfrm>
          <a:off x="139725" y="743228"/>
          <a:ext cx="1260000" cy="126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7" name="Tabe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0052337"/>
              </p:ext>
            </p:extLst>
          </p:nvPr>
        </p:nvGraphicFramePr>
        <p:xfrm>
          <a:off x="139725" y="2206456"/>
          <a:ext cx="1260000" cy="126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8" name="Tabela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8279944"/>
              </p:ext>
            </p:extLst>
          </p:nvPr>
        </p:nvGraphicFramePr>
        <p:xfrm>
          <a:off x="139725" y="3669684"/>
          <a:ext cx="1260000" cy="126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9" name="Tabela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7585174"/>
              </p:ext>
            </p:extLst>
          </p:nvPr>
        </p:nvGraphicFramePr>
        <p:xfrm>
          <a:off x="2019781" y="775936"/>
          <a:ext cx="486000" cy="48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  <a:gridCol w="162000"/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10" name="Tabela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0662860"/>
              </p:ext>
            </p:extLst>
          </p:nvPr>
        </p:nvGraphicFramePr>
        <p:xfrm>
          <a:off x="2019781" y="1497872"/>
          <a:ext cx="486000" cy="48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  <a:gridCol w="162000"/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11" name="Tabela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0170330"/>
              </p:ext>
            </p:extLst>
          </p:nvPr>
        </p:nvGraphicFramePr>
        <p:xfrm>
          <a:off x="2019781" y="2219808"/>
          <a:ext cx="486000" cy="48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  <a:gridCol w="162000"/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20" name="Tabela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7301402"/>
              </p:ext>
            </p:extLst>
          </p:nvPr>
        </p:nvGraphicFramePr>
        <p:xfrm>
          <a:off x="2019781" y="2980947"/>
          <a:ext cx="486000" cy="48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  <a:gridCol w="162000"/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21" name="Tabela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0625650"/>
              </p:ext>
            </p:extLst>
          </p:nvPr>
        </p:nvGraphicFramePr>
        <p:xfrm>
          <a:off x="2019781" y="3703887"/>
          <a:ext cx="486000" cy="48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  <a:gridCol w="162000"/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22" name="Tabela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9048753"/>
              </p:ext>
            </p:extLst>
          </p:nvPr>
        </p:nvGraphicFramePr>
        <p:xfrm>
          <a:off x="2019781" y="4426827"/>
          <a:ext cx="486000" cy="48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  <a:gridCol w="162000"/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cxnSp>
        <p:nvCxnSpPr>
          <p:cNvPr id="24" name="Conector reto 23"/>
          <p:cNvCxnSpPr/>
          <p:nvPr/>
        </p:nvCxnSpPr>
        <p:spPr>
          <a:xfrm>
            <a:off x="1982368" y="2743903"/>
            <a:ext cx="6981632" cy="10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tângulo 40"/>
          <p:cNvSpPr/>
          <p:nvPr/>
        </p:nvSpPr>
        <p:spPr>
          <a:xfrm>
            <a:off x="179512" y="3488298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[:,:,2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] 5×5 + </a:t>
            </a:r>
            <a:r>
              <a:rPr lang="pt-BR" sz="800" dirty="0" err="1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pad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2" name="Retângulo 41"/>
          <p:cNvSpPr/>
          <p:nvPr/>
        </p:nvSpPr>
        <p:spPr>
          <a:xfrm>
            <a:off x="179512" y="2025070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x[:,:,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1] 5×5 + </a:t>
            </a:r>
            <a:r>
              <a:rPr lang="pt-BR" sz="800" dirty="0" err="1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pad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3" name="Retângulo 42"/>
          <p:cNvSpPr/>
          <p:nvPr/>
        </p:nvSpPr>
        <p:spPr>
          <a:xfrm>
            <a:off x="179512" y="561842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x[:,:,0] 5×5 + </a:t>
            </a:r>
            <a:r>
              <a:rPr lang="pt-BR" sz="800" dirty="0" err="1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pad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1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5" name="Retângulo 44"/>
          <p:cNvSpPr/>
          <p:nvPr/>
        </p:nvSpPr>
        <p:spPr>
          <a:xfrm>
            <a:off x="2019781" y="578196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w0[:,:,0]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6" name="Retângulo 45"/>
          <p:cNvSpPr/>
          <p:nvPr/>
        </p:nvSpPr>
        <p:spPr>
          <a:xfrm>
            <a:off x="2019781" y="1300132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w0[:,:,1]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7" name="Retângulo 46"/>
          <p:cNvSpPr/>
          <p:nvPr/>
        </p:nvSpPr>
        <p:spPr>
          <a:xfrm>
            <a:off x="2019781" y="2022068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w0[:,:,2]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1" name="Retângulo 30"/>
          <p:cNvSpPr/>
          <p:nvPr/>
        </p:nvSpPr>
        <p:spPr>
          <a:xfrm>
            <a:off x="2019781" y="2782705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w1[:,:,0]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2" name="Retângulo 31"/>
          <p:cNvSpPr/>
          <p:nvPr/>
        </p:nvSpPr>
        <p:spPr>
          <a:xfrm>
            <a:off x="2019781" y="3505645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w1[:,:,1]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6" name="Retângulo 35"/>
          <p:cNvSpPr/>
          <p:nvPr/>
        </p:nvSpPr>
        <p:spPr>
          <a:xfrm>
            <a:off x="2019781" y="4228585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w1[:,:,2]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graphicFrame>
        <p:nvGraphicFramePr>
          <p:cNvPr id="91" name="Tabela 9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2604866"/>
              </p:ext>
            </p:extLst>
          </p:nvPr>
        </p:nvGraphicFramePr>
        <p:xfrm>
          <a:off x="4092865" y="1290872"/>
          <a:ext cx="900000" cy="9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12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-5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-4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-9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13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-7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-10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-2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-6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-15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8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-2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-12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13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19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2" name="Tabela 9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818381"/>
              </p:ext>
            </p:extLst>
          </p:nvPr>
        </p:nvGraphicFramePr>
        <p:xfrm>
          <a:off x="5221892" y="1805808"/>
          <a:ext cx="900000" cy="9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-17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14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-2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-8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-3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32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-10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22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12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-14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14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-13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9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98" name="Retângulo 97"/>
          <p:cNvSpPr/>
          <p:nvPr/>
        </p:nvSpPr>
        <p:spPr>
          <a:xfrm>
            <a:off x="2963837" y="590224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x[:,:,0] 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* w0[:,:,0]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9" name="Retângulo 98"/>
          <p:cNvSpPr/>
          <p:nvPr/>
        </p:nvSpPr>
        <p:spPr>
          <a:xfrm>
            <a:off x="4092865" y="1102260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[:,:,1] 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* w0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[:,:,1]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0" name="Retângulo 99"/>
          <p:cNvSpPr/>
          <p:nvPr/>
        </p:nvSpPr>
        <p:spPr>
          <a:xfrm>
            <a:off x="5221892" y="1614295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[:,:,2] 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* w0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[:,:,2]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3" name="Retângulo 102"/>
          <p:cNvSpPr/>
          <p:nvPr/>
        </p:nvSpPr>
        <p:spPr>
          <a:xfrm>
            <a:off x="5221892" y="3820396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[:,:,2] 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* 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w1[:,:,2]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graphicFrame>
        <p:nvGraphicFramePr>
          <p:cNvPr id="106" name="Tabela 10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2379598"/>
              </p:ext>
            </p:extLst>
          </p:nvPr>
        </p:nvGraphicFramePr>
        <p:xfrm>
          <a:off x="5959892" y="1290872"/>
          <a:ext cx="162000" cy="162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107" name="Retângulo 106"/>
          <p:cNvSpPr/>
          <p:nvPr/>
        </p:nvSpPr>
        <p:spPr>
          <a:xfrm>
            <a:off x="5959892" y="1102260"/>
            <a:ext cx="648072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b0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0" name="Retângulo 119"/>
          <p:cNvSpPr/>
          <p:nvPr/>
        </p:nvSpPr>
        <p:spPr>
          <a:xfrm>
            <a:off x="5959892" y="3321148"/>
            <a:ext cx="648072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b1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graphicFrame>
        <p:nvGraphicFramePr>
          <p:cNvPr id="90" name="Tabela 8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4014325"/>
              </p:ext>
            </p:extLst>
          </p:nvPr>
        </p:nvGraphicFramePr>
        <p:xfrm>
          <a:off x="2963837" y="3016134"/>
          <a:ext cx="900000" cy="9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-9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14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18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20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20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22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22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28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-15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26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22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36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3" name="Tabela 9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1965606"/>
              </p:ext>
            </p:extLst>
          </p:nvPr>
        </p:nvGraphicFramePr>
        <p:xfrm>
          <a:off x="4092865" y="3514481"/>
          <a:ext cx="900000" cy="9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-13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-21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-9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-20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-30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-27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-26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-34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-28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-28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-38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-34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-49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-31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-21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-6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-19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7" name="Tabela 9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3752612"/>
              </p:ext>
            </p:extLst>
          </p:nvPr>
        </p:nvGraphicFramePr>
        <p:xfrm>
          <a:off x="5221892" y="4012827"/>
          <a:ext cx="900000" cy="9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-21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-33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-25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-18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-3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-28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-4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-16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-7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-12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-10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-4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-6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104" name="Retângulo 103"/>
          <p:cNvSpPr/>
          <p:nvPr/>
        </p:nvSpPr>
        <p:spPr>
          <a:xfrm>
            <a:off x="2963837" y="2821901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x[:,:,0] 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* w1[:,:,0]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5" name="Retângulo 104"/>
          <p:cNvSpPr/>
          <p:nvPr/>
        </p:nvSpPr>
        <p:spPr>
          <a:xfrm>
            <a:off x="4092865" y="3321148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[:,:,1] 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* 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w1[:,:,1]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graphicFrame>
        <p:nvGraphicFramePr>
          <p:cNvPr id="108" name="Tabela 10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4871518"/>
              </p:ext>
            </p:extLst>
          </p:nvPr>
        </p:nvGraphicFramePr>
        <p:xfrm>
          <a:off x="5959892" y="3514481"/>
          <a:ext cx="162000" cy="162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43270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" name="Grupo 110"/>
          <p:cNvGrpSpPr/>
          <p:nvPr/>
        </p:nvGrpSpPr>
        <p:grpSpPr>
          <a:xfrm>
            <a:off x="2963836" y="3085263"/>
            <a:ext cx="3778111" cy="1718650"/>
            <a:chOff x="2963837" y="880214"/>
            <a:chExt cx="3778111" cy="1718650"/>
          </a:xfrm>
        </p:grpSpPr>
        <p:sp>
          <p:nvSpPr>
            <p:cNvPr id="112" name="Seta para a direita 111"/>
            <p:cNvSpPr/>
            <p:nvPr/>
          </p:nvSpPr>
          <p:spPr>
            <a:xfrm>
              <a:off x="2963837" y="880214"/>
              <a:ext cx="3778111" cy="1718650"/>
            </a:xfrm>
            <a:prstGeom prst="rightArrow">
              <a:avLst>
                <a:gd name="adj1" fmla="val 79851"/>
                <a:gd name="adj2" fmla="val 26962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0" rtlCol="0" anchor="ctr"/>
            <a:lstStyle/>
            <a:p>
              <a:pPr algn="ctr"/>
              <a:endParaRPr lang="pt-BR" sz="2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3" name="Retângulo 112"/>
                <p:cNvSpPr/>
                <p:nvPr/>
              </p:nvSpPr>
              <p:spPr>
                <a:xfrm>
                  <a:off x="6206892" y="1533444"/>
                  <a:ext cx="401072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r>
                          <a:rPr lang="pt-BR" i="1">
                            <a:latin typeface="Cambria Math"/>
                          </a:rPr>
                          <m:t>∑</m:t>
                        </m:r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113" name="Retângulo 11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06892" y="1533444"/>
                  <a:ext cx="401072" cy="369332"/>
                </a:xfrm>
                <a:prstGeom prst="rect">
                  <a:avLst/>
                </a:prstGeom>
                <a:blipFill rotWithShape="1">
                  <a:blip r:embed="rId2"/>
                  <a:stretch>
                    <a:fillRect r="-6061" b="-11475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8" name="Grupo 17"/>
          <p:cNvGrpSpPr/>
          <p:nvPr/>
        </p:nvGrpSpPr>
        <p:grpSpPr>
          <a:xfrm>
            <a:off x="2963837" y="880214"/>
            <a:ext cx="3778111" cy="1718650"/>
            <a:chOff x="2963837" y="880214"/>
            <a:chExt cx="3778111" cy="1718650"/>
          </a:xfrm>
        </p:grpSpPr>
        <p:sp>
          <p:nvSpPr>
            <p:cNvPr id="87" name="Seta para a direita 86"/>
            <p:cNvSpPr/>
            <p:nvPr/>
          </p:nvSpPr>
          <p:spPr>
            <a:xfrm>
              <a:off x="2963837" y="880214"/>
              <a:ext cx="3778111" cy="1718650"/>
            </a:xfrm>
            <a:prstGeom prst="rightArrow">
              <a:avLst>
                <a:gd name="adj1" fmla="val 79851"/>
                <a:gd name="adj2" fmla="val 26962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0" rtlCol="0" anchor="ctr"/>
            <a:lstStyle/>
            <a:p>
              <a:pPr algn="ctr"/>
              <a:endParaRPr lang="pt-BR" sz="2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Retângulo 15"/>
                <p:cNvSpPr/>
                <p:nvPr/>
              </p:nvSpPr>
              <p:spPr>
                <a:xfrm>
                  <a:off x="6206892" y="1533444"/>
                  <a:ext cx="401072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r>
                          <a:rPr lang="pt-BR" i="1">
                            <a:latin typeface="Cambria Math"/>
                          </a:rPr>
                          <m:t>∑</m:t>
                        </m:r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16" name="Retângulo 1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06892" y="1533444"/>
                  <a:ext cx="401072" cy="369332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 r="-6061" b="-13333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</p:grpSp>
      <p:graphicFrame>
        <p:nvGraphicFramePr>
          <p:cNvPr id="88" name="Tabela 8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7442149"/>
              </p:ext>
            </p:extLst>
          </p:nvPr>
        </p:nvGraphicFramePr>
        <p:xfrm>
          <a:off x="6741948" y="1290872"/>
          <a:ext cx="900000" cy="9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34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39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23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48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28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20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28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48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39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-6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34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18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89" name="Retângulo 88"/>
          <p:cNvSpPr/>
          <p:nvPr/>
        </p:nvSpPr>
        <p:spPr>
          <a:xfrm>
            <a:off x="6741948" y="1105488"/>
            <a:ext cx="926396" cy="1563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v[:,:,0]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graphicFrame>
        <p:nvGraphicFramePr>
          <p:cNvPr id="109" name="Tabela 10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8184463"/>
              </p:ext>
            </p:extLst>
          </p:nvPr>
        </p:nvGraphicFramePr>
        <p:xfrm>
          <a:off x="6741948" y="3509664"/>
          <a:ext cx="900000" cy="9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-24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-18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-16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-8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-10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-43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-12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-12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-6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-26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-3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-60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-10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-16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-60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-20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-27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-45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-8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-3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28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110" name="Retângulo 109"/>
          <p:cNvSpPr/>
          <p:nvPr/>
        </p:nvSpPr>
        <p:spPr>
          <a:xfrm>
            <a:off x="6741948" y="3324376"/>
            <a:ext cx="926396" cy="1563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v[:,:,1]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graphicFrame>
        <p:nvGraphicFramePr>
          <p:cNvPr id="23" name="Tabela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9469267"/>
              </p:ext>
            </p:extLst>
          </p:nvPr>
        </p:nvGraphicFramePr>
        <p:xfrm>
          <a:off x="2963837" y="775936"/>
          <a:ext cx="900000" cy="9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26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18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-5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28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19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24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-5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24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16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20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26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14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16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20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Camada </a:t>
            </a:r>
            <a:r>
              <a:rPr lang="pt-BR" dirty="0" err="1"/>
              <a:t>convolucional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32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SIN393 (2023)</a:t>
            </a:r>
            <a:endParaRPr lang="pt-BR" dirty="0"/>
          </a:p>
        </p:txBody>
      </p:sp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8602883"/>
              </p:ext>
            </p:extLst>
          </p:nvPr>
        </p:nvGraphicFramePr>
        <p:xfrm>
          <a:off x="139725" y="743228"/>
          <a:ext cx="1260000" cy="126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7" name="Tabe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385353"/>
              </p:ext>
            </p:extLst>
          </p:nvPr>
        </p:nvGraphicFramePr>
        <p:xfrm>
          <a:off x="139725" y="2206456"/>
          <a:ext cx="1260000" cy="126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8" name="Tabela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3026630"/>
              </p:ext>
            </p:extLst>
          </p:nvPr>
        </p:nvGraphicFramePr>
        <p:xfrm>
          <a:off x="139725" y="3669684"/>
          <a:ext cx="1260000" cy="126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9" name="Tabela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5574801"/>
              </p:ext>
            </p:extLst>
          </p:nvPr>
        </p:nvGraphicFramePr>
        <p:xfrm>
          <a:off x="2019781" y="775936"/>
          <a:ext cx="486000" cy="48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  <a:gridCol w="162000"/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10" name="Tabela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2784719"/>
              </p:ext>
            </p:extLst>
          </p:nvPr>
        </p:nvGraphicFramePr>
        <p:xfrm>
          <a:off x="2019781" y="1497872"/>
          <a:ext cx="486000" cy="48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  <a:gridCol w="162000"/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11" name="Tabela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8780901"/>
              </p:ext>
            </p:extLst>
          </p:nvPr>
        </p:nvGraphicFramePr>
        <p:xfrm>
          <a:off x="2019781" y="2219808"/>
          <a:ext cx="486000" cy="48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  <a:gridCol w="162000"/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20" name="Tabela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098233"/>
              </p:ext>
            </p:extLst>
          </p:nvPr>
        </p:nvGraphicFramePr>
        <p:xfrm>
          <a:off x="2019781" y="2980947"/>
          <a:ext cx="486000" cy="48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  <a:gridCol w="162000"/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21" name="Tabela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1636227"/>
              </p:ext>
            </p:extLst>
          </p:nvPr>
        </p:nvGraphicFramePr>
        <p:xfrm>
          <a:off x="2019781" y="3703887"/>
          <a:ext cx="486000" cy="48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  <a:gridCol w="162000"/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22" name="Tabela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3701679"/>
              </p:ext>
            </p:extLst>
          </p:nvPr>
        </p:nvGraphicFramePr>
        <p:xfrm>
          <a:off x="2019781" y="4426827"/>
          <a:ext cx="486000" cy="48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  <a:gridCol w="162000"/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cxnSp>
        <p:nvCxnSpPr>
          <p:cNvPr id="24" name="Conector reto 23"/>
          <p:cNvCxnSpPr/>
          <p:nvPr/>
        </p:nvCxnSpPr>
        <p:spPr>
          <a:xfrm>
            <a:off x="1982368" y="2743903"/>
            <a:ext cx="6981632" cy="10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tângulo 40"/>
          <p:cNvSpPr/>
          <p:nvPr/>
        </p:nvSpPr>
        <p:spPr>
          <a:xfrm>
            <a:off x="179512" y="3488298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[:,:,2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] 5×5 + </a:t>
            </a:r>
            <a:r>
              <a:rPr lang="pt-BR" sz="800" dirty="0" err="1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pad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2" name="Retângulo 41"/>
          <p:cNvSpPr/>
          <p:nvPr/>
        </p:nvSpPr>
        <p:spPr>
          <a:xfrm>
            <a:off x="179512" y="2025070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x[:,:,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1] 5×5 + </a:t>
            </a:r>
            <a:r>
              <a:rPr lang="pt-BR" sz="800" dirty="0" err="1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pad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3" name="Retângulo 42"/>
          <p:cNvSpPr/>
          <p:nvPr/>
        </p:nvSpPr>
        <p:spPr>
          <a:xfrm>
            <a:off x="179512" y="561842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x[:,:,0] 5×5 + </a:t>
            </a:r>
            <a:r>
              <a:rPr lang="pt-BR" sz="800" dirty="0" err="1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pad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1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5" name="Retângulo 44"/>
          <p:cNvSpPr/>
          <p:nvPr/>
        </p:nvSpPr>
        <p:spPr>
          <a:xfrm>
            <a:off x="2019781" y="578196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w0[:,:,0]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6" name="Retângulo 45"/>
          <p:cNvSpPr/>
          <p:nvPr/>
        </p:nvSpPr>
        <p:spPr>
          <a:xfrm>
            <a:off x="2019781" y="1300132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w0[:,:,1]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7" name="Retângulo 46"/>
          <p:cNvSpPr/>
          <p:nvPr/>
        </p:nvSpPr>
        <p:spPr>
          <a:xfrm>
            <a:off x="2019781" y="2022068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w0[:,:,2]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1" name="Retângulo 30"/>
          <p:cNvSpPr/>
          <p:nvPr/>
        </p:nvSpPr>
        <p:spPr>
          <a:xfrm>
            <a:off x="2019781" y="2782705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w1[:,:,0]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2" name="Retângulo 31"/>
          <p:cNvSpPr/>
          <p:nvPr/>
        </p:nvSpPr>
        <p:spPr>
          <a:xfrm>
            <a:off x="2019781" y="3505645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w1[:,:,1]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6" name="Retângulo 35"/>
          <p:cNvSpPr/>
          <p:nvPr/>
        </p:nvSpPr>
        <p:spPr>
          <a:xfrm>
            <a:off x="2019781" y="4228585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w1[:,:,2]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graphicFrame>
        <p:nvGraphicFramePr>
          <p:cNvPr id="91" name="Tabela 9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216627"/>
              </p:ext>
            </p:extLst>
          </p:nvPr>
        </p:nvGraphicFramePr>
        <p:xfrm>
          <a:off x="4092865" y="1290872"/>
          <a:ext cx="900000" cy="9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12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-5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-4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-9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13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-7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-10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-2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-6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-15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8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-2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-12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13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19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2" name="Tabela 9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1741131"/>
              </p:ext>
            </p:extLst>
          </p:nvPr>
        </p:nvGraphicFramePr>
        <p:xfrm>
          <a:off x="5221892" y="1805808"/>
          <a:ext cx="900000" cy="9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-17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14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-2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-8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-3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32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-10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22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12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-14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14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-13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9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98" name="Retângulo 97"/>
          <p:cNvSpPr/>
          <p:nvPr/>
        </p:nvSpPr>
        <p:spPr>
          <a:xfrm>
            <a:off x="2963837" y="590224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x[:,:,0] 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* w0[:,:,0]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9" name="Retângulo 98"/>
          <p:cNvSpPr/>
          <p:nvPr/>
        </p:nvSpPr>
        <p:spPr>
          <a:xfrm>
            <a:off x="4092865" y="1102260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[:,:,1] 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* w0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[:,:,1]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0" name="Retângulo 99"/>
          <p:cNvSpPr/>
          <p:nvPr/>
        </p:nvSpPr>
        <p:spPr>
          <a:xfrm>
            <a:off x="5221892" y="1614295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[:,:,2] 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* w0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[:,:,2]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3" name="Retângulo 102"/>
          <p:cNvSpPr/>
          <p:nvPr/>
        </p:nvSpPr>
        <p:spPr>
          <a:xfrm>
            <a:off x="5221892" y="3820396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[:,:,2] 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* 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w1[:,:,2]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graphicFrame>
        <p:nvGraphicFramePr>
          <p:cNvPr id="106" name="Tabela 10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4066280"/>
              </p:ext>
            </p:extLst>
          </p:nvPr>
        </p:nvGraphicFramePr>
        <p:xfrm>
          <a:off x="5959892" y="1290872"/>
          <a:ext cx="162000" cy="162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107" name="Retângulo 106"/>
          <p:cNvSpPr/>
          <p:nvPr/>
        </p:nvSpPr>
        <p:spPr>
          <a:xfrm>
            <a:off x="5959892" y="1102260"/>
            <a:ext cx="648072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b0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0" name="Retângulo 119"/>
          <p:cNvSpPr/>
          <p:nvPr/>
        </p:nvSpPr>
        <p:spPr>
          <a:xfrm>
            <a:off x="5959892" y="3321148"/>
            <a:ext cx="648072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b1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graphicFrame>
        <p:nvGraphicFramePr>
          <p:cNvPr id="90" name="Tabela 8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0699543"/>
              </p:ext>
            </p:extLst>
          </p:nvPr>
        </p:nvGraphicFramePr>
        <p:xfrm>
          <a:off x="2963837" y="3016134"/>
          <a:ext cx="900000" cy="9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-9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14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18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20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20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22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22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28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-15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26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22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36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3" name="Tabela 9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7620902"/>
              </p:ext>
            </p:extLst>
          </p:nvPr>
        </p:nvGraphicFramePr>
        <p:xfrm>
          <a:off x="4092865" y="3514481"/>
          <a:ext cx="900000" cy="9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-13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-21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-9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-20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-30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-27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-26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-34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-28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-28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-38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-34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-49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-31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-21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-6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-19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7" name="Tabela 9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7401674"/>
              </p:ext>
            </p:extLst>
          </p:nvPr>
        </p:nvGraphicFramePr>
        <p:xfrm>
          <a:off x="5221892" y="4012827"/>
          <a:ext cx="900000" cy="9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-21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-33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-25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-18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-3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-28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-4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-16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-7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-12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-10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-4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-6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104" name="Retângulo 103"/>
          <p:cNvSpPr/>
          <p:nvPr/>
        </p:nvSpPr>
        <p:spPr>
          <a:xfrm>
            <a:off x="2963837" y="2821901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x[:,:,0] 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* w1[:,:,0]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5" name="Retângulo 104"/>
          <p:cNvSpPr/>
          <p:nvPr/>
        </p:nvSpPr>
        <p:spPr>
          <a:xfrm>
            <a:off x="4092865" y="3321148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[:,:,1] 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* 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w1[:,:,1]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graphicFrame>
        <p:nvGraphicFramePr>
          <p:cNvPr id="108" name="Tabela 10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2585808"/>
              </p:ext>
            </p:extLst>
          </p:nvPr>
        </p:nvGraphicFramePr>
        <p:xfrm>
          <a:off x="5959892" y="3514481"/>
          <a:ext cx="162000" cy="162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29803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" name="Grupo 110"/>
          <p:cNvGrpSpPr/>
          <p:nvPr/>
        </p:nvGrpSpPr>
        <p:grpSpPr>
          <a:xfrm>
            <a:off x="2963836" y="3085263"/>
            <a:ext cx="3778111" cy="1718650"/>
            <a:chOff x="2963837" y="880214"/>
            <a:chExt cx="3778111" cy="1718650"/>
          </a:xfrm>
        </p:grpSpPr>
        <p:sp>
          <p:nvSpPr>
            <p:cNvPr id="112" name="Seta para a direita 111"/>
            <p:cNvSpPr/>
            <p:nvPr/>
          </p:nvSpPr>
          <p:spPr>
            <a:xfrm>
              <a:off x="2963837" y="880214"/>
              <a:ext cx="3778111" cy="1718650"/>
            </a:xfrm>
            <a:prstGeom prst="rightArrow">
              <a:avLst>
                <a:gd name="adj1" fmla="val 79851"/>
                <a:gd name="adj2" fmla="val 26962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0" rtlCol="0" anchor="ctr"/>
            <a:lstStyle/>
            <a:p>
              <a:pPr algn="ctr"/>
              <a:endParaRPr lang="pt-BR" sz="2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3" name="Retângulo 112"/>
                <p:cNvSpPr/>
                <p:nvPr/>
              </p:nvSpPr>
              <p:spPr>
                <a:xfrm>
                  <a:off x="6206892" y="1533444"/>
                  <a:ext cx="401072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r>
                          <a:rPr lang="pt-BR" i="1">
                            <a:latin typeface="Cambria Math"/>
                          </a:rPr>
                          <m:t>∑</m:t>
                        </m:r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113" name="Retângulo 11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06892" y="1533444"/>
                  <a:ext cx="401072" cy="369332"/>
                </a:xfrm>
                <a:prstGeom prst="rect">
                  <a:avLst/>
                </a:prstGeom>
                <a:blipFill rotWithShape="1">
                  <a:blip r:embed="rId2"/>
                  <a:stretch>
                    <a:fillRect r="-6061" b="-11475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8" name="Grupo 17"/>
          <p:cNvGrpSpPr/>
          <p:nvPr/>
        </p:nvGrpSpPr>
        <p:grpSpPr>
          <a:xfrm>
            <a:off x="2963837" y="880214"/>
            <a:ext cx="3778111" cy="1718650"/>
            <a:chOff x="2963837" y="880214"/>
            <a:chExt cx="3778111" cy="1718650"/>
          </a:xfrm>
        </p:grpSpPr>
        <p:sp>
          <p:nvSpPr>
            <p:cNvPr id="87" name="Seta para a direita 86"/>
            <p:cNvSpPr/>
            <p:nvPr/>
          </p:nvSpPr>
          <p:spPr>
            <a:xfrm>
              <a:off x="2963837" y="880214"/>
              <a:ext cx="3778111" cy="1718650"/>
            </a:xfrm>
            <a:prstGeom prst="rightArrow">
              <a:avLst>
                <a:gd name="adj1" fmla="val 79851"/>
                <a:gd name="adj2" fmla="val 26962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0" rtlCol="0" anchor="ctr"/>
            <a:lstStyle/>
            <a:p>
              <a:pPr algn="ctr"/>
              <a:endParaRPr lang="pt-BR" sz="2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Retângulo 15"/>
                <p:cNvSpPr/>
                <p:nvPr/>
              </p:nvSpPr>
              <p:spPr>
                <a:xfrm>
                  <a:off x="6206892" y="1533444"/>
                  <a:ext cx="401072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r>
                          <a:rPr lang="pt-BR" i="1">
                            <a:latin typeface="Cambria Math"/>
                          </a:rPr>
                          <m:t>∑</m:t>
                        </m:r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16" name="Retângulo 1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06892" y="1533444"/>
                  <a:ext cx="401072" cy="369332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 r="-6061" b="-13333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</p:grpSp>
      <p:graphicFrame>
        <p:nvGraphicFramePr>
          <p:cNvPr id="88" name="Tabela 8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2634517"/>
              </p:ext>
            </p:extLst>
          </p:nvPr>
        </p:nvGraphicFramePr>
        <p:xfrm>
          <a:off x="6741948" y="1290872"/>
          <a:ext cx="900000" cy="9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34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39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23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48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28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20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28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48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39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-6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34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18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89" name="Retângulo 88"/>
          <p:cNvSpPr/>
          <p:nvPr/>
        </p:nvSpPr>
        <p:spPr>
          <a:xfrm>
            <a:off x="6741948" y="1105488"/>
            <a:ext cx="926396" cy="1563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v[:,:,0]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graphicFrame>
        <p:nvGraphicFramePr>
          <p:cNvPr id="109" name="Tabela 10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8510897"/>
              </p:ext>
            </p:extLst>
          </p:nvPr>
        </p:nvGraphicFramePr>
        <p:xfrm>
          <a:off x="6741948" y="3509664"/>
          <a:ext cx="900000" cy="9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-24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-18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-16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-8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-10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-43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-12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-12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-6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-26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-3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-60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-10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-16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-60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-20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-27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-45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-8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-3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28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110" name="Retângulo 109"/>
          <p:cNvSpPr/>
          <p:nvPr/>
        </p:nvSpPr>
        <p:spPr>
          <a:xfrm>
            <a:off x="6741948" y="3324376"/>
            <a:ext cx="926396" cy="1563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v[:,:,1]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graphicFrame>
        <p:nvGraphicFramePr>
          <p:cNvPr id="23" name="Tabela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2231828"/>
              </p:ext>
            </p:extLst>
          </p:nvPr>
        </p:nvGraphicFramePr>
        <p:xfrm>
          <a:off x="2963837" y="775936"/>
          <a:ext cx="900000" cy="9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26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18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-5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28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19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24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-5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24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16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20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26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14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16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20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Camada </a:t>
            </a:r>
            <a:r>
              <a:rPr lang="pt-BR" dirty="0" err="1"/>
              <a:t>convolucional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33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SIN393 (2023)</a:t>
            </a:r>
            <a:endParaRPr lang="pt-BR" dirty="0"/>
          </a:p>
        </p:txBody>
      </p:sp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2204388"/>
              </p:ext>
            </p:extLst>
          </p:nvPr>
        </p:nvGraphicFramePr>
        <p:xfrm>
          <a:off x="139725" y="743228"/>
          <a:ext cx="1260000" cy="126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7" name="Tabe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359311"/>
              </p:ext>
            </p:extLst>
          </p:nvPr>
        </p:nvGraphicFramePr>
        <p:xfrm>
          <a:off x="139725" y="2206456"/>
          <a:ext cx="1260000" cy="126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8" name="Tabela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1369463"/>
              </p:ext>
            </p:extLst>
          </p:nvPr>
        </p:nvGraphicFramePr>
        <p:xfrm>
          <a:off x="139725" y="3669684"/>
          <a:ext cx="1260000" cy="126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9" name="Tabela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1214292"/>
              </p:ext>
            </p:extLst>
          </p:nvPr>
        </p:nvGraphicFramePr>
        <p:xfrm>
          <a:off x="2019781" y="775936"/>
          <a:ext cx="486000" cy="48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  <a:gridCol w="162000"/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10" name="Tabela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820205"/>
              </p:ext>
            </p:extLst>
          </p:nvPr>
        </p:nvGraphicFramePr>
        <p:xfrm>
          <a:off x="2019781" y="1497872"/>
          <a:ext cx="486000" cy="48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  <a:gridCol w="162000"/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11" name="Tabela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9315528"/>
              </p:ext>
            </p:extLst>
          </p:nvPr>
        </p:nvGraphicFramePr>
        <p:xfrm>
          <a:off x="2019781" y="2219808"/>
          <a:ext cx="486000" cy="48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  <a:gridCol w="162000"/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20" name="Tabela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295018"/>
              </p:ext>
            </p:extLst>
          </p:nvPr>
        </p:nvGraphicFramePr>
        <p:xfrm>
          <a:off x="2019781" y="2980947"/>
          <a:ext cx="486000" cy="48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  <a:gridCol w="162000"/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21" name="Tabela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2986886"/>
              </p:ext>
            </p:extLst>
          </p:nvPr>
        </p:nvGraphicFramePr>
        <p:xfrm>
          <a:off x="2019781" y="3703887"/>
          <a:ext cx="486000" cy="48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  <a:gridCol w="162000"/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22" name="Tabela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6488626"/>
              </p:ext>
            </p:extLst>
          </p:nvPr>
        </p:nvGraphicFramePr>
        <p:xfrm>
          <a:off x="2019781" y="4426827"/>
          <a:ext cx="486000" cy="48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  <a:gridCol w="162000"/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cxnSp>
        <p:nvCxnSpPr>
          <p:cNvPr id="24" name="Conector reto 23"/>
          <p:cNvCxnSpPr/>
          <p:nvPr/>
        </p:nvCxnSpPr>
        <p:spPr>
          <a:xfrm>
            <a:off x="1982368" y="2743903"/>
            <a:ext cx="6981632" cy="10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tângulo 40"/>
          <p:cNvSpPr/>
          <p:nvPr/>
        </p:nvSpPr>
        <p:spPr>
          <a:xfrm>
            <a:off x="179512" y="3488298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[:,:,2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] 5×5 + </a:t>
            </a:r>
            <a:r>
              <a:rPr lang="pt-BR" sz="800" dirty="0" err="1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pad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2" name="Retângulo 41"/>
          <p:cNvSpPr/>
          <p:nvPr/>
        </p:nvSpPr>
        <p:spPr>
          <a:xfrm>
            <a:off x="179512" y="2025070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x[:,:,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1] 5×5 + </a:t>
            </a:r>
            <a:r>
              <a:rPr lang="pt-BR" sz="800" dirty="0" err="1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pad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3" name="Retângulo 42"/>
          <p:cNvSpPr/>
          <p:nvPr/>
        </p:nvSpPr>
        <p:spPr>
          <a:xfrm>
            <a:off x="179512" y="561842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x[:,:,0] 5×5 + </a:t>
            </a:r>
            <a:r>
              <a:rPr lang="pt-BR" sz="800" dirty="0" err="1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pad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1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5" name="Retângulo 44"/>
          <p:cNvSpPr/>
          <p:nvPr/>
        </p:nvSpPr>
        <p:spPr>
          <a:xfrm>
            <a:off x="2019781" y="578196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w0[:,:,0]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6" name="Retângulo 45"/>
          <p:cNvSpPr/>
          <p:nvPr/>
        </p:nvSpPr>
        <p:spPr>
          <a:xfrm>
            <a:off x="2019781" y="1300132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w0[:,:,1]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7" name="Retângulo 46"/>
          <p:cNvSpPr/>
          <p:nvPr/>
        </p:nvSpPr>
        <p:spPr>
          <a:xfrm>
            <a:off x="2019781" y="2022068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w0[:,:,2]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1" name="Retângulo 30"/>
          <p:cNvSpPr/>
          <p:nvPr/>
        </p:nvSpPr>
        <p:spPr>
          <a:xfrm>
            <a:off x="2019781" y="2782705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w1[:,:,0]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2" name="Retângulo 31"/>
          <p:cNvSpPr/>
          <p:nvPr/>
        </p:nvSpPr>
        <p:spPr>
          <a:xfrm>
            <a:off x="2019781" y="3505645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w1[:,:,1]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6" name="Retângulo 35"/>
          <p:cNvSpPr/>
          <p:nvPr/>
        </p:nvSpPr>
        <p:spPr>
          <a:xfrm>
            <a:off x="2019781" y="4228585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w1[:,:,2]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graphicFrame>
        <p:nvGraphicFramePr>
          <p:cNvPr id="91" name="Tabela 9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2602107"/>
              </p:ext>
            </p:extLst>
          </p:nvPr>
        </p:nvGraphicFramePr>
        <p:xfrm>
          <a:off x="4092865" y="1290872"/>
          <a:ext cx="900000" cy="9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12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-5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-4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-9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13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-7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-10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-2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-6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-15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8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-2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-12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13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19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2" name="Tabela 9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4981092"/>
              </p:ext>
            </p:extLst>
          </p:nvPr>
        </p:nvGraphicFramePr>
        <p:xfrm>
          <a:off x="5221892" y="1805808"/>
          <a:ext cx="900000" cy="9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-17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14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-2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-8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-3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32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-10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22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12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-14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14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-13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9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98" name="Retângulo 97"/>
          <p:cNvSpPr/>
          <p:nvPr/>
        </p:nvSpPr>
        <p:spPr>
          <a:xfrm>
            <a:off x="2963837" y="590224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x[:,:,0] 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* w0[:,:,0]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9" name="Retângulo 98"/>
          <p:cNvSpPr/>
          <p:nvPr/>
        </p:nvSpPr>
        <p:spPr>
          <a:xfrm>
            <a:off x="4092865" y="1102260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[:,:,1] 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* w0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[:,:,1]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0" name="Retângulo 99"/>
          <p:cNvSpPr/>
          <p:nvPr/>
        </p:nvSpPr>
        <p:spPr>
          <a:xfrm>
            <a:off x="5221892" y="1614295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[:,:,2] 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* w0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[:,:,2]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3" name="Retângulo 102"/>
          <p:cNvSpPr/>
          <p:nvPr/>
        </p:nvSpPr>
        <p:spPr>
          <a:xfrm>
            <a:off x="5221892" y="3820396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[:,:,2] 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* 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w1[:,:,2]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graphicFrame>
        <p:nvGraphicFramePr>
          <p:cNvPr id="106" name="Tabela 10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7522073"/>
              </p:ext>
            </p:extLst>
          </p:nvPr>
        </p:nvGraphicFramePr>
        <p:xfrm>
          <a:off x="5959892" y="1290872"/>
          <a:ext cx="162000" cy="162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107" name="Retângulo 106"/>
          <p:cNvSpPr/>
          <p:nvPr/>
        </p:nvSpPr>
        <p:spPr>
          <a:xfrm>
            <a:off x="5959892" y="1102260"/>
            <a:ext cx="648072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b0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0" name="Retângulo 119"/>
          <p:cNvSpPr/>
          <p:nvPr/>
        </p:nvSpPr>
        <p:spPr>
          <a:xfrm>
            <a:off x="5959892" y="3321148"/>
            <a:ext cx="648072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b1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graphicFrame>
        <p:nvGraphicFramePr>
          <p:cNvPr id="90" name="Tabela 8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2993659"/>
              </p:ext>
            </p:extLst>
          </p:nvPr>
        </p:nvGraphicFramePr>
        <p:xfrm>
          <a:off x="2963837" y="3016134"/>
          <a:ext cx="900000" cy="9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-9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14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18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20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20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22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22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28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-15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26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22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36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3" name="Tabela 9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4812581"/>
              </p:ext>
            </p:extLst>
          </p:nvPr>
        </p:nvGraphicFramePr>
        <p:xfrm>
          <a:off x="4092865" y="3514481"/>
          <a:ext cx="900000" cy="9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-13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-21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-9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-20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-30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-27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-26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-34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-28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-28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-38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-34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-49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-31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-21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-6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-19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7" name="Tabela 9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6361505"/>
              </p:ext>
            </p:extLst>
          </p:nvPr>
        </p:nvGraphicFramePr>
        <p:xfrm>
          <a:off x="5221892" y="4012827"/>
          <a:ext cx="900000" cy="9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-21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-33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-25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-18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-3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-28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-4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-16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-7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-12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-10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-4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-6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104" name="Retângulo 103"/>
          <p:cNvSpPr/>
          <p:nvPr/>
        </p:nvSpPr>
        <p:spPr>
          <a:xfrm>
            <a:off x="2963837" y="2821901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x[:,:,0] 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* w1[:,:,0]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5" name="Retângulo 104"/>
          <p:cNvSpPr/>
          <p:nvPr/>
        </p:nvSpPr>
        <p:spPr>
          <a:xfrm>
            <a:off x="4092865" y="3321148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[:,:,1] 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* 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w1[:,:,1]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graphicFrame>
        <p:nvGraphicFramePr>
          <p:cNvPr id="108" name="Tabela 10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6727734"/>
              </p:ext>
            </p:extLst>
          </p:nvPr>
        </p:nvGraphicFramePr>
        <p:xfrm>
          <a:off x="5959892" y="3514481"/>
          <a:ext cx="162000" cy="162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1" name="Tabela 5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7659262"/>
              </p:ext>
            </p:extLst>
          </p:nvPr>
        </p:nvGraphicFramePr>
        <p:xfrm>
          <a:off x="8100000" y="1290872"/>
          <a:ext cx="900000" cy="9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1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1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1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1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1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1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1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1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1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1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1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1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1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1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1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1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11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1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1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1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1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2" name="Tabela 5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9340425"/>
              </p:ext>
            </p:extLst>
          </p:nvPr>
        </p:nvGraphicFramePr>
        <p:xfrm>
          <a:off x="8100000" y="3479546"/>
          <a:ext cx="900000" cy="9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1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1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1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1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1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1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1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1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1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1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1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1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1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1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1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1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11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1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1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1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1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3" name="Elipse 52"/>
              <p:cNvSpPr/>
              <p:nvPr/>
            </p:nvSpPr>
            <p:spPr>
              <a:xfrm>
                <a:off x="7744974" y="1614872"/>
                <a:ext cx="252000" cy="25200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pt-BR" sz="1200" b="0" i="1" smtClean="0">
                          <a:solidFill>
                            <a:schemeClr val="tx1"/>
                          </a:solidFill>
                          <a:latin typeface="Cambria Math"/>
                          <a:ea typeface="Verdana" panose="020B0604030504040204" pitchFamily="34" charset="0"/>
                        </a:rPr>
                        <m:t>𝑓</m:t>
                      </m:r>
                    </m:oMath>
                  </m:oMathPara>
                </a14:m>
                <a:endParaRPr lang="pt-BR" sz="1200" i="1" dirty="0">
                  <a:solidFill>
                    <a:schemeClr val="tx1"/>
                  </a:solidFill>
                  <a:latin typeface="Candara" panose="020E050203030302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53" name="Elipse 5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4974" y="1614872"/>
                <a:ext cx="252000" cy="252000"/>
              </a:xfrm>
              <a:prstGeom prst="ellipse">
                <a:avLst/>
              </a:prstGeom>
              <a:blipFill rotWithShape="1">
                <a:blip r:embed="rId5"/>
                <a:stretch>
                  <a:fillRect b="-4444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Retângulo 53"/>
          <p:cNvSpPr/>
          <p:nvPr/>
        </p:nvSpPr>
        <p:spPr>
          <a:xfrm>
            <a:off x="8100000" y="1105488"/>
            <a:ext cx="926396" cy="1563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y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[:,:,0]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Elipse 54"/>
              <p:cNvSpPr/>
              <p:nvPr/>
            </p:nvSpPr>
            <p:spPr>
              <a:xfrm>
                <a:off x="7744974" y="3833664"/>
                <a:ext cx="252000" cy="25200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pt-BR" sz="1200" b="0" i="1" smtClean="0">
                          <a:solidFill>
                            <a:schemeClr val="tx1"/>
                          </a:solidFill>
                          <a:latin typeface="Cambria Math"/>
                          <a:ea typeface="Verdana" panose="020B0604030504040204" pitchFamily="34" charset="0"/>
                        </a:rPr>
                        <m:t>𝑓</m:t>
                      </m:r>
                    </m:oMath>
                  </m:oMathPara>
                </a14:m>
                <a:endParaRPr lang="pt-BR" sz="1200" i="1" dirty="0">
                  <a:solidFill>
                    <a:schemeClr val="tx1"/>
                  </a:solidFill>
                  <a:latin typeface="Candara" panose="020E050203030302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55" name="Elipse 5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4974" y="3833664"/>
                <a:ext cx="252000" cy="252000"/>
              </a:xfrm>
              <a:prstGeom prst="ellipse">
                <a:avLst/>
              </a:prstGeom>
              <a:blipFill rotWithShape="1">
                <a:blip r:embed="rId5"/>
                <a:stretch>
                  <a:fillRect b="-4444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Retângulo 55"/>
          <p:cNvSpPr/>
          <p:nvPr/>
        </p:nvSpPr>
        <p:spPr>
          <a:xfrm>
            <a:off x="8100000" y="3324376"/>
            <a:ext cx="926396" cy="1563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y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[:,:,1]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grpSp>
        <p:nvGrpSpPr>
          <p:cNvPr id="58" name="Grupo 57"/>
          <p:cNvGrpSpPr/>
          <p:nvPr/>
        </p:nvGrpSpPr>
        <p:grpSpPr>
          <a:xfrm>
            <a:off x="7599643" y="4299942"/>
            <a:ext cx="542662" cy="466882"/>
            <a:chOff x="7599643" y="2893898"/>
            <a:chExt cx="542662" cy="466882"/>
          </a:xfrm>
        </p:grpSpPr>
        <p:grpSp>
          <p:nvGrpSpPr>
            <p:cNvPr id="59" name="Grupo 58"/>
            <p:cNvGrpSpPr/>
            <p:nvPr/>
          </p:nvGrpSpPr>
          <p:grpSpPr>
            <a:xfrm>
              <a:off x="7758988" y="3136900"/>
              <a:ext cx="223972" cy="223880"/>
              <a:chOff x="6441281" y="2383631"/>
              <a:chExt cx="327288" cy="327154"/>
            </a:xfrm>
          </p:grpSpPr>
          <p:sp>
            <p:nvSpPr>
              <p:cNvPr id="61" name="Retângulo 60"/>
              <p:cNvSpPr/>
              <p:nvPr/>
            </p:nvSpPr>
            <p:spPr>
              <a:xfrm>
                <a:off x="6444569" y="2386785"/>
                <a:ext cx="324000" cy="324000"/>
              </a:xfrm>
              <a:prstGeom prst="rect">
                <a:avLst/>
              </a:prstGeom>
              <a:solidFill>
                <a:srgbClr val="C0C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2" name="Forma livre 61"/>
              <p:cNvSpPr/>
              <p:nvPr/>
            </p:nvSpPr>
            <p:spPr>
              <a:xfrm>
                <a:off x="6441281" y="2383631"/>
                <a:ext cx="326232" cy="164307"/>
              </a:xfrm>
              <a:custGeom>
                <a:avLst/>
                <a:gdLst>
                  <a:gd name="connsiteX0" fmla="*/ 0 w 326232"/>
                  <a:gd name="connsiteY0" fmla="*/ 164307 h 164307"/>
                  <a:gd name="connsiteX1" fmla="*/ 166688 w 326232"/>
                  <a:gd name="connsiteY1" fmla="*/ 161925 h 164307"/>
                  <a:gd name="connsiteX2" fmla="*/ 326232 w 326232"/>
                  <a:gd name="connsiteY2" fmla="*/ 0 h 1643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6232" h="164307">
                    <a:moveTo>
                      <a:pt x="0" y="164307"/>
                    </a:moveTo>
                    <a:lnTo>
                      <a:pt x="166688" y="161925"/>
                    </a:lnTo>
                    <a:lnTo>
                      <a:pt x="326232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60" name="Retângulo 59"/>
            <p:cNvSpPr/>
            <p:nvPr/>
          </p:nvSpPr>
          <p:spPr>
            <a:xfrm>
              <a:off x="7599643" y="2893898"/>
              <a:ext cx="542662" cy="2539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pt-BR" sz="1050" b="0" dirty="0" err="1" smtClean="0">
                  <a:solidFill>
                    <a:schemeClr val="tx1"/>
                  </a:solidFill>
                </a:rPr>
                <a:t>ReLu</a:t>
              </a:r>
              <a:endParaRPr lang="pt-BR" sz="1050" i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3" name="Grupo 62"/>
          <p:cNvGrpSpPr/>
          <p:nvPr/>
        </p:nvGrpSpPr>
        <p:grpSpPr>
          <a:xfrm>
            <a:off x="7599643" y="2080394"/>
            <a:ext cx="542662" cy="466882"/>
            <a:chOff x="7599643" y="2893898"/>
            <a:chExt cx="542662" cy="466882"/>
          </a:xfrm>
        </p:grpSpPr>
        <p:grpSp>
          <p:nvGrpSpPr>
            <p:cNvPr id="64" name="Grupo 63"/>
            <p:cNvGrpSpPr/>
            <p:nvPr/>
          </p:nvGrpSpPr>
          <p:grpSpPr>
            <a:xfrm>
              <a:off x="7758988" y="3136900"/>
              <a:ext cx="223972" cy="223880"/>
              <a:chOff x="6441281" y="2383631"/>
              <a:chExt cx="327288" cy="327154"/>
            </a:xfrm>
          </p:grpSpPr>
          <p:sp>
            <p:nvSpPr>
              <p:cNvPr id="66" name="Retângulo 65"/>
              <p:cNvSpPr/>
              <p:nvPr/>
            </p:nvSpPr>
            <p:spPr>
              <a:xfrm>
                <a:off x="6444569" y="2386785"/>
                <a:ext cx="324000" cy="324000"/>
              </a:xfrm>
              <a:prstGeom prst="rect">
                <a:avLst/>
              </a:prstGeom>
              <a:solidFill>
                <a:srgbClr val="C0C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7" name="Forma livre 66"/>
              <p:cNvSpPr/>
              <p:nvPr/>
            </p:nvSpPr>
            <p:spPr>
              <a:xfrm>
                <a:off x="6441281" y="2383631"/>
                <a:ext cx="326232" cy="164307"/>
              </a:xfrm>
              <a:custGeom>
                <a:avLst/>
                <a:gdLst>
                  <a:gd name="connsiteX0" fmla="*/ 0 w 326232"/>
                  <a:gd name="connsiteY0" fmla="*/ 164307 h 164307"/>
                  <a:gd name="connsiteX1" fmla="*/ 166688 w 326232"/>
                  <a:gd name="connsiteY1" fmla="*/ 161925 h 164307"/>
                  <a:gd name="connsiteX2" fmla="*/ 326232 w 326232"/>
                  <a:gd name="connsiteY2" fmla="*/ 0 h 1643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6232" h="164307">
                    <a:moveTo>
                      <a:pt x="0" y="164307"/>
                    </a:moveTo>
                    <a:lnTo>
                      <a:pt x="166688" y="161925"/>
                    </a:lnTo>
                    <a:lnTo>
                      <a:pt x="326232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65" name="Retângulo 64"/>
            <p:cNvSpPr/>
            <p:nvPr/>
          </p:nvSpPr>
          <p:spPr>
            <a:xfrm>
              <a:off x="7599643" y="2893898"/>
              <a:ext cx="542662" cy="2539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pt-BR" sz="1050" b="0" dirty="0" err="1" smtClean="0">
                  <a:solidFill>
                    <a:schemeClr val="tx1"/>
                  </a:solidFill>
                </a:rPr>
                <a:t>ReLu</a:t>
              </a:r>
              <a:endParaRPr lang="pt-BR" sz="1050" i="1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68" name="Conector de seta reta 67"/>
          <p:cNvCxnSpPr>
            <a:stCxn id="60" idx="0"/>
          </p:cNvCxnSpPr>
          <p:nvPr/>
        </p:nvCxnSpPr>
        <p:spPr>
          <a:xfrm flipV="1">
            <a:off x="7870974" y="4085664"/>
            <a:ext cx="0" cy="214278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ector de seta reta 68"/>
          <p:cNvCxnSpPr>
            <a:stCxn id="65" idx="0"/>
          </p:cNvCxnSpPr>
          <p:nvPr/>
        </p:nvCxnSpPr>
        <p:spPr>
          <a:xfrm flipV="1">
            <a:off x="7870974" y="1866872"/>
            <a:ext cx="0" cy="213522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5345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" name="Grupo 110"/>
          <p:cNvGrpSpPr/>
          <p:nvPr/>
        </p:nvGrpSpPr>
        <p:grpSpPr>
          <a:xfrm>
            <a:off x="2963836" y="3085263"/>
            <a:ext cx="3778111" cy="1718650"/>
            <a:chOff x="2963837" y="880214"/>
            <a:chExt cx="3778111" cy="1718650"/>
          </a:xfrm>
        </p:grpSpPr>
        <p:sp>
          <p:nvSpPr>
            <p:cNvPr id="112" name="Seta para a direita 111"/>
            <p:cNvSpPr/>
            <p:nvPr/>
          </p:nvSpPr>
          <p:spPr>
            <a:xfrm>
              <a:off x="2963837" y="880214"/>
              <a:ext cx="3778111" cy="1718650"/>
            </a:xfrm>
            <a:prstGeom prst="rightArrow">
              <a:avLst>
                <a:gd name="adj1" fmla="val 79851"/>
                <a:gd name="adj2" fmla="val 26962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0" rtlCol="0" anchor="ctr"/>
            <a:lstStyle/>
            <a:p>
              <a:pPr algn="ctr"/>
              <a:endParaRPr lang="pt-BR" sz="2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3" name="Retângulo 112"/>
                <p:cNvSpPr/>
                <p:nvPr/>
              </p:nvSpPr>
              <p:spPr>
                <a:xfrm>
                  <a:off x="6206892" y="1533444"/>
                  <a:ext cx="401072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r>
                          <a:rPr lang="pt-BR" i="1">
                            <a:latin typeface="Cambria Math"/>
                          </a:rPr>
                          <m:t>∑</m:t>
                        </m:r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113" name="Retângulo 11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06892" y="1533444"/>
                  <a:ext cx="401072" cy="369332"/>
                </a:xfrm>
                <a:prstGeom prst="rect">
                  <a:avLst/>
                </a:prstGeom>
                <a:blipFill rotWithShape="1">
                  <a:blip r:embed="rId2"/>
                  <a:stretch>
                    <a:fillRect r="-6061" b="-11475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8" name="Grupo 17"/>
          <p:cNvGrpSpPr/>
          <p:nvPr/>
        </p:nvGrpSpPr>
        <p:grpSpPr>
          <a:xfrm>
            <a:off x="2963837" y="880214"/>
            <a:ext cx="3778111" cy="1718650"/>
            <a:chOff x="2963837" y="880214"/>
            <a:chExt cx="3778111" cy="1718650"/>
          </a:xfrm>
        </p:grpSpPr>
        <p:sp>
          <p:nvSpPr>
            <p:cNvPr id="87" name="Seta para a direita 86"/>
            <p:cNvSpPr/>
            <p:nvPr/>
          </p:nvSpPr>
          <p:spPr>
            <a:xfrm>
              <a:off x="2963837" y="880214"/>
              <a:ext cx="3778111" cy="1718650"/>
            </a:xfrm>
            <a:prstGeom prst="rightArrow">
              <a:avLst>
                <a:gd name="adj1" fmla="val 79851"/>
                <a:gd name="adj2" fmla="val 26962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0" rtlCol="0" anchor="ctr"/>
            <a:lstStyle/>
            <a:p>
              <a:pPr algn="ctr"/>
              <a:endParaRPr lang="pt-BR" sz="2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Retângulo 15"/>
                <p:cNvSpPr/>
                <p:nvPr/>
              </p:nvSpPr>
              <p:spPr>
                <a:xfrm>
                  <a:off x="6206892" y="1533444"/>
                  <a:ext cx="401072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r>
                          <a:rPr lang="pt-BR" i="1">
                            <a:latin typeface="Cambria Math"/>
                          </a:rPr>
                          <m:t>∑</m:t>
                        </m:r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16" name="Retângulo 1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06892" y="1533444"/>
                  <a:ext cx="401072" cy="369332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 r="-6061" b="-13333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</p:grpSp>
      <p:graphicFrame>
        <p:nvGraphicFramePr>
          <p:cNvPr id="88" name="Tabela 8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0088641"/>
              </p:ext>
            </p:extLst>
          </p:nvPr>
        </p:nvGraphicFramePr>
        <p:xfrm>
          <a:off x="6741948" y="1290872"/>
          <a:ext cx="900000" cy="9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34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39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23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48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28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20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28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48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39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-6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34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18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89" name="Retângulo 88"/>
          <p:cNvSpPr/>
          <p:nvPr/>
        </p:nvSpPr>
        <p:spPr>
          <a:xfrm>
            <a:off x="6741948" y="1105488"/>
            <a:ext cx="926396" cy="1563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v[:,:,0]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graphicFrame>
        <p:nvGraphicFramePr>
          <p:cNvPr id="109" name="Tabela 10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7368346"/>
              </p:ext>
            </p:extLst>
          </p:nvPr>
        </p:nvGraphicFramePr>
        <p:xfrm>
          <a:off x="6741948" y="3509664"/>
          <a:ext cx="900000" cy="9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-24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-18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-16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-8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-10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-43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-12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-12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-6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-26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-3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-60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-10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-16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-60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-20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-27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-45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-8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-3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28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110" name="Retângulo 109"/>
          <p:cNvSpPr/>
          <p:nvPr/>
        </p:nvSpPr>
        <p:spPr>
          <a:xfrm>
            <a:off x="6741948" y="3324376"/>
            <a:ext cx="926396" cy="1563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v[:,:,1]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graphicFrame>
        <p:nvGraphicFramePr>
          <p:cNvPr id="23" name="Tabela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1262960"/>
              </p:ext>
            </p:extLst>
          </p:nvPr>
        </p:nvGraphicFramePr>
        <p:xfrm>
          <a:off x="2963837" y="775936"/>
          <a:ext cx="900000" cy="9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26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18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-5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28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19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24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-5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24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16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20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26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14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16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20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Camada </a:t>
            </a:r>
            <a:r>
              <a:rPr lang="pt-BR" dirty="0" err="1"/>
              <a:t>convolucional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34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SIN393 (2023)</a:t>
            </a:r>
            <a:endParaRPr lang="pt-BR" dirty="0"/>
          </a:p>
        </p:txBody>
      </p:sp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4061394"/>
              </p:ext>
            </p:extLst>
          </p:nvPr>
        </p:nvGraphicFramePr>
        <p:xfrm>
          <a:off x="139725" y="743228"/>
          <a:ext cx="1260000" cy="126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7" name="Tabe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5535040"/>
              </p:ext>
            </p:extLst>
          </p:nvPr>
        </p:nvGraphicFramePr>
        <p:xfrm>
          <a:off x="139725" y="2206456"/>
          <a:ext cx="1260000" cy="126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8" name="Tabela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6309374"/>
              </p:ext>
            </p:extLst>
          </p:nvPr>
        </p:nvGraphicFramePr>
        <p:xfrm>
          <a:off x="139725" y="3669684"/>
          <a:ext cx="1260000" cy="126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i="1" dirty="0" smtClean="0"/>
                        <a:t>0</a:t>
                      </a:r>
                      <a:endParaRPr lang="pt-BR" sz="900" i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9" name="Tabela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5060126"/>
              </p:ext>
            </p:extLst>
          </p:nvPr>
        </p:nvGraphicFramePr>
        <p:xfrm>
          <a:off x="2019781" y="775936"/>
          <a:ext cx="486000" cy="48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  <a:gridCol w="162000"/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10" name="Tabela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3609842"/>
              </p:ext>
            </p:extLst>
          </p:nvPr>
        </p:nvGraphicFramePr>
        <p:xfrm>
          <a:off x="2019781" y="1497872"/>
          <a:ext cx="486000" cy="48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  <a:gridCol w="162000"/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11" name="Tabela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5527649"/>
              </p:ext>
            </p:extLst>
          </p:nvPr>
        </p:nvGraphicFramePr>
        <p:xfrm>
          <a:off x="2019781" y="2219808"/>
          <a:ext cx="486000" cy="48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  <a:gridCol w="162000"/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20" name="Tabela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2689752"/>
              </p:ext>
            </p:extLst>
          </p:nvPr>
        </p:nvGraphicFramePr>
        <p:xfrm>
          <a:off x="2019781" y="2980947"/>
          <a:ext cx="486000" cy="48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  <a:gridCol w="162000"/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21" name="Tabela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447025"/>
              </p:ext>
            </p:extLst>
          </p:nvPr>
        </p:nvGraphicFramePr>
        <p:xfrm>
          <a:off x="2019781" y="3703887"/>
          <a:ext cx="486000" cy="48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  <a:gridCol w="162000"/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22" name="Tabela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6150147"/>
              </p:ext>
            </p:extLst>
          </p:nvPr>
        </p:nvGraphicFramePr>
        <p:xfrm>
          <a:off x="2019781" y="4426827"/>
          <a:ext cx="486000" cy="48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  <a:gridCol w="162000"/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-2</a:t>
                      </a:r>
                      <a:endParaRPr lang="pt-BR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cxnSp>
        <p:nvCxnSpPr>
          <p:cNvPr id="24" name="Conector reto 23"/>
          <p:cNvCxnSpPr/>
          <p:nvPr/>
        </p:nvCxnSpPr>
        <p:spPr>
          <a:xfrm>
            <a:off x="1982368" y="2743903"/>
            <a:ext cx="6981632" cy="10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tângulo 40"/>
          <p:cNvSpPr/>
          <p:nvPr/>
        </p:nvSpPr>
        <p:spPr>
          <a:xfrm>
            <a:off x="179512" y="3488298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[:,:,2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] 5×5 + </a:t>
            </a:r>
            <a:r>
              <a:rPr lang="pt-BR" sz="800" dirty="0" err="1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pad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2" name="Retângulo 41"/>
          <p:cNvSpPr/>
          <p:nvPr/>
        </p:nvSpPr>
        <p:spPr>
          <a:xfrm>
            <a:off x="179512" y="2025070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x[:,:,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1] 5×5 + </a:t>
            </a:r>
            <a:r>
              <a:rPr lang="pt-BR" sz="800" dirty="0" err="1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pad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3" name="Retângulo 42"/>
          <p:cNvSpPr/>
          <p:nvPr/>
        </p:nvSpPr>
        <p:spPr>
          <a:xfrm>
            <a:off x="179512" y="561842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x[:,:,0] 5×5 + </a:t>
            </a:r>
            <a:r>
              <a:rPr lang="pt-BR" sz="800" dirty="0" err="1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pad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1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5" name="Retângulo 44"/>
          <p:cNvSpPr/>
          <p:nvPr/>
        </p:nvSpPr>
        <p:spPr>
          <a:xfrm>
            <a:off x="2019781" y="578196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w0[:,:,0]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6" name="Retângulo 45"/>
          <p:cNvSpPr/>
          <p:nvPr/>
        </p:nvSpPr>
        <p:spPr>
          <a:xfrm>
            <a:off x="2019781" y="1300132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w0[:,:,1]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7" name="Retângulo 46"/>
          <p:cNvSpPr/>
          <p:nvPr/>
        </p:nvSpPr>
        <p:spPr>
          <a:xfrm>
            <a:off x="2019781" y="2022068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w0[:,:,2]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1" name="Retângulo 30"/>
          <p:cNvSpPr/>
          <p:nvPr/>
        </p:nvSpPr>
        <p:spPr>
          <a:xfrm>
            <a:off x="2019781" y="2782705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w1[:,:,0]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2" name="Retângulo 31"/>
          <p:cNvSpPr/>
          <p:nvPr/>
        </p:nvSpPr>
        <p:spPr>
          <a:xfrm>
            <a:off x="2019781" y="3505645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w1[:,:,1]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6" name="Retângulo 35"/>
          <p:cNvSpPr/>
          <p:nvPr/>
        </p:nvSpPr>
        <p:spPr>
          <a:xfrm>
            <a:off x="2019781" y="4228585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w1[:,:,2]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graphicFrame>
        <p:nvGraphicFramePr>
          <p:cNvPr id="91" name="Tabela 9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1138092"/>
              </p:ext>
            </p:extLst>
          </p:nvPr>
        </p:nvGraphicFramePr>
        <p:xfrm>
          <a:off x="4092865" y="1290872"/>
          <a:ext cx="900000" cy="9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12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-5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-4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-9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13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-7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-10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-2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-6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-15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8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-2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-12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13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19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2" name="Tabela 9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7438343"/>
              </p:ext>
            </p:extLst>
          </p:nvPr>
        </p:nvGraphicFramePr>
        <p:xfrm>
          <a:off x="5221892" y="1805808"/>
          <a:ext cx="900000" cy="9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-17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14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-2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-8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-3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32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-10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22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12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-14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14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-13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9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98" name="Retângulo 97"/>
          <p:cNvSpPr/>
          <p:nvPr/>
        </p:nvSpPr>
        <p:spPr>
          <a:xfrm>
            <a:off x="2963837" y="590224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x[:,:,0] 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* w0[:,:,0]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9" name="Retângulo 98"/>
          <p:cNvSpPr/>
          <p:nvPr/>
        </p:nvSpPr>
        <p:spPr>
          <a:xfrm>
            <a:off x="4092865" y="1102260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[:,:,1] 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* w0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[:,:,1]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0" name="Retângulo 99"/>
          <p:cNvSpPr/>
          <p:nvPr/>
        </p:nvSpPr>
        <p:spPr>
          <a:xfrm>
            <a:off x="5221892" y="1614295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[:,:,2] 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* w0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[:,:,2]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3" name="Retângulo 102"/>
          <p:cNvSpPr/>
          <p:nvPr/>
        </p:nvSpPr>
        <p:spPr>
          <a:xfrm>
            <a:off x="5221892" y="3820396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[:,:,2] 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* 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w1[:,:,2]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graphicFrame>
        <p:nvGraphicFramePr>
          <p:cNvPr id="106" name="Tabela 10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3487124"/>
              </p:ext>
            </p:extLst>
          </p:nvPr>
        </p:nvGraphicFramePr>
        <p:xfrm>
          <a:off x="5959892" y="1290872"/>
          <a:ext cx="162000" cy="162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107" name="Retângulo 106"/>
          <p:cNvSpPr/>
          <p:nvPr/>
        </p:nvSpPr>
        <p:spPr>
          <a:xfrm>
            <a:off x="5959892" y="1102260"/>
            <a:ext cx="648072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b0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0" name="Retângulo 119"/>
          <p:cNvSpPr/>
          <p:nvPr/>
        </p:nvSpPr>
        <p:spPr>
          <a:xfrm>
            <a:off x="5959892" y="3321148"/>
            <a:ext cx="648072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b1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graphicFrame>
        <p:nvGraphicFramePr>
          <p:cNvPr id="90" name="Tabela 8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9600930"/>
              </p:ext>
            </p:extLst>
          </p:nvPr>
        </p:nvGraphicFramePr>
        <p:xfrm>
          <a:off x="2963837" y="3016134"/>
          <a:ext cx="900000" cy="9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-9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14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18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20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20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22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22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28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-15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26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22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36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3" name="Tabela 9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1882009"/>
              </p:ext>
            </p:extLst>
          </p:nvPr>
        </p:nvGraphicFramePr>
        <p:xfrm>
          <a:off x="4092865" y="3514481"/>
          <a:ext cx="900000" cy="9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-13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-21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-9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-20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-30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-27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-26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-34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-28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-28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-38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-34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-49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-31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-21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-6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-19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7" name="Tabela 9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3891016"/>
              </p:ext>
            </p:extLst>
          </p:nvPr>
        </p:nvGraphicFramePr>
        <p:xfrm>
          <a:off x="5221892" y="4012827"/>
          <a:ext cx="900000" cy="9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-21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-33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-25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-18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-3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-28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-4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-16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-7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-12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-10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-4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-11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-6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104" name="Retângulo 103"/>
          <p:cNvSpPr/>
          <p:nvPr/>
        </p:nvSpPr>
        <p:spPr>
          <a:xfrm>
            <a:off x="2963837" y="2821901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x[:,:,0] 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* w1[:,:,0]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5" name="Retângulo 104"/>
          <p:cNvSpPr/>
          <p:nvPr/>
        </p:nvSpPr>
        <p:spPr>
          <a:xfrm>
            <a:off x="4092865" y="3321148"/>
            <a:ext cx="1296144" cy="15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[:,:,1] </a:t>
            </a:r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* 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w1[:,:,1]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graphicFrame>
        <p:nvGraphicFramePr>
          <p:cNvPr id="108" name="Tabela 10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2983886"/>
              </p:ext>
            </p:extLst>
          </p:nvPr>
        </p:nvGraphicFramePr>
        <p:xfrm>
          <a:off x="5959892" y="3514481"/>
          <a:ext cx="162000" cy="162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000"/>
              </a:tblGrid>
              <a:tr h="16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1" name="Tabela 5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3738528"/>
              </p:ext>
            </p:extLst>
          </p:nvPr>
        </p:nvGraphicFramePr>
        <p:xfrm>
          <a:off x="8100000" y="1290872"/>
          <a:ext cx="900000" cy="9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34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39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23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48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28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20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28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48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41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39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34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18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2" name="Tabela 5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1101866"/>
              </p:ext>
            </p:extLst>
          </p:nvPr>
        </p:nvGraphicFramePr>
        <p:xfrm>
          <a:off x="8100000" y="3479546"/>
          <a:ext cx="900000" cy="9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pt-B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0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17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28</a:t>
                      </a:r>
                      <a:endParaRPr lang="pt-B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3" name="Elipse 52"/>
              <p:cNvSpPr/>
              <p:nvPr/>
            </p:nvSpPr>
            <p:spPr>
              <a:xfrm>
                <a:off x="7744974" y="1614872"/>
                <a:ext cx="252000" cy="25200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pt-BR" sz="1200" b="0" i="1" smtClean="0">
                          <a:solidFill>
                            <a:schemeClr val="tx1"/>
                          </a:solidFill>
                          <a:latin typeface="Cambria Math"/>
                          <a:ea typeface="Verdana" panose="020B0604030504040204" pitchFamily="34" charset="0"/>
                        </a:rPr>
                        <m:t>𝑓</m:t>
                      </m:r>
                    </m:oMath>
                  </m:oMathPara>
                </a14:m>
                <a:endParaRPr lang="pt-BR" sz="1200" i="1" dirty="0">
                  <a:solidFill>
                    <a:schemeClr val="tx1"/>
                  </a:solidFill>
                  <a:latin typeface="Candara" panose="020E050203030302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53" name="Elipse 5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4974" y="1614872"/>
                <a:ext cx="252000" cy="252000"/>
              </a:xfrm>
              <a:prstGeom prst="ellipse">
                <a:avLst/>
              </a:prstGeom>
              <a:blipFill rotWithShape="1">
                <a:blip r:embed="rId5"/>
                <a:stretch>
                  <a:fillRect b="-4444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Retângulo 53"/>
          <p:cNvSpPr/>
          <p:nvPr/>
        </p:nvSpPr>
        <p:spPr>
          <a:xfrm>
            <a:off x="8100000" y="1105488"/>
            <a:ext cx="926396" cy="1563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y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[:,:,0]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Elipse 54"/>
              <p:cNvSpPr/>
              <p:nvPr/>
            </p:nvSpPr>
            <p:spPr>
              <a:xfrm>
                <a:off x="7744974" y="3833664"/>
                <a:ext cx="252000" cy="25200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pt-BR" sz="1200" b="0" i="1" smtClean="0">
                          <a:solidFill>
                            <a:schemeClr val="tx1"/>
                          </a:solidFill>
                          <a:latin typeface="Cambria Math"/>
                          <a:ea typeface="Verdana" panose="020B0604030504040204" pitchFamily="34" charset="0"/>
                        </a:rPr>
                        <m:t>𝑓</m:t>
                      </m:r>
                    </m:oMath>
                  </m:oMathPara>
                </a14:m>
                <a:endParaRPr lang="pt-BR" sz="1200" i="1" dirty="0">
                  <a:solidFill>
                    <a:schemeClr val="tx1"/>
                  </a:solidFill>
                  <a:latin typeface="Candara" panose="020E050203030302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55" name="Elipse 5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4974" y="3833664"/>
                <a:ext cx="252000" cy="252000"/>
              </a:xfrm>
              <a:prstGeom prst="ellipse">
                <a:avLst/>
              </a:prstGeom>
              <a:blipFill rotWithShape="1">
                <a:blip r:embed="rId5"/>
                <a:stretch>
                  <a:fillRect b="-4444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Retângulo 55"/>
          <p:cNvSpPr/>
          <p:nvPr/>
        </p:nvSpPr>
        <p:spPr>
          <a:xfrm>
            <a:off x="8100000" y="3324376"/>
            <a:ext cx="926396" cy="1563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pt-BR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y</a:t>
            </a:r>
            <a:r>
              <a:rPr lang="pt-BR" sz="8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[:,:,1]</a:t>
            </a:r>
            <a:endParaRPr lang="pt-B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grpSp>
        <p:nvGrpSpPr>
          <p:cNvPr id="3" name="Grupo 2"/>
          <p:cNvGrpSpPr/>
          <p:nvPr/>
        </p:nvGrpSpPr>
        <p:grpSpPr>
          <a:xfrm>
            <a:off x="7599643" y="4299942"/>
            <a:ext cx="542662" cy="466882"/>
            <a:chOff x="7599643" y="2893898"/>
            <a:chExt cx="542662" cy="466882"/>
          </a:xfrm>
        </p:grpSpPr>
        <p:grpSp>
          <p:nvGrpSpPr>
            <p:cNvPr id="57" name="Grupo 56"/>
            <p:cNvGrpSpPr/>
            <p:nvPr/>
          </p:nvGrpSpPr>
          <p:grpSpPr>
            <a:xfrm>
              <a:off x="7758988" y="3136900"/>
              <a:ext cx="223972" cy="223880"/>
              <a:chOff x="6441281" y="2383631"/>
              <a:chExt cx="327288" cy="327154"/>
            </a:xfrm>
          </p:grpSpPr>
          <p:sp>
            <p:nvSpPr>
              <p:cNvPr id="58" name="Retângulo 57"/>
              <p:cNvSpPr/>
              <p:nvPr/>
            </p:nvSpPr>
            <p:spPr>
              <a:xfrm>
                <a:off x="6444569" y="2386785"/>
                <a:ext cx="324000" cy="324000"/>
              </a:xfrm>
              <a:prstGeom prst="rect">
                <a:avLst/>
              </a:prstGeom>
              <a:solidFill>
                <a:srgbClr val="C0C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9" name="Forma livre 58"/>
              <p:cNvSpPr/>
              <p:nvPr/>
            </p:nvSpPr>
            <p:spPr>
              <a:xfrm>
                <a:off x="6441281" y="2383631"/>
                <a:ext cx="326232" cy="164307"/>
              </a:xfrm>
              <a:custGeom>
                <a:avLst/>
                <a:gdLst>
                  <a:gd name="connsiteX0" fmla="*/ 0 w 326232"/>
                  <a:gd name="connsiteY0" fmla="*/ 164307 h 164307"/>
                  <a:gd name="connsiteX1" fmla="*/ 166688 w 326232"/>
                  <a:gd name="connsiteY1" fmla="*/ 161925 h 164307"/>
                  <a:gd name="connsiteX2" fmla="*/ 326232 w 326232"/>
                  <a:gd name="connsiteY2" fmla="*/ 0 h 1643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6232" h="164307">
                    <a:moveTo>
                      <a:pt x="0" y="164307"/>
                    </a:moveTo>
                    <a:lnTo>
                      <a:pt x="166688" y="161925"/>
                    </a:lnTo>
                    <a:lnTo>
                      <a:pt x="326232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60" name="Retângulo 59"/>
            <p:cNvSpPr/>
            <p:nvPr/>
          </p:nvSpPr>
          <p:spPr>
            <a:xfrm>
              <a:off x="7599643" y="2893898"/>
              <a:ext cx="542662" cy="2539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pt-BR" sz="1050" b="0" dirty="0" err="1" smtClean="0">
                  <a:solidFill>
                    <a:schemeClr val="tx1"/>
                  </a:solidFill>
                </a:rPr>
                <a:t>ReLu</a:t>
              </a:r>
              <a:endParaRPr lang="pt-BR" sz="1050" i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2" name="Grupo 61"/>
          <p:cNvGrpSpPr/>
          <p:nvPr/>
        </p:nvGrpSpPr>
        <p:grpSpPr>
          <a:xfrm>
            <a:off x="7599643" y="2080394"/>
            <a:ext cx="542662" cy="466882"/>
            <a:chOff x="7599643" y="2893898"/>
            <a:chExt cx="542662" cy="466882"/>
          </a:xfrm>
        </p:grpSpPr>
        <p:grpSp>
          <p:nvGrpSpPr>
            <p:cNvPr id="63" name="Grupo 62"/>
            <p:cNvGrpSpPr/>
            <p:nvPr/>
          </p:nvGrpSpPr>
          <p:grpSpPr>
            <a:xfrm>
              <a:off x="7758988" y="3136900"/>
              <a:ext cx="223972" cy="223880"/>
              <a:chOff x="6441281" y="2383631"/>
              <a:chExt cx="327288" cy="327154"/>
            </a:xfrm>
          </p:grpSpPr>
          <p:sp>
            <p:nvSpPr>
              <p:cNvPr id="65" name="Retângulo 64"/>
              <p:cNvSpPr/>
              <p:nvPr/>
            </p:nvSpPr>
            <p:spPr>
              <a:xfrm>
                <a:off x="6444569" y="2386785"/>
                <a:ext cx="324000" cy="324000"/>
              </a:xfrm>
              <a:prstGeom prst="rect">
                <a:avLst/>
              </a:prstGeom>
              <a:solidFill>
                <a:srgbClr val="C0C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6" name="Forma livre 65"/>
              <p:cNvSpPr/>
              <p:nvPr/>
            </p:nvSpPr>
            <p:spPr>
              <a:xfrm>
                <a:off x="6441281" y="2383631"/>
                <a:ext cx="326232" cy="164307"/>
              </a:xfrm>
              <a:custGeom>
                <a:avLst/>
                <a:gdLst>
                  <a:gd name="connsiteX0" fmla="*/ 0 w 326232"/>
                  <a:gd name="connsiteY0" fmla="*/ 164307 h 164307"/>
                  <a:gd name="connsiteX1" fmla="*/ 166688 w 326232"/>
                  <a:gd name="connsiteY1" fmla="*/ 161925 h 164307"/>
                  <a:gd name="connsiteX2" fmla="*/ 326232 w 326232"/>
                  <a:gd name="connsiteY2" fmla="*/ 0 h 1643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6232" h="164307">
                    <a:moveTo>
                      <a:pt x="0" y="164307"/>
                    </a:moveTo>
                    <a:lnTo>
                      <a:pt x="166688" y="161925"/>
                    </a:lnTo>
                    <a:lnTo>
                      <a:pt x="326232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64" name="Retângulo 63"/>
            <p:cNvSpPr/>
            <p:nvPr/>
          </p:nvSpPr>
          <p:spPr>
            <a:xfrm>
              <a:off x="7599643" y="2893898"/>
              <a:ext cx="542662" cy="2539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pt-BR" sz="1050" b="0" dirty="0" err="1" smtClean="0">
                  <a:solidFill>
                    <a:schemeClr val="tx1"/>
                  </a:solidFill>
                </a:rPr>
                <a:t>ReLu</a:t>
              </a:r>
              <a:endParaRPr lang="pt-BR" sz="1050" i="1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14" name="Conector de seta reta 13"/>
          <p:cNvCxnSpPr>
            <a:stCxn id="60" idx="0"/>
            <a:endCxn id="55" idx="4"/>
          </p:cNvCxnSpPr>
          <p:nvPr/>
        </p:nvCxnSpPr>
        <p:spPr>
          <a:xfrm flipV="1">
            <a:off x="7870974" y="4085664"/>
            <a:ext cx="0" cy="214278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ector de seta reta 68"/>
          <p:cNvCxnSpPr>
            <a:stCxn id="64" idx="0"/>
            <a:endCxn id="53" idx="4"/>
          </p:cNvCxnSpPr>
          <p:nvPr/>
        </p:nvCxnSpPr>
        <p:spPr>
          <a:xfrm flipV="1">
            <a:off x="7870974" y="1866872"/>
            <a:ext cx="0" cy="213522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5034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Função de ativação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pt-BR" dirty="0" smtClean="0"/>
              <a:t> Prof. João F. Mari – joaofmari.github.io – SIN393 (2023)</a:t>
            </a: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t>35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74771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Função de ativação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36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0" y="4951526"/>
            <a:ext cx="6300192" cy="191974"/>
          </a:xfrm>
        </p:spPr>
        <p:txBody>
          <a:bodyPr/>
          <a:lstStyle/>
          <a:p>
            <a:r>
              <a:rPr lang="pt-BR" dirty="0" smtClean="0"/>
              <a:t> Prof. João F. Mari – joaofmari.github.io – SIN393 (2023)</a:t>
            </a:r>
            <a:endParaRPr lang="pt-BR" dirty="0"/>
          </a:p>
        </p:txBody>
      </p:sp>
      <p:graphicFrame>
        <p:nvGraphicFramePr>
          <p:cNvPr id="11" name="Tabela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2903367"/>
              </p:ext>
            </p:extLst>
          </p:nvPr>
        </p:nvGraphicFramePr>
        <p:xfrm>
          <a:off x="2566081" y="1840761"/>
          <a:ext cx="1800000" cy="18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pt-BR" sz="5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pt-BR" sz="5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pt-BR" sz="5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pt-BR" sz="5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pt-BR" sz="5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pt-BR" sz="5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pt-BR" sz="5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pt-BR" sz="5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pt-BR" sz="5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pt-BR" sz="5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13" name="Triângulo isósceles 12"/>
          <p:cNvSpPr/>
          <p:nvPr/>
        </p:nvSpPr>
        <p:spPr>
          <a:xfrm rot="10800000" flipH="1" flipV="1">
            <a:off x="3394462" y="1725618"/>
            <a:ext cx="144000" cy="108000"/>
          </a:xfrm>
          <a:prstGeom prst="triangle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4" name="Triângulo isósceles 13"/>
          <p:cNvSpPr/>
          <p:nvPr/>
        </p:nvSpPr>
        <p:spPr>
          <a:xfrm rot="5400000" flipH="1">
            <a:off x="4353043" y="2685002"/>
            <a:ext cx="144000" cy="108000"/>
          </a:xfrm>
          <a:prstGeom prst="triangle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5" name="Forma livre 14"/>
          <p:cNvSpPr/>
          <p:nvPr/>
        </p:nvSpPr>
        <p:spPr>
          <a:xfrm>
            <a:off x="2566080" y="2018968"/>
            <a:ext cx="1797819" cy="1446351"/>
          </a:xfrm>
          <a:custGeom>
            <a:avLst/>
            <a:gdLst>
              <a:gd name="connsiteX0" fmla="*/ 0 w 1290638"/>
              <a:gd name="connsiteY0" fmla="*/ 476250 h 518901"/>
              <a:gd name="connsiteX1" fmla="*/ 471488 w 1290638"/>
              <a:gd name="connsiteY1" fmla="*/ 481013 h 518901"/>
              <a:gd name="connsiteX2" fmla="*/ 719138 w 1290638"/>
              <a:gd name="connsiteY2" fmla="*/ 71438 h 518901"/>
              <a:gd name="connsiteX3" fmla="*/ 1290638 w 1290638"/>
              <a:gd name="connsiteY3" fmla="*/ 0 h 518901"/>
              <a:gd name="connsiteX0" fmla="*/ 0 w 1285875"/>
              <a:gd name="connsiteY0" fmla="*/ 504825 h 533664"/>
              <a:gd name="connsiteX1" fmla="*/ 466725 w 1285875"/>
              <a:gd name="connsiteY1" fmla="*/ 481013 h 533664"/>
              <a:gd name="connsiteX2" fmla="*/ 714375 w 1285875"/>
              <a:gd name="connsiteY2" fmla="*/ 71438 h 533664"/>
              <a:gd name="connsiteX3" fmla="*/ 1285875 w 1285875"/>
              <a:gd name="connsiteY3" fmla="*/ 0 h 533664"/>
              <a:gd name="connsiteX0" fmla="*/ 0 w 1285875"/>
              <a:gd name="connsiteY0" fmla="*/ 504825 h 518661"/>
              <a:gd name="connsiteX1" fmla="*/ 466725 w 1285875"/>
              <a:gd name="connsiteY1" fmla="*/ 481013 h 518661"/>
              <a:gd name="connsiteX2" fmla="*/ 714375 w 1285875"/>
              <a:gd name="connsiteY2" fmla="*/ 71438 h 518661"/>
              <a:gd name="connsiteX3" fmla="*/ 1285875 w 1285875"/>
              <a:gd name="connsiteY3" fmla="*/ 0 h 518661"/>
              <a:gd name="connsiteX0" fmla="*/ 0 w 1285875"/>
              <a:gd name="connsiteY0" fmla="*/ 504825 h 504825"/>
              <a:gd name="connsiteX1" fmla="*/ 490537 w 1285875"/>
              <a:gd name="connsiteY1" fmla="*/ 452438 h 504825"/>
              <a:gd name="connsiteX2" fmla="*/ 714375 w 1285875"/>
              <a:gd name="connsiteY2" fmla="*/ 71438 h 504825"/>
              <a:gd name="connsiteX3" fmla="*/ 1285875 w 1285875"/>
              <a:gd name="connsiteY3" fmla="*/ 0 h 504825"/>
              <a:gd name="connsiteX0" fmla="*/ 0 w 1285875"/>
              <a:gd name="connsiteY0" fmla="*/ 504825 h 504825"/>
              <a:gd name="connsiteX1" fmla="*/ 512590 w 1285875"/>
              <a:gd name="connsiteY1" fmla="*/ 426525 h 504825"/>
              <a:gd name="connsiteX2" fmla="*/ 714375 w 1285875"/>
              <a:gd name="connsiteY2" fmla="*/ 71438 h 504825"/>
              <a:gd name="connsiteX3" fmla="*/ 1285875 w 1285875"/>
              <a:gd name="connsiteY3" fmla="*/ 0 h 504825"/>
              <a:gd name="connsiteX0" fmla="*/ 0 w 1285875"/>
              <a:gd name="connsiteY0" fmla="*/ 504825 h 505061"/>
              <a:gd name="connsiteX1" fmla="*/ 512590 w 1285875"/>
              <a:gd name="connsiteY1" fmla="*/ 426525 h 505061"/>
              <a:gd name="connsiteX2" fmla="*/ 714375 w 1285875"/>
              <a:gd name="connsiteY2" fmla="*/ 71438 h 505061"/>
              <a:gd name="connsiteX3" fmla="*/ 1285875 w 1285875"/>
              <a:gd name="connsiteY3" fmla="*/ 0 h 505061"/>
              <a:gd name="connsiteX0" fmla="*/ 0 w 1285875"/>
              <a:gd name="connsiteY0" fmla="*/ 504825 h 505300"/>
              <a:gd name="connsiteX1" fmla="*/ 512590 w 1285875"/>
              <a:gd name="connsiteY1" fmla="*/ 434203 h 505300"/>
              <a:gd name="connsiteX2" fmla="*/ 714375 w 1285875"/>
              <a:gd name="connsiteY2" fmla="*/ 71438 h 505300"/>
              <a:gd name="connsiteX3" fmla="*/ 1285875 w 1285875"/>
              <a:gd name="connsiteY3" fmla="*/ 0 h 505300"/>
              <a:gd name="connsiteX0" fmla="*/ 0 w 1285875"/>
              <a:gd name="connsiteY0" fmla="*/ 504825 h 505316"/>
              <a:gd name="connsiteX1" fmla="*/ 512590 w 1285875"/>
              <a:gd name="connsiteY1" fmla="*/ 434203 h 505316"/>
              <a:gd name="connsiteX2" fmla="*/ 770358 w 1285875"/>
              <a:gd name="connsiteY2" fmla="*/ 69518 h 505316"/>
              <a:gd name="connsiteX3" fmla="*/ 1285875 w 1285875"/>
              <a:gd name="connsiteY3" fmla="*/ 0 h 505316"/>
              <a:gd name="connsiteX0" fmla="*/ 0 w 1285875"/>
              <a:gd name="connsiteY0" fmla="*/ 506127 h 506618"/>
              <a:gd name="connsiteX1" fmla="*/ 512590 w 1285875"/>
              <a:gd name="connsiteY1" fmla="*/ 435505 h 506618"/>
              <a:gd name="connsiteX2" fmla="*/ 770358 w 1285875"/>
              <a:gd name="connsiteY2" fmla="*/ 70820 h 506618"/>
              <a:gd name="connsiteX3" fmla="*/ 1285875 w 1285875"/>
              <a:gd name="connsiteY3" fmla="*/ 1302 h 506618"/>
              <a:gd name="connsiteX0" fmla="*/ 0 w 1285875"/>
              <a:gd name="connsiteY0" fmla="*/ 504825 h 505316"/>
              <a:gd name="connsiteX1" fmla="*/ 512590 w 1285875"/>
              <a:gd name="connsiteY1" fmla="*/ 434203 h 505316"/>
              <a:gd name="connsiteX2" fmla="*/ 770358 w 1285875"/>
              <a:gd name="connsiteY2" fmla="*/ 69518 h 505316"/>
              <a:gd name="connsiteX3" fmla="*/ 1285875 w 1285875"/>
              <a:gd name="connsiteY3" fmla="*/ 0 h 505316"/>
              <a:gd name="connsiteX0" fmla="*/ 0 w 1285875"/>
              <a:gd name="connsiteY0" fmla="*/ 505456 h 505947"/>
              <a:gd name="connsiteX1" fmla="*/ 512590 w 1285875"/>
              <a:gd name="connsiteY1" fmla="*/ 434834 h 505947"/>
              <a:gd name="connsiteX2" fmla="*/ 770358 w 1285875"/>
              <a:gd name="connsiteY2" fmla="*/ 70149 h 505947"/>
              <a:gd name="connsiteX3" fmla="*/ 1285875 w 1285875"/>
              <a:gd name="connsiteY3" fmla="*/ 631 h 505947"/>
              <a:gd name="connsiteX0" fmla="*/ 0 w 1285875"/>
              <a:gd name="connsiteY0" fmla="*/ 505456 h 505457"/>
              <a:gd name="connsiteX1" fmla="*/ 512590 w 1285875"/>
              <a:gd name="connsiteY1" fmla="*/ 434834 h 505457"/>
              <a:gd name="connsiteX2" fmla="*/ 770358 w 1285875"/>
              <a:gd name="connsiteY2" fmla="*/ 70149 h 505457"/>
              <a:gd name="connsiteX3" fmla="*/ 1285875 w 1285875"/>
              <a:gd name="connsiteY3" fmla="*/ 631 h 505457"/>
              <a:gd name="connsiteX0" fmla="*/ 0 w 1280786"/>
              <a:gd name="connsiteY0" fmla="*/ 462622 h 462623"/>
              <a:gd name="connsiteX1" fmla="*/ 512590 w 1280786"/>
              <a:gd name="connsiteY1" fmla="*/ 392000 h 462623"/>
              <a:gd name="connsiteX2" fmla="*/ 770358 w 1280786"/>
              <a:gd name="connsiteY2" fmla="*/ 27315 h 462623"/>
              <a:gd name="connsiteX3" fmla="*/ 1280786 w 1280786"/>
              <a:gd name="connsiteY3" fmla="*/ 27859 h 462623"/>
              <a:gd name="connsiteX0" fmla="*/ 0 w 1280786"/>
              <a:gd name="connsiteY0" fmla="*/ 434973 h 434973"/>
              <a:gd name="connsiteX1" fmla="*/ 512590 w 1280786"/>
              <a:gd name="connsiteY1" fmla="*/ 364351 h 434973"/>
              <a:gd name="connsiteX2" fmla="*/ 772054 w 1280786"/>
              <a:gd name="connsiteY2" fmla="*/ 72606 h 434973"/>
              <a:gd name="connsiteX3" fmla="*/ 1280786 w 1280786"/>
              <a:gd name="connsiteY3" fmla="*/ 210 h 434973"/>
              <a:gd name="connsiteX0" fmla="*/ 0 w 1280786"/>
              <a:gd name="connsiteY0" fmla="*/ 435152 h 435152"/>
              <a:gd name="connsiteX1" fmla="*/ 512590 w 1280786"/>
              <a:gd name="connsiteY1" fmla="*/ 364530 h 435152"/>
              <a:gd name="connsiteX2" fmla="*/ 772054 w 1280786"/>
              <a:gd name="connsiteY2" fmla="*/ 72785 h 435152"/>
              <a:gd name="connsiteX3" fmla="*/ 1280786 w 1280786"/>
              <a:gd name="connsiteY3" fmla="*/ 389 h 435152"/>
              <a:gd name="connsiteX0" fmla="*/ 0 w 1280786"/>
              <a:gd name="connsiteY0" fmla="*/ 434767 h 434767"/>
              <a:gd name="connsiteX1" fmla="*/ 512590 w 1280786"/>
              <a:gd name="connsiteY1" fmla="*/ 364145 h 434767"/>
              <a:gd name="connsiteX2" fmla="*/ 772054 w 1280786"/>
              <a:gd name="connsiteY2" fmla="*/ 72400 h 434767"/>
              <a:gd name="connsiteX3" fmla="*/ 1280786 w 1280786"/>
              <a:gd name="connsiteY3" fmla="*/ 4 h 434767"/>
              <a:gd name="connsiteX0" fmla="*/ 0 w 1280786"/>
              <a:gd name="connsiteY0" fmla="*/ 434767 h 434767"/>
              <a:gd name="connsiteX1" fmla="*/ 512590 w 1280786"/>
              <a:gd name="connsiteY1" fmla="*/ 364145 h 434767"/>
              <a:gd name="connsiteX2" fmla="*/ 772054 w 1280786"/>
              <a:gd name="connsiteY2" fmla="*/ 72400 h 434767"/>
              <a:gd name="connsiteX3" fmla="*/ 1280786 w 1280786"/>
              <a:gd name="connsiteY3" fmla="*/ 4 h 434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0786" h="434767">
                <a:moveTo>
                  <a:pt x="0" y="434767"/>
                </a:moveTo>
                <a:cubicBezTo>
                  <a:pt x="258613" y="434739"/>
                  <a:pt x="383914" y="424540"/>
                  <a:pt x="512590" y="364145"/>
                </a:cubicBezTo>
                <a:cubicBezTo>
                  <a:pt x="641266" y="303751"/>
                  <a:pt x="644021" y="133090"/>
                  <a:pt x="772054" y="72400"/>
                </a:cubicBezTo>
                <a:cubicBezTo>
                  <a:pt x="900087" y="11710"/>
                  <a:pt x="1023472" y="-235"/>
                  <a:pt x="1280786" y="4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aphicFrame>
        <p:nvGraphicFramePr>
          <p:cNvPr id="16" name="Tabela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0907600"/>
              </p:ext>
            </p:extLst>
          </p:nvPr>
        </p:nvGraphicFramePr>
        <p:xfrm>
          <a:off x="374657" y="1847904"/>
          <a:ext cx="1800000" cy="18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pt-BR" sz="5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pt-BR" sz="5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pt-BR" sz="5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pt-BR" sz="5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pt-BR" sz="5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pt-BR" sz="5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pt-BR" sz="5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pt-BR" sz="5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pt-BR" sz="5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pt-BR" sz="5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17" name="Triângulo isósceles 16"/>
          <p:cNvSpPr/>
          <p:nvPr/>
        </p:nvSpPr>
        <p:spPr>
          <a:xfrm rot="10800000" flipH="1" flipV="1">
            <a:off x="1203038" y="1732761"/>
            <a:ext cx="144000" cy="108000"/>
          </a:xfrm>
          <a:prstGeom prst="triangle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8" name="Triângulo isósceles 17"/>
          <p:cNvSpPr/>
          <p:nvPr/>
        </p:nvSpPr>
        <p:spPr>
          <a:xfrm rot="5400000" flipH="1">
            <a:off x="2161619" y="2692145"/>
            <a:ext cx="144000" cy="108000"/>
          </a:xfrm>
          <a:prstGeom prst="triangle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9" name="Forma livre 18"/>
          <p:cNvSpPr/>
          <p:nvPr/>
        </p:nvSpPr>
        <p:spPr>
          <a:xfrm>
            <a:off x="374656" y="2018969"/>
            <a:ext cx="1797819" cy="726318"/>
          </a:xfrm>
          <a:custGeom>
            <a:avLst/>
            <a:gdLst>
              <a:gd name="connsiteX0" fmla="*/ 0 w 1290638"/>
              <a:gd name="connsiteY0" fmla="*/ 476250 h 518901"/>
              <a:gd name="connsiteX1" fmla="*/ 471488 w 1290638"/>
              <a:gd name="connsiteY1" fmla="*/ 481013 h 518901"/>
              <a:gd name="connsiteX2" fmla="*/ 719138 w 1290638"/>
              <a:gd name="connsiteY2" fmla="*/ 71438 h 518901"/>
              <a:gd name="connsiteX3" fmla="*/ 1290638 w 1290638"/>
              <a:gd name="connsiteY3" fmla="*/ 0 h 518901"/>
              <a:gd name="connsiteX0" fmla="*/ 0 w 1285875"/>
              <a:gd name="connsiteY0" fmla="*/ 504825 h 533664"/>
              <a:gd name="connsiteX1" fmla="*/ 466725 w 1285875"/>
              <a:gd name="connsiteY1" fmla="*/ 481013 h 533664"/>
              <a:gd name="connsiteX2" fmla="*/ 714375 w 1285875"/>
              <a:gd name="connsiteY2" fmla="*/ 71438 h 533664"/>
              <a:gd name="connsiteX3" fmla="*/ 1285875 w 1285875"/>
              <a:gd name="connsiteY3" fmla="*/ 0 h 533664"/>
              <a:gd name="connsiteX0" fmla="*/ 0 w 1285875"/>
              <a:gd name="connsiteY0" fmla="*/ 504825 h 518661"/>
              <a:gd name="connsiteX1" fmla="*/ 466725 w 1285875"/>
              <a:gd name="connsiteY1" fmla="*/ 481013 h 518661"/>
              <a:gd name="connsiteX2" fmla="*/ 714375 w 1285875"/>
              <a:gd name="connsiteY2" fmla="*/ 71438 h 518661"/>
              <a:gd name="connsiteX3" fmla="*/ 1285875 w 1285875"/>
              <a:gd name="connsiteY3" fmla="*/ 0 h 518661"/>
              <a:gd name="connsiteX0" fmla="*/ 0 w 1285875"/>
              <a:gd name="connsiteY0" fmla="*/ 504825 h 504825"/>
              <a:gd name="connsiteX1" fmla="*/ 490537 w 1285875"/>
              <a:gd name="connsiteY1" fmla="*/ 452438 h 504825"/>
              <a:gd name="connsiteX2" fmla="*/ 714375 w 1285875"/>
              <a:gd name="connsiteY2" fmla="*/ 71438 h 504825"/>
              <a:gd name="connsiteX3" fmla="*/ 1285875 w 1285875"/>
              <a:gd name="connsiteY3" fmla="*/ 0 h 504825"/>
              <a:gd name="connsiteX0" fmla="*/ 0 w 1285875"/>
              <a:gd name="connsiteY0" fmla="*/ 504825 h 504825"/>
              <a:gd name="connsiteX1" fmla="*/ 512590 w 1285875"/>
              <a:gd name="connsiteY1" fmla="*/ 426525 h 504825"/>
              <a:gd name="connsiteX2" fmla="*/ 714375 w 1285875"/>
              <a:gd name="connsiteY2" fmla="*/ 71438 h 504825"/>
              <a:gd name="connsiteX3" fmla="*/ 1285875 w 1285875"/>
              <a:gd name="connsiteY3" fmla="*/ 0 h 504825"/>
              <a:gd name="connsiteX0" fmla="*/ 0 w 1285875"/>
              <a:gd name="connsiteY0" fmla="*/ 504825 h 505061"/>
              <a:gd name="connsiteX1" fmla="*/ 512590 w 1285875"/>
              <a:gd name="connsiteY1" fmla="*/ 426525 h 505061"/>
              <a:gd name="connsiteX2" fmla="*/ 714375 w 1285875"/>
              <a:gd name="connsiteY2" fmla="*/ 71438 h 505061"/>
              <a:gd name="connsiteX3" fmla="*/ 1285875 w 1285875"/>
              <a:gd name="connsiteY3" fmla="*/ 0 h 505061"/>
              <a:gd name="connsiteX0" fmla="*/ 0 w 1285875"/>
              <a:gd name="connsiteY0" fmla="*/ 504825 h 505300"/>
              <a:gd name="connsiteX1" fmla="*/ 512590 w 1285875"/>
              <a:gd name="connsiteY1" fmla="*/ 434203 h 505300"/>
              <a:gd name="connsiteX2" fmla="*/ 714375 w 1285875"/>
              <a:gd name="connsiteY2" fmla="*/ 71438 h 505300"/>
              <a:gd name="connsiteX3" fmla="*/ 1285875 w 1285875"/>
              <a:gd name="connsiteY3" fmla="*/ 0 h 505300"/>
              <a:gd name="connsiteX0" fmla="*/ 0 w 1285875"/>
              <a:gd name="connsiteY0" fmla="*/ 504825 h 505316"/>
              <a:gd name="connsiteX1" fmla="*/ 512590 w 1285875"/>
              <a:gd name="connsiteY1" fmla="*/ 434203 h 505316"/>
              <a:gd name="connsiteX2" fmla="*/ 770358 w 1285875"/>
              <a:gd name="connsiteY2" fmla="*/ 69518 h 505316"/>
              <a:gd name="connsiteX3" fmla="*/ 1285875 w 1285875"/>
              <a:gd name="connsiteY3" fmla="*/ 0 h 505316"/>
              <a:gd name="connsiteX0" fmla="*/ 0 w 1285875"/>
              <a:gd name="connsiteY0" fmla="*/ 506127 h 506618"/>
              <a:gd name="connsiteX1" fmla="*/ 512590 w 1285875"/>
              <a:gd name="connsiteY1" fmla="*/ 435505 h 506618"/>
              <a:gd name="connsiteX2" fmla="*/ 770358 w 1285875"/>
              <a:gd name="connsiteY2" fmla="*/ 70820 h 506618"/>
              <a:gd name="connsiteX3" fmla="*/ 1285875 w 1285875"/>
              <a:gd name="connsiteY3" fmla="*/ 1302 h 506618"/>
              <a:gd name="connsiteX0" fmla="*/ 0 w 1285875"/>
              <a:gd name="connsiteY0" fmla="*/ 504825 h 505316"/>
              <a:gd name="connsiteX1" fmla="*/ 512590 w 1285875"/>
              <a:gd name="connsiteY1" fmla="*/ 434203 h 505316"/>
              <a:gd name="connsiteX2" fmla="*/ 770358 w 1285875"/>
              <a:gd name="connsiteY2" fmla="*/ 69518 h 505316"/>
              <a:gd name="connsiteX3" fmla="*/ 1285875 w 1285875"/>
              <a:gd name="connsiteY3" fmla="*/ 0 h 505316"/>
              <a:gd name="connsiteX0" fmla="*/ 0 w 1285875"/>
              <a:gd name="connsiteY0" fmla="*/ 505456 h 505947"/>
              <a:gd name="connsiteX1" fmla="*/ 512590 w 1285875"/>
              <a:gd name="connsiteY1" fmla="*/ 434834 h 505947"/>
              <a:gd name="connsiteX2" fmla="*/ 770358 w 1285875"/>
              <a:gd name="connsiteY2" fmla="*/ 70149 h 505947"/>
              <a:gd name="connsiteX3" fmla="*/ 1285875 w 1285875"/>
              <a:gd name="connsiteY3" fmla="*/ 631 h 505947"/>
              <a:gd name="connsiteX0" fmla="*/ 0 w 1285875"/>
              <a:gd name="connsiteY0" fmla="*/ 505456 h 505457"/>
              <a:gd name="connsiteX1" fmla="*/ 512590 w 1285875"/>
              <a:gd name="connsiteY1" fmla="*/ 434834 h 505457"/>
              <a:gd name="connsiteX2" fmla="*/ 770358 w 1285875"/>
              <a:gd name="connsiteY2" fmla="*/ 70149 h 505457"/>
              <a:gd name="connsiteX3" fmla="*/ 1285875 w 1285875"/>
              <a:gd name="connsiteY3" fmla="*/ 631 h 505457"/>
              <a:gd name="connsiteX0" fmla="*/ 0 w 1280786"/>
              <a:gd name="connsiteY0" fmla="*/ 462622 h 462623"/>
              <a:gd name="connsiteX1" fmla="*/ 512590 w 1280786"/>
              <a:gd name="connsiteY1" fmla="*/ 392000 h 462623"/>
              <a:gd name="connsiteX2" fmla="*/ 770358 w 1280786"/>
              <a:gd name="connsiteY2" fmla="*/ 27315 h 462623"/>
              <a:gd name="connsiteX3" fmla="*/ 1280786 w 1280786"/>
              <a:gd name="connsiteY3" fmla="*/ 27859 h 462623"/>
              <a:gd name="connsiteX0" fmla="*/ 0 w 1280786"/>
              <a:gd name="connsiteY0" fmla="*/ 434973 h 434973"/>
              <a:gd name="connsiteX1" fmla="*/ 512590 w 1280786"/>
              <a:gd name="connsiteY1" fmla="*/ 364351 h 434973"/>
              <a:gd name="connsiteX2" fmla="*/ 772054 w 1280786"/>
              <a:gd name="connsiteY2" fmla="*/ 72606 h 434973"/>
              <a:gd name="connsiteX3" fmla="*/ 1280786 w 1280786"/>
              <a:gd name="connsiteY3" fmla="*/ 210 h 434973"/>
              <a:gd name="connsiteX0" fmla="*/ 0 w 1280786"/>
              <a:gd name="connsiteY0" fmla="*/ 435152 h 435152"/>
              <a:gd name="connsiteX1" fmla="*/ 512590 w 1280786"/>
              <a:gd name="connsiteY1" fmla="*/ 364530 h 435152"/>
              <a:gd name="connsiteX2" fmla="*/ 772054 w 1280786"/>
              <a:gd name="connsiteY2" fmla="*/ 72785 h 435152"/>
              <a:gd name="connsiteX3" fmla="*/ 1280786 w 1280786"/>
              <a:gd name="connsiteY3" fmla="*/ 389 h 435152"/>
              <a:gd name="connsiteX0" fmla="*/ 0 w 1280786"/>
              <a:gd name="connsiteY0" fmla="*/ 434767 h 434767"/>
              <a:gd name="connsiteX1" fmla="*/ 512590 w 1280786"/>
              <a:gd name="connsiteY1" fmla="*/ 364145 h 434767"/>
              <a:gd name="connsiteX2" fmla="*/ 772054 w 1280786"/>
              <a:gd name="connsiteY2" fmla="*/ 72400 h 434767"/>
              <a:gd name="connsiteX3" fmla="*/ 1280786 w 1280786"/>
              <a:gd name="connsiteY3" fmla="*/ 4 h 434767"/>
              <a:gd name="connsiteX0" fmla="*/ 0 w 1280786"/>
              <a:gd name="connsiteY0" fmla="*/ 434767 h 434767"/>
              <a:gd name="connsiteX1" fmla="*/ 512590 w 1280786"/>
              <a:gd name="connsiteY1" fmla="*/ 364145 h 434767"/>
              <a:gd name="connsiteX2" fmla="*/ 772054 w 1280786"/>
              <a:gd name="connsiteY2" fmla="*/ 72400 h 434767"/>
              <a:gd name="connsiteX3" fmla="*/ 1280786 w 1280786"/>
              <a:gd name="connsiteY3" fmla="*/ 4 h 434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0786" h="434767">
                <a:moveTo>
                  <a:pt x="0" y="434767"/>
                </a:moveTo>
                <a:cubicBezTo>
                  <a:pt x="258613" y="434739"/>
                  <a:pt x="383914" y="424540"/>
                  <a:pt x="512590" y="364145"/>
                </a:cubicBezTo>
                <a:cubicBezTo>
                  <a:pt x="641266" y="303751"/>
                  <a:pt x="644021" y="133090"/>
                  <a:pt x="772054" y="72400"/>
                </a:cubicBezTo>
                <a:cubicBezTo>
                  <a:pt x="900087" y="11710"/>
                  <a:pt x="1023472" y="-235"/>
                  <a:pt x="1280786" y="4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aphicFrame>
        <p:nvGraphicFramePr>
          <p:cNvPr id="20" name="Tabela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8444050"/>
              </p:ext>
            </p:extLst>
          </p:nvPr>
        </p:nvGraphicFramePr>
        <p:xfrm>
          <a:off x="4766012" y="1839968"/>
          <a:ext cx="1800000" cy="18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pt-BR" sz="5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pt-BR" sz="5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pt-BR" sz="5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pt-BR" sz="5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pt-BR" sz="5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pt-BR" sz="5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pt-BR" sz="5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pt-BR" sz="5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pt-BR" sz="5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pt-BR" sz="5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21" name="Triângulo isósceles 20"/>
          <p:cNvSpPr/>
          <p:nvPr/>
        </p:nvSpPr>
        <p:spPr>
          <a:xfrm rot="10800000" flipH="1" flipV="1">
            <a:off x="5594393" y="1724825"/>
            <a:ext cx="144000" cy="108000"/>
          </a:xfrm>
          <a:prstGeom prst="triangle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2" name="Triângulo isósceles 21"/>
          <p:cNvSpPr/>
          <p:nvPr/>
        </p:nvSpPr>
        <p:spPr>
          <a:xfrm rot="5400000" flipH="1">
            <a:off x="6552974" y="2684209"/>
            <a:ext cx="144000" cy="108000"/>
          </a:xfrm>
          <a:prstGeom prst="triangle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4" name="Forma livre 23"/>
          <p:cNvSpPr/>
          <p:nvPr/>
        </p:nvSpPr>
        <p:spPr>
          <a:xfrm>
            <a:off x="4772114" y="1860250"/>
            <a:ext cx="1771650" cy="882650"/>
          </a:xfrm>
          <a:custGeom>
            <a:avLst/>
            <a:gdLst>
              <a:gd name="connsiteX0" fmla="*/ 0 w 1771650"/>
              <a:gd name="connsiteY0" fmla="*/ 876300 h 882650"/>
              <a:gd name="connsiteX1" fmla="*/ 889000 w 1771650"/>
              <a:gd name="connsiteY1" fmla="*/ 882650 h 882650"/>
              <a:gd name="connsiteX2" fmla="*/ 1771650 w 1771650"/>
              <a:gd name="connsiteY2" fmla="*/ 0 h 882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71650" h="882650">
                <a:moveTo>
                  <a:pt x="0" y="876300"/>
                </a:moveTo>
                <a:lnTo>
                  <a:pt x="889000" y="882650"/>
                </a:lnTo>
                <a:lnTo>
                  <a:pt x="1771650" y="0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aphicFrame>
        <p:nvGraphicFramePr>
          <p:cNvPr id="25" name="Tabela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4597216"/>
              </p:ext>
            </p:extLst>
          </p:nvPr>
        </p:nvGraphicFramePr>
        <p:xfrm>
          <a:off x="6960736" y="1838025"/>
          <a:ext cx="1800000" cy="18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pt-BR" sz="5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pt-BR" sz="5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pt-BR" sz="5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pt-BR" sz="5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pt-BR" sz="5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pt-BR" sz="5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pt-BR" sz="5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pt-BR" sz="5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pt-BR" sz="5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pt-BR" sz="5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26" name="Triângulo isósceles 25"/>
          <p:cNvSpPr/>
          <p:nvPr/>
        </p:nvSpPr>
        <p:spPr>
          <a:xfrm rot="10800000" flipH="1" flipV="1">
            <a:off x="7789117" y="1722882"/>
            <a:ext cx="144000" cy="108000"/>
          </a:xfrm>
          <a:prstGeom prst="triangle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7" name="Triângulo isósceles 26"/>
          <p:cNvSpPr/>
          <p:nvPr/>
        </p:nvSpPr>
        <p:spPr>
          <a:xfrm rot="5400000" flipH="1">
            <a:off x="8747698" y="2682266"/>
            <a:ext cx="144000" cy="108000"/>
          </a:xfrm>
          <a:prstGeom prst="triangle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8" name="Forma livre 27"/>
          <p:cNvSpPr/>
          <p:nvPr/>
        </p:nvSpPr>
        <p:spPr>
          <a:xfrm>
            <a:off x="6973188" y="1858307"/>
            <a:ext cx="1765300" cy="990600"/>
          </a:xfrm>
          <a:custGeom>
            <a:avLst/>
            <a:gdLst>
              <a:gd name="connsiteX0" fmla="*/ 0 w 1771650"/>
              <a:gd name="connsiteY0" fmla="*/ 876300 h 882650"/>
              <a:gd name="connsiteX1" fmla="*/ 889000 w 1771650"/>
              <a:gd name="connsiteY1" fmla="*/ 882650 h 882650"/>
              <a:gd name="connsiteX2" fmla="*/ 1771650 w 1771650"/>
              <a:gd name="connsiteY2" fmla="*/ 0 h 882650"/>
              <a:gd name="connsiteX0" fmla="*/ 0 w 1765300"/>
              <a:gd name="connsiteY0" fmla="*/ 990600 h 990600"/>
              <a:gd name="connsiteX1" fmla="*/ 882650 w 1765300"/>
              <a:gd name="connsiteY1" fmla="*/ 882650 h 990600"/>
              <a:gd name="connsiteX2" fmla="*/ 1765300 w 1765300"/>
              <a:gd name="connsiteY2" fmla="*/ 0 h 990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65300" h="990600">
                <a:moveTo>
                  <a:pt x="0" y="990600"/>
                </a:moveTo>
                <a:lnTo>
                  <a:pt x="882650" y="882650"/>
                </a:lnTo>
                <a:lnTo>
                  <a:pt x="1765300" y="0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42" name="Grupo 41"/>
          <p:cNvGrpSpPr/>
          <p:nvPr/>
        </p:nvGrpSpPr>
        <p:grpSpPr>
          <a:xfrm>
            <a:off x="2233619" y="1949871"/>
            <a:ext cx="332461" cy="1587449"/>
            <a:chOff x="2233619" y="1949871"/>
            <a:chExt cx="332461" cy="1587449"/>
          </a:xfrm>
        </p:grpSpPr>
        <p:sp>
          <p:nvSpPr>
            <p:cNvPr id="33" name="Retângulo 32"/>
            <p:cNvSpPr/>
            <p:nvPr/>
          </p:nvSpPr>
          <p:spPr>
            <a:xfrm>
              <a:off x="2233619" y="1949871"/>
              <a:ext cx="332461" cy="1491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rIns="36000" rtlCol="0" anchor="ctr"/>
            <a:lstStyle/>
            <a:p>
              <a:pPr algn="r"/>
              <a:r>
                <a:rPr lang="pt-BR" sz="1050" dirty="0" smtClean="0">
                  <a:solidFill>
                    <a:schemeClr val="tx1"/>
                  </a:solidFill>
                </a:rPr>
                <a:t>1</a:t>
              </a:r>
              <a:endParaRPr lang="pt-BR" sz="1050" dirty="0">
                <a:solidFill>
                  <a:schemeClr val="tx1"/>
                </a:solidFill>
              </a:endParaRPr>
            </a:p>
          </p:txBody>
        </p:sp>
        <p:sp>
          <p:nvSpPr>
            <p:cNvPr id="38" name="Retângulo 37"/>
            <p:cNvSpPr/>
            <p:nvPr/>
          </p:nvSpPr>
          <p:spPr>
            <a:xfrm>
              <a:off x="2233619" y="2309458"/>
              <a:ext cx="332461" cy="1491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rIns="36000" rtlCol="0" anchor="ctr"/>
            <a:lstStyle/>
            <a:p>
              <a:pPr algn="r"/>
              <a:r>
                <a:rPr lang="pt-BR" sz="1050" dirty="0" smtClean="0">
                  <a:solidFill>
                    <a:schemeClr val="tx1"/>
                  </a:solidFill>
                </a:rPr>
                <a:t>0.5</a:t>
              </a:r>
              <a:endParaRPr lang="pt-BR" sz="1050" dirty="0">
                <a:solidFill>
                  <a:schemeClr val="tx1"/>
                </a:solidFill>
              </a:endParaRPr>
            </a:p>
          </p:txBody>
        </p:sp>
        <p:sp>
          <p:nvSpPr>
            <p:cNvPr id="39" name="Retângulo 38"/>
            <p:cNvSpPr/>
            <p:nvPr/>
          </p:nvSpPr>
          <p:spPr>
            <a:xfrm>
              <a:off x="2233619" y="3028632"/>
              <a:ext cx="332461" cy="1491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rIns="36000" rtlCol="0" anchor="ctr"/>
            <a:lstStyle/>
            <a:p>
              <a:pPr algn="r"/>
              <a:r>
                <a:rPr lang="pt-BR" sz="1050" dirty="0" smtClean="0">
                  <a:solidFill>
                    <a:schemeClr val="tx1"/>
                  </a:solidFill>
                </a:rPr>
                <a:t>-0.5</a:t>
              </a:r>
              <a:endParaRPr lang="pt-BR" sz="1050" dirty="0">
                <a:solidFill>
                  <a:schemeClr val="tx1"/>
                </a:solidFill>
              </a:endParaRPr>
            </a:p>
          </p:txBody>
        </p:sp>
        <p:sp>
          <p:nvSpPr>
            <p:cNvPr id="40" name="Retângulo 39"/>
            <p:cNvSpPr/>
            <p:nvPr/>
          </p:nvSpPr>
          <p:spPr>
            <a:xfrm>
              <a:off x="2233619" y="2669045"/>
              <a:ext cx="332461" cy="1491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rIns="36000" rtlCol="0" anchor="ctr"/>
            <a:lstStyle/>
            <a:p>
              <a:pPr algn="r"/>
              <a:r>
                <a:rPr lang="pt-BR" sz="1050" dirty="0" smtClean="0">
                  <a:solidFill>
                    <a:schemeClr val="tx1"/>
                  </a:solidFill>
                </a:rPr>
                <a:t>0</a:t>
              </a:r>
              <a:endParaRPr lang="pt-BR" sz="1050" dirty="0">
                <a:solidFill>
                  <a:schemeClr val="tx1"/>
                </a:solidFill>
              </a:endParaRPr>
            </a:p>
          </p:txBody>
        </p:sp>
        <p:sp>
          <p:nvSpPr>
            <p:cNvPr id="41" name="Retângulo 40"/>
            <p:cNvSpPr/>
            <p:nvPr/>
          </p:nvSpPr>
          <p:spPr>
            <a:xfrm>
              <a:off x="2233619" y="3388220"/>
              <a:ext cx="332461" cy="1491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rIns="36000" rtlCol="0" anchor="ctr"/>
            <a:lstStyle/>
            <a:p>
              <a:pPr algn="r"/>
              <a:r>
                <a:rPr lang="pt-BR" sz="1050" dirty="0" smtClean="0">
                  <a:solidFill>
                    <a:schemeClr val="tx1"/>
                  </a:solidFill>
                </a:rPr>
                <a:t>-1</a:t>
              </a:r>
              <a:endParaRPr lang="pt-BR" sz="105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3" name="Grupo 42"/>
          <p:cNvGrpSpPr/>
          <p:nvPr/>
        </p:nvGrpSpPr>
        <p:grpSpPr>
          <a:xfrm>
            <a:off x="42195" y="1944418"/>
            <a:ext cx="332461" cy="1587449"/>
            <a:chOff x="2233619" y="1949871"/>
            <a:chExt cx="332461" cy="1587449"/>
          </a:xfrm>
        </p:grpSpPr>
        <p:sp>
          <p:nvSpPr>
            <p:cNvPr id="44" name="Retângulo 43"/>
            <p:cNvSpPr/>
            <p:nvPr/>
          </p:nvSpPr>
          <p:spPr>
            <a:xfrm>
              <a:off x="2233619" y="1949871"/>
              <a:ext cx="332461" cy="1491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rIns="36000" rtlCol="0" anchor="ctr"/>
            <a:lstStyle/>
            <a:p>
              <a:pPr algn="r"/>
              <a:r>
                <a:rPr lang="pt-BR" sz="1050" dirty="0" smtClean="0">
                  <a:solidFill>
                    <a:schemeClr val="tx1"/>
                  </a:solidFill>
                </a:rPr>
                <a:t>1</a:t>
              </a:r>
              <a:endParaRPr lang="pt-BR" sz="1050" dirty="0">
                <a:solidFill>
                  <a:schemeClr val="tx1"/>
                </a:solidFill>
              </a:endParaRPr>
            </a:p>
          </p:txBody>
        </p:sp>
        <p:sp>
          <p:nvSpPr>
            <p:cNvPr id="45" name="Retângulo 44"/>
            <p:cNvSpPr/>
            <p:nvPr/>
          </p:nvSpPr>
          <p:spPr>
            <a:xfrm>
              <a:off x="2233619" y="2309458"/>
              <a:ext cx="332461" cy="1491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rIns="36000" rtlCol="0" anchor="ctr"/>
            <a:lstStyle/>
            <a:p>
              <a:pPr algn="r"/>
              <a:r>
                <a:rPr lang="pt-BR" sz="1050" dirty="0" smtClean="0">
                  <a:solidFill>
                    <a:schemeClr val="tx1"/>
                  </a:solidFill>
                </a:rPr>
                <a:t>0.5</a:t>
              </a:r>
              <a:endParaRPr lang="pt-BR" sz="1050" dirty="0">
                <a:solidFill>
                  <a:schemeClr val="tx1"/>
                </a:solidFill>
              </a:endParaRPr>
            </a:p>
          </p:txBody>
        </p:sp>
        <p:sp>
          <p:nvSpPr>
            <p:cNvPr id="46" name="Retângulo 45"/>
            <p:cNvSpPr/>
            <p:nvPr/>
          </p:nvSpPr>
          <p:spPr>
            <a:xfrm>
              <a:off x="2233619" y="3028632"/>
              <a:ext cx="332461" cy="1491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rIns="36000" rtlCol="0" anchor="ctr"/>
            <a:lstStyle/>
            <a:p>
              <a:pPr algn="r"/>
              <a:r>
                <a:rPr lang="pt-BR" sz="1050" dirty="0" smtClean="0">
                  <a:solidFill>
                    <a:schemeClr val="tx1"/>
                  </a:solidFill>
                </a:rPr>
                <a:t>-0.5</a:t>
              </a:r>
              <a:endParaRPr lang="pt-BR" sz="1050" dirty="0">
                <a:solidFill>
                  <a:schemeClr val="tx1"/>
                </a:solidFill>
              </a:endParaRPr>
            </a:p>
          </p:txBody>
        </p:sp>
        <p:sp>
          <p:nvSpPr>
            <p:cNvPr id="47" name="Retângulo 46"/>
            <p:cNvSpPr/>
            <p:nvPr/>
          </p:nvSpPr>
          <p:spPr>
            <a:xfrm>
              <a:off x="2233619" y="2669045"/>
              <a:ext cx="332461" cy="1491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rIns="36000" rtlCol="0" anchor="ctr"/>
            <a:lstStyle/>
            <a:p>
              <a:pPr algn="r"/>
              <a:r>
                <a:rPr lang="pt-BR" sz="1050" dirty="0" smtClean="0">
                  <a:solidFill>
                    <a:schemeClr val="tx1"/>
                  </a:solidFill>
                </a:rPr>
                <a:t>0</a:t>
              </a:r>
              <a:endParaRPr lang="pt-BR" sz="1050" dirty="0">
                <a:solidFill>
                  <a:schemeClr val="tx1"/>
                </a:solidFill>
              </a:endParaRPr>
            </a:p>
          </p:txBody>
        </p:sp>
        <p:sp>
          <p:nvSpPr>
            <p:cNvPr id="48" name="Retângulo 47"/>
            <p:cNvSpPr/>
            <p:nvPr/>
          </p:nvSpPr>
          <p:spPr>
            <a:xfrm>
              <a:off x="2233619" y="3388220"/>
              <a:ext cx="332461" cy="1491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rIns="36000" rtlCol="0" anchor="ctr"/>
            <a:lstStyle/>
            <a:p>
              <a:pPr algn="r"/>
              <a:r>
                <a:rPr lang="pt-BR" sz="1050" dirty="0" smtClean="0">
                  <a:solidFill>
                    <a:schemeClr val="tx1"/>
                  </a:solidFill>
                </a:rPr>
                <a:t>-1</a:t>
              </a:r>
              <a:endParaRPr lang="pt-BR" sz="105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9" name="Grupo 48"/>
          <p:cNvGrpSpPr/>
          <p:nvPr/>
        </p:nvGrpSpPr>
        <p:grpSpPr>
          <a:xfrm>
            <a:off x="4435709" y="1952420"/>
            <a:ext cx="332461" cy="1587449"/>
            <a:chOff x="2233619" y="1949871"/>
            <a:chExt cx="332461" cy="1587449"/>
          </a:xfrm>
        </p:grpSpPr>
        <p:sp>
          <p:nvSpPr>
            <p:cNvPr id="50" name="Retângulo 49"/>
            <p:cNvSpPr/>
            <p:nvPr/>
          </p:nvSpPr>
          <p:spPr>
            <a:xfrm>
              <a:off x="2233619" y="1949871"/>
              <a:ext cx="332461" cy="1491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rIns="36000" rtlCol="0" anchor="ctr"/>
            <a:lstStyle/>
            <a:p>
              <a:pPr algn="r"/>
              <a:r>
                <a:rPr lang="pt-BR" sz="1050" dirty="0" smtClean="0">
                  <a:solidFill>
                    <a:schemeClr val="tx1"/>
                  </a:solidFill>
                </a:rPr>
                <a:t>1</a:t>
              </a:r>
              <a:endParaRPr lang="pt-BR" sz="1050" dirty="0">
                <a:solidFill>
                  <a:schemeClr val="tx1"/>
                </a:solidFill>
              </a:endParaRPr>
            </a:p>
          </p:txBody>
        </p:sp>
        <p:sp>
          <p:nvSpPr>
            <p:cNvPr id="51" name="Retângulo 50"/>
            <p:cNvSpPr/>
            <p:nvPr/>
          </p:nvSpPr>
          <p:spPr>
            <a:xfrm>
              <a:off x="2233619" y="2309458"/>
              <a:ext cx="332461" cy="1491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rIns="36000" rtlCol="0" anchor="ctr"/>
            <a:lstStyle/>
            <a:p>
              <a:pPr algn="r"/>
              <a:r>
                <a:rPr lang="pt-BR" sz="1050" dirty="0" smtClean="0">
                  <a:solidFill>
                    <a:schemeClr val="tx1"/>
                  </a:solidFill>
                </a:rPr>
                <a:t>0.5</a:t>
              </a:r>
              <a:endParaRPr lang="pt-BR" sz="1050" dirty="0">
                <a:solidFill>
                  <a:schemeClr val="tx1"/>
                </a:solidFill>
              </a:endParaRPr>
            </a:p>
          </p:txBody>
        </p:sp>
        <p:sp>
          <p:nvSpPr>
            <p:cNvPr id="52" name="Retângulo 51"/>
            <p:cNvSpPr/>
            <p:nvPr/>
          </p:nvSpPr>
          <p:spPr>
            <a:xfrm>
              <a:off x="2233619" y="3028632"/>
              <a:ext cx="332461" cy="1491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rIns="36000" rtlCol="0" anchor="ctr"/>
            <a:lstStyle/>
            <a:p>
              <a:pPr algn="r"/>
              <a:r>
                <a:rPr lang="pt-BR" sz="1050" dirty="0" smtClean="0">
                  <a:solidFill>
                    <a:schemeClr val="tx1"/>
                  </a:solidFill>
                </a:rPr>
                <a:t>-0.5</a:t>
              </a:r>
              <a:endParaRPr lang="pt-BR" sz="1050" dirty="0">
                <a:solidFill>
                  <a:schemeClr val="tx1"/>
                </a:solidFill>
              </a:endParaRPr>
            </a:p>
          </p:txBody>
        </p:sp>
        <p:sp>
          <p:nvSpPr>
            <p:cNvPr id="53" name="Retângulo 52"/>
            <p:cNvSpPr/>
            <p:nvPr/>
          </p:nvSpPr>
          <p:spPr>
            <a:xfrm>
              <a:off x="2233619" y="2669045"/>
              <a:ext cx="332461" cy="1491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rIns="36000" rtlCol="0" anchor="ctr"/>
            <a:lstStyle/>
            <a:p>
              <a:pPr algn="r"/>
              <a:r>
                <a:rPr lang="pt-BR" sz="1050" dirty="0" smtClean="0">
                  <a:solidFill>
                    <a:schemeClr val="tx1"/>
                  </a:solidFill>
                </a:rPr>
                <a:t>0</a:t>
              </a:r>
              <a:endParaRPr lang="pt-BR" sz="1050" dirty="0">
                <a:solidFill>
                  <a:schemeClr val="tx1"/>
                </a:solidFill>
              </a:endParaRPr>
            </a:p>
          </p:txBody>
        </p:sp>
        <p:sp>
          <p:nvSpPr>
            <p:cNvPr id="54" name="Retângulo 53"/>
            <p:cNvSpPr/>
            <p:nvPr/>
          </p:nvSpPr>
          <p:spPr>
            <a:xfrm>
              <a:off x="2233619" y="3388220"/>
              <a:ext cx="332461" cy="1491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rIns="36000" rtlCol="0" anchor="ctr"/>
            <a:lstStyle/>
            <a:p>
              <a:pPr algn="r"/>
              <a:r>
                <a:rPr lang="pt-BR" sz="1050" dirty="0" smtClean="0">
                  <a:solidFill>
                    <a:schemeClr val="tx1"/>
                  </a:solidFill>
                </a:rPr>
                <a:t>-1</a:t>
              </a:r>
              <a:endParaRPr lang="pt-BR" sz="105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5" name="Grupo 54"/>
          <p:cNvGrpSpPr/>
          <p:nvPr/>
        </p:nvGrpSpPr>
        <p:grpSpPr>
          <a:xfrm>
            <a:off x="6640727" y="1945277"/>
            <a:ext cx="332461" cy="1587449"/>
            <a:chOff x="2233619" y="1949871"/>
            <a:chExt cx="332461" cy="1587449"/>
          </a:xfrm>
        </p:grpSpPr>
        <p:sp>
          <p:nvSpPr>
            <p:cNvPr id="56" name="Retângulo 55"/>
            <p:cNvSpPr/>
            <p:nvPr/>
          </p:nvSpPr>
          <p:spPr>
            <a:xfrm>
              <a:off x="2233619" y="1949871"/>
              <a:ext cx="332461" cy="1491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rIns="36000" rtlCol="0" anchor="ctr"/>
            <a:lstStyle/>
            <a:p>
              <a:pPr algn="r"/>
              <a:r>
                <a:rPr lang="pt-BR" sz="1050" dirty="0" smtClean="0">
                  <a:solidFill>
                    <a:schemeClr val="tx1"/>
                  </a:solidFill>
                </a:rPr>
                <a:t>1</a:t>
              </a:r>
              <a:endParaRPr lang="pt-BR" sz="1050" dirty="0">
                <a:solidFill>
                  <a:schemeClr val="tx1"/>
                </a:solidFill>
              </a:endParaRPr>
            </a:p>
          </p:txBody>
        </p:sp>
        <p:sp>
          <p:nvSpPr>
            <p:cNvPr id="57" name="Retângulo 56"/>
            <p:cNvSpPr/>
            <p:nvPr/>
          </p:nvSpPr>
          <p:spPr>
            <a:xfrm>
              <a:off x="2233619" y="2309458"/>
              <a:ext cx="332461" cy="1491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rIns="36000" rtlCol="0" anchor="ctr"/>
            <a:lstStyle/>
            <a:p>
              <a:pPr algn="r"/>
              <a:r>
                <a:rPr lang="pt-BR" sz="1050" dirty="0" smtClean="0">
                  <a:solidFill>
                    <a:schemeClr val="tx1"/>
                  </a:solidFill>
                </a:rPr>
                <a:t>0.5</a:t>
              </a:r>
              <a:endParaRPr lang="pt-BR" sz="1050" dirty="0">
                <a:solidFill>
                  <a:schemeClr val="tx1"/>
                </a:solidFill>
              </a:endParaRPr>
            </a:p>
          </p:txBody>
        </p:sp>
        <p:sp>
          <p:nvSpPr>
            <p:cNvPr id="58" name="Retângulo 57"/>
            <p:cNvSpPr/>
            <p:nvPr/>
          </p:nvSpPr>
          <p:spPr>
            <a:xfrm>
              <a:off x="2233619" y="3028632"/>
              <a:ext cx="332461" cy="1491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rIns="36000" rtlCol="0" anchor="ctr"/>
            <a:lstStyle/>
            <a:p>
              <a:pPr algn="r"/>
              <a:r>
                <a:rPr lang="pt-BR" sz="1050" dirty="0" smtClean="0">
                  <a:solidFill>
                    <a:schemeClr val="tx1"/>
                  </a:solidFill>
                </a:rPr>
                <a:t>-0.5</a:t>
              </a:r>
              <a:endParaRPr lang="pt-BR" sz="1050" dirty="0">
                <a:solidFill>
                  <a:schemeClr val="tx1"/>
                </a:solidFill>
              </a:endParaRPr>
            </a:p>
          </p:txBody>
        </p:sp>
        <p:sp>
          <p:nvSpPr>
            <p:cNvPr id="59" name="Retângulo 58"/>
            <p:cNvSpPr/>
            <p:nvPr/>
          </p:nvSpPr>
          <p:spPr>
            <a:xfrm>
              <a:off x="2233619" y="2669045"/>
              <a:ext cx="332461" cy="1491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rIns="36000" rtlCol="0" anchor="ctr"/>
            <a:lstStyle/>
            <a:p>
              <a:pPr algn="r"/>
              <a:r>
                <a:rPr lang="pt-BR" sz="1050" dirty="0" smtClean="0">
                  <a:solidFill>
                    <a:schemeClr val="tx1"/>
                  </a:solidFill>
                </a:rPr>
                <a:t>0</a:t>
              </a:r>
              <a:endParaRPr lang="pt-BR" sz="1050" dirty="0">
                <a:solidFill>
                  <a:schemeClr val="tx1"/>
                </a:solidFill>
              </a:endParaRPr>
            </a:p>
          </p:txBody>
        </p:sp>
        <p:sp>
          <p:nvSpPr>
            <p:cNvPr id="60" name="Retângulo 59"/>
            <p:cNvSpPr/>
            <p:nvPr/>
          </p:nvSpPr>
          <p:spPr>
            <a:xfrm>
              <a:off x="2233619" y="3388220"/>
              <a:ext cx="332461" cy="1491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rIns="36000" rtlCol="0" anchor="ctr"/>
            <a:lstStyle/>
            <a:p>
              <a:pPr algn="r"/>
              <a:r>
                <a:rPr lang="pt-BR" sz="1050" dirty="0" smtClean="0">
                  <a:solidFill>
                    <a:schemeClr val="tx1"/>
                  </a:solidFill>
                </a:rPr>
                <a:t>-1</a:t>
              </a:r>
              <a:endParaRPr lang="pt-BR" sz="1050" dirty="0">
                <a:solidFill>
                  <a:schemeClr val="tx1"/>
                </a:solidFill>
              </a:endParaRPr>
            </a:p>
          </p:txBody>
        </p:sp>
      </p:grpSp>
      <p:sp>
        <p:nvSpPr>
          <p:cNvPr id="61" name="Retângulo 60"/>
          <p:cNvSpPr/>
          <p:nvPr/>
        </p:nvSpPr>
        <p:spPr>
          <a:xfrm>
            <a:off x="367511" y="1216766"/>
            <a:ext cx="1812108" cy="3390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dirty="0" smtClean="0">
                <a:solidFill>
                  <a:schemeClr val="tx1"/>
                </a:solidFill>
              </a:rPr>
              <a:t>Logística</a:t>
            </a:r>
            <a:endParaRPr lang="pt-BR" sz="1400" b="1" dirty="0">
              <a:solidFill>
                <a:schemeClr val="tx1"/>
              </a:solidFill>
            </a:endParaRPr>
          </a:p>
        </p:txBody>
      </p:sp>
      <p:sp>
        <p:nvSpPr>
          <p:cNvPr id="62" name="Retângulo 61"/>
          <p:cNvSpPr/>
          <p:nvPr/>
        </p:nvSpPr>
        <p:spPr>
          <a:xfrm>
            <a:off x="2561602" y="1216766"/>
            <a:ext cx="1812108" cy="3390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dirty="0" smtClean="0">
                <a:solidFill>
                  <a:schemeClr val="tx1"/>
                </a:solidFill>
              </a:rPr>
              <a:t>Tangente hiperbólica</a:t>
            </a:r>
            <a:endParaRPr lang="pt-BR" sz="1400" b="1" dirty="0">
              <a:solidFill>
                <a:schemeClr val="tx1"/>
              </a:solidFill>
            </a:endParaRPr>
          </a:p>
        </p:txBody>
      </p:sp>
      <p:sp>
        <p:nvSpPr>
          <p:cNvPr id="63" name="Retângulo 62"/>
          <p:cNvSpPr/>
          <p:nvPr/>
        </p:nvSpPr>
        <p:spPr>
          <a:xfrm>
            <a:off x="4755693" y="1216766"/>
            <a:ext cx="1812108" cy="3390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dirty="0" err="1" smtClean="0">
                <a:solidFill>
                  <a:schemeClr val="tx1"/>
                </a:solidFill>
              </a:rPr>
              <a:t>ReLu</a:t>
            </a:r>
            <a:endParaRPr lang="pt-BR" sz="1400" b="1" dirty="0">
              <a:solidFill>
                <a:schemeClr val="tx1"/>
              </a:solidFill>
            </a:endParaRPr>
          </a:p>
        </p:txBody>
      </p:sp>
      <p:sp>
        <p:nvSpPr>
          <p:cNvPr id="64" name="Retângulo 63"/>
          <p:cNvSpPr/>
          <p:nvPr/>
        </p:nvSpPr>
        <p:spPr>
          <a:xfrm>
            <a:off x="6949784" y="1216766"/>
            <a:ext cx="1812108" cy="3390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dirty="0" err="1" smtClean="0">
                <a:solidFill>
                  <a:schemeClr val="tx1"/>
                </a:solidFill>
              </a:rPr>
              <a:t>PReLu</a:t>
            </a:r>
            <a:endParaRPr lang="pt-BR" sz="1400" b="1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tângulo 64"/>
              <p:cNvSpPr/>
              <p:nvPr/>
            </p:nvSpPr>
            <p:spPr>
              <a:xfrm>
                <a:off x="375077" y="3682989"/>
                <a:ext cx="1812108" cy="33906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pt-BR" sz="1300" b="0" i="0" smtClean="0">
                          <a:solidFill>
                            <a:schemeClr val="tx1"/>
                          </a:solidFill>
                          <a:latin typeface="Cambria Math"/>
                        </a:rPr>
                        <m:t>y</m:t>
                      </m:r>
                      <m:r>
                        <a:rPr lang="pt-BR" sz="1300" b="0" i="0" smtClean="0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pt-BR" sz="13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pt-BR" sz="13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pt-BR" sz="13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1+</m:t>
                          </m:r>
                          <m:sSup>
                            <m:sSupPr>
                              <m:ctrlPr>
                                <a:rPr lang="pt-BR" sz="13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pt-BR" sz="13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pt-BR" sz="13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−</m:t>
                              </m:r>
                              <m:r>
                                <a:rPr lang="pt-BR" sz="13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𝑣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pt-BR" sz="13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5" name="Retângulo 6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077" y="3682989"/>
                <a:ext cx="1812108" cy="339061"/>
              </a:xfrm>
              <a:prstGeom prst="rect">
                <a:avLst/>
              </a:prstGeom>
              <a:blipFill rotWithShape="1">
                <a:blip r:embed="rId2"/>
                <a:stretch>
                  <a:fillRect t="-3571" b="-2321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etângulo 68"/>
              <p:cNvSpPr/>
              <p:nvPr/>
            </p:nvSpPr>
            <p:spPr>
              <a:xfrm>
                <a:off x="2561602" y="3682989"/>
                <a:ext cx="1812108" cy="33906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pt-BR" sz="1300" b="0" i="0" smtClean="0">
                          <a:solidFill>
                            <a:schemeClr val="tx1"/>
                          </a:solidFill>
                          <a:latin typeface="Cambria Math"/>
                        </a:rPr>
                        <m:t>y</m:t>
                      </m:r>
                      <m:r>
                        <a:rPr lang="pt-BR" sz="1300" b="0" i="0" smtClean="0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r>
                        <a:rPr lang="pt-BR" sz="13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𝑡𝑎𝑛h</m:t>
                      </m:r>
                      <m:d>
                        <m:dPr>
                          <m:ctrlPr>
                            <a:rPr lang="pt-BR" sz="13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pt-BR" sz="13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𝑣</m:t>
                          </m:r>
                        </m:e>
                      </m:d>
                      <m:r>
                        <a:rPr lang="pt-BR" sz="13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pt-BR" sz="13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pt-BR" sz="13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𝑠𝑒𝑛</m:t>
                          </m:r>
                          <m:r>
                            <a:rPr lang="pt-BR" sz="13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(</m:t>
                          </m:r>
                          <m:r>
                            <a:rPr lang="pt-BR" sz="13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𝑣</m:t>
                          </m:r>
                          <m:r>
                            <a:rPr lang="pt-BR" sz="13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)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pt-BR" sz="1300" b="0" i="0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cos</m:t>
                          </m:r>
                          <m:r>
                            <a:rPr lang="pt-BR" sz="13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⁡(</m:t>
                          </m:r>
                          <m:r>
                            <a:rPr lang="pt-BR" sz="13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𝑣</m:t>
                          </m:r>
                          <m:r>
                            <a:rPr lang="pt-BR" sz="13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pt-BR" sz="13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9" name="Retângulo 6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1602" y="3682989"/>
                <a:ext cx="1812108" cy="339061"/>
              </a:xfrm>
              <a:prstGeom prst="rect">
                <a:avLst/>
              </a:prstGeom>
              <a:blipFill rotWithShape="1">
                <a:blip r:embed="rId3"/>
                <a:stretch>
                  <a:fillRect t="-12500" b="-3392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Retângulo 69"/>
              <p:cNvSpPr/>
              <p:nvPr/>
            </p:nvSpPr>
            <p:spPr>
              <a:xfrm>
                <a:off x="4755693" y="3682989"/>
                <a:ext cx="1812108" cy="33906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pt-BR" sz="1300" b="0" i="0" smtClean="0">
                          <a:solidFill>
                            <a:schemeClr val="tx1"/>
                          </a:solidFill>
                          <a:latin typeface="Cambria Math"/>
                        </a:rPr>
                        <m:t>y</m:t>
                      </m:r>
                      <m:r>
                        <a:rPr lang="pt-BR" sz="1300" b="0" i="0" smtClean="0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r>
                        <a:rPr lang="pt-BR" sz="13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𝑚𝑎𝑥</m:t>
                      </m:r>
                      <m:r>
                        <a:rPr lang="pt-BR" sz="13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⁡(0,</m:t>
                      </m:r>
                      <m:r>
                        <a:rPr lang="pt-BR" sz="13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𝑣</m:t>
                      </m:r>
                      <m:r>
                        <a:rPr lang="pt-BR" sz="13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pt-BR" sz="13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0" name="Retângulo 6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5693" y="3682989"/>
                <a:ext cx="1812108" cy="339061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Retângulo 70"/>
              <p:cNvSpPr/>
              <p:nvPr/>
            </p:nvSpPr>
            <p:spPr>
              <a:xfrm>
                <a:off x="6949784" y="3682989"/>
                <a:ext cx="1812108" cy="33906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pt-BR" sz="1300" b="0" i="0" smtClean="0">
                          <a:solidFill>
                            <a:schemeClr val="tx1"/>
                          </a:solidFill>
                          <a:latin typeface="Cambria Math"/>
                        </a:rPr>
                        <m:t>y</m:t>
                      </m:r>
                      <m:r>
                        <a:rPr lang="pt-BR" sz="1300" b="0" i="0" smtClean="0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r>
                        <a:rPr lang="pt-BR" sz="13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𝑚𝑎𝑥</m:t>
                      </m:r>
                      <m:r>
                        <a:rPr lang="pt-BR" sz="13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⁡(</m:t>
                      </m:r>
                      <m:r>
                        <a:rPr lang="pt-BR" sz="13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𝑎𝑣</m:t>
                      </m:r>
                      <m:r>
                        <a:rPr lang="pt-BR" sz="13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,</m:t>
                      </m:r>
                      <m:r>
                        <a:rPr lang="pt-BR" sz="13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𝑣</m:t>
                      </m:r>
                      <m:r>
                        <a:rPr lang="pt-BR" sz="13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pt-BR" sz="13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1" name="Retângulo 7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9784" y="3682989"/>
                <a:ext cx="1812108" cy="339061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Retângulo 71"/>
          <p:cNvSpPr/>
          <p:nvPr/>
        </p:nvSpPr>
        <p:spPr>
          <a:xfrm>
            <a:off x="6678974" y="4001139"/>
            <a:ext cx="2088197" cy="3390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100" dirty="0" smtClean="0">
                <a:solidFill>
                  <a:schemeClr val="tx1"/>
                </a:solidFill>
              </a:rPr>
              <a:t>Se </a:t>
            </a:r>
            <a:r>
              <a:rPr lang="pt-BR" sz="1100" i="1" dirty="0" smtClean="0">
                <a:solidFill>
                  <a:schemeClr val="tx1"/>
                </a:solidFill>
              </a:rPr>
              <a:t>a</a:t>
            </a:r>
            <a:r>
              <a:rPr lang="pt-BR" sz="1100" dirty="0" smtClean="0">
                <a:solidFill>
                  <a:schemeClr val="tx1"/>
                </a:solidFill>
              </a:rPr>
              <a:t>=0,01 </a:t>
            </a:r>
            <a:r>
              <a:rPr lang="pt-BR" sz="1100" dirty="0" smtClean="0">
                <a:solidFill>
                  <a:schemeClr val="tx1"/>
                </a:solidFill>
                <a:sym typeface="Wingdings" panose="05000000000000000000" pitchFamily="2" charset="2"/>
              </a:rPr>
              <a:t></a:t>
            </a:r>
            <a:r>
              <a:rPr lang="pt-BR" sz="1100" dirty="0" smtClean="0">
                <a:solidFill>
                  <a:schemeClr val="tx1"/>
                </a:solidFill>
              </a:rPr>
              <a:t> </a:t>
            </a:r>
            <a:r>
              <a:rPr lang="pt-BR" sz="1100" dirty="0" err="1" smtClean="0">
                <a:solidFill>
                  <a:schemeClr val="tx1"/>
                </a:solidFill>
              </a:rPr>
              <a:t>Leak</a:t>
            </a:r>
            <a:r>
              <a:rPr lang="pt-BR" sz="1100" dirty="0" smtClean="0">
                <a:solidFill>
                  <a:schemeClr val="tx1"/>
                </a:solidFill>
              </a:rPr>
              <a:t> </a:t>
            </a:r>
            <a:r>
              <a:rPr lang="pt-BR" sz="1100" dirty="0" err="1" smtClean="0">
                <a:solidFill>
                  <a:schemeClr val="tx1"/>
                </a:solidFill>
              </a:rPr>
              <a:t>ReLu</a:t>
            </a:r>
            <a:endParaRPr lang="pt-BR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9043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Camada de </a:t>
            </a:r>
            <a:r>
              <a:rPr lang="pt-BR" dirty="0" err="1"/>
              <a:t>pooling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pt-BR" dirty="0" smtClean="0"/>
              <a:t> Prof. João F. Mari – joaofmari.github.io – SIN393 (2023)</a:t>
            </a: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t>37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67968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Camada de </a:t>
            </a:r>
            <a:r>
              <a:rPr lang="pt-BR" dirty="0" err="1" smtClean="0"/>
              <a:t>pooling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38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SIN393 (2023)</a:t>
            </a:r>
            <a:endParaRPr lang="pt-BR" dirty="0"/>
          </a:p>
        </p:txBody>
      </p:sp>
      <p:graphicFrame>
        <p:nvGraphicFramePr>
          <p:cNvPr id="120" name="Tabela 1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3368065"/>
              </p:ext>
            </p:extLst>
          </p:nvPr>
        </p:nvGraphicFramePr>
        <p:xfrm>
          <a:off x="1694235" y="935165"/>
          <a:ext cx="1464904" cy="146490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6226"/>
                <a:gridCol w="366226"/>
                <a:gridCol w="366226"/>
                <a:gridCol w="366226"/>
              </a:tblGrid>
              <a:tr h="366226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1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0,2</a:t>
                      </a:r>
                      <a:endParaRPr lang="pt-BR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2282" marR="42282" marT="42282" marB="422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1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0,5</a:t>
                      </a:r>
                      <a:endParaRPr lang="pt-BR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2282" marR="42282" marT="42282" marB="422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>
                          <a:solidFill>
                            <a:schemeClr val="tx1"/>
                          </a:solidFill>
                        </a:rPr>
                        <a:t>0,7</a:t>
                      </a:r>
                      <a:endParaRPr lang="pt-BR" sz="1100" dirty="0">
                        <a:solidFill>
                          <a:schemeClr val="tx1"/>
                        </a:solidFill>
                      </a:endParaRPr>
                    </a:p>
                  </a:txBody>
                  <a:tcPr marL="42282" marR="42282" marT="42282" marB="422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>
                          <a:solidFill>
                            <a:schemeClr val="tx1"/>
                          </a:solidFill>
                        </a:rPr>
                        <a:t>0,4</a:t>
                      </a:r>
                      <a:endParaRPr lang="pt-BR" sz="1100" dirty="0">
                        <a:solidFill>
                          <a:schemeClr val="tx1"/>
                        </a:solidFill>
                      </a:endParaRPr>
                    </a:p>
                  </a:txBody>
                  <a:tcPr marL="42282" marR="42282" marT="42282" marB="422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66226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1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0,4</a:t>
                      </a:r>
                      <a:endParaRPr lang="pt-BR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2282" marR="42282" marT="42282" marB="422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1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0,1</a:t>
                      </a:r>
                      <a:endParaRPr lang="pt-BR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2282" marR="42282" marT="42282" marB="422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>
                          <a:solidFill>
                            <a:schemeClr val="tx1"/>
                          </a:solidFill>
                        </a:rPr>
                        <a:t>0,3</a:t>
                      </a:r>
                      <a:endParaRPr lang="pt-BR" sz="1100" dirty="0">
                        <a:solidFill>
                          <a:schemeClr val="tx1"/>
                        </a:solidFill>
                      </a:endParaRPr>
                    </a:p>
                  </a:txBody>
                  <a:tcPr marL="42282" marR="42282" marT="42282" marB="422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>
                          <a:solidFill>
                            <a:schemeClr val="tx1"/>
                          </a:solidFill>
                        </a:rPr>
                        <a:t>0,6</a:t>
                      </a:r>
                      <a:endParaRPr lang="pt-BR" sz="1100" dirty="0">
                        <a:solidFill>
                          <a:schemeClr val="tx1"/>
                        </a:solidFill>
                      </a:endParaRPr>
                    </a:p>
                  </a:txBody>
                  <a:tcPr marL="42282" marR="42282" marT="42282" marB="422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66226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1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0,4</a:t>
                      </a:r>
                      <a:endParaRPr lang="pt-BR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2282" marR="42282" marT="42282" marB="422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1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0,1</a:t>
                      </a:r>
                      <a:endParaRPr lang="pt-BR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2282" marR="42282" marT="42282" marB="422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>
                          <a:solidFill>
                            <a:schemeClr val="tx1"/>
                          </a:solidFill>
                        </a:rPr>
                        <a:t>0,7</a:t>
                      </a:r>
                      <a:endParaRPr lang="pt-BR" sz="1100" dirty="0">
                        <a:solidFill>
                          <a:schemeClr val="tx1"/>
                        </a:solidFill>
                      </a:endParaRPr>
                    </a:p>
                  </a:txBody>
                  <a:tcPr marL="42282" marR="42282" marT="42282" marB="422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>
                          <a:solidFill>
                            <a:schemeClr val="tx1"/>
                          </a:solidFill>
                        </a:rPr>
                        <a:t>0,5</a:t>
                      </a:r>
                      <a:endParaRPr lang="pt-BR" sz="1100" dirty="0">
                        <a:solidFill>
                          <a:schemeClr val="tx1"/>
                        </a:solidFill>
                      </a:endParaRPr>
                    </a:p>
                  </a:txBody>
                  <a:tcPr marL="42282" marR="42282" marT="42282" marB="422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66226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1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0,3</a:t>
                      </a:r>
                      <a:endParaRPr lang="pt-BR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2282" marR="42282" marT="42282" marB="422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1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0,2</a:t>
                      </a:r>
                      <a:endParaRPr lang="pt-BR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2282" marR="42282" marT="42282" marB="422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>
                          <a:solidFill>
                            <a:schemeClr val="tx1"/>
                          </a:solidFill>
                        </a:rPr>
                        <a:t>0,5</a:t>
                      </a:r>
                      <a:endParaRPr lang="pt-BR" sz="1100" dirty="0">
                        <a:solidFill>
                          <a:schemeClr val="tx1"/>
                        </a:solidFill>
                      </a:endParaRPr>
                    </a:p>
                  </a:txBody>
                  <a:tcPr marL="42282" marR="42282" marT="42282" marB="422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>
                          <a:solidFill>
                            <a:schemeClr val="tx1"/>
                          </a:solidFill>
                        </a:rPr>
                        <a:t>0,9</a:t>
                      </a:r>
                      <a:endParaRPr lang="pt-BR" sz="1100" dirty="0">
                        <a:solidFill>
                          <a:schemeClr val="tx1"/>
                        </a:solidFill>
                      </a:endParaRPr>
                    </a:p>
                  </a:txBody>
                  <a:tcPr marL="42282" marR="42282" marT="42282" marB="422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48" name="Cubo 47"/>
          <p:cNvSpPr/>
          <p:nvPr/>
        </p:nvSpPr>
        <p:spPr>
          <a:xfrm rot="16200000">
            <a:off x="1395726" y="643037"/>
            <a:ext cx="1763450" cy="1750613"/>
          </a:xfrm>
          <a:prstGeom prst="cube">
            <a:avLst>
              <a:gd name="adj" fmla="val 16321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sz="1200">
              <a:solidFill>
                <a:schemeClr val="tx1"/>
              </a:solidFill>
            </a:endParaRPr>
          </a:p>
        </p:txBody>
      </p:sp>
      <p:cxnSp>
        <p:nvCxnSpPr>
          <p:cNvPr id="16" name="Conector de seta reta 15"/>
          <p:cNvCxnSpPr/>
          <p:nvPr/>
        </p:nvCxnSpPr>
        <p:spPr>
          <a:xfrm>
            <a:off x="1355846" y="2171755"/>
            <a:ext cx="277542" cy="276111"/>
          </a:xfrm>
          <a:prstGeom prst="straightConnector1">
            <a:avLst/>
          </a:prstGeom>
          <a:noFill/>
          <a:ln w="190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de seta reta 27"/>
          <p:cNvCxnSpPr/>
          <p:nvPr/>
        </p:nvCxnSpPr>
        <p:spPr>
          <a:xfrm>
            <a:off x="1355846" y="2171755"/>
            <a:ext cx="277542" cy="276111"/>
          </a:xfrm>
          <a:prstGeom prst="straightConnector1">
            <a:avLst/>
          </a:prstGeom>
          <a:noFill/>
          <a:ln w="190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aixaDeTexto 28"/>
          <p:cNvSpPr txBox="1"/>
          <p:nvPr/>
        </p:nvSpPr>
        <p:spPr>
          <a:xfrm>
            <a:off x="2259065" y="2421453"/>
            <a:ext cx="325730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1200" i="1" dirty="0" smtClean="0">
                <a:latin typeface="Cambria Math" pitchFamily="18" charset="0"/>
                <a:ea typeface="Cambria Math" pitchFamily="18" charset="0"/>
              </a:rPr>
              <a:t>W</a:t>
            </a:r>
            <a:endParaRPr lang="pt-BR" sz="1200" i="1" dirty="0">
              <a:latin typeface="Cambria Math" pitchFamily="18" charset="0"/>
              <a:ea typeface="Cambria Math" pitchFamily="18" charset="0"/>
            </a:endParaRPr>
          </a:p>
        </p:txBody>
      </p:sp>
      <p:sp>
        <p:nvSpPr>
          <p:cNvPr id="34" name="CaixaDeTexto 33"/>
          <p:cNvSpPr txBox="1"/>
          <p:nvPr/>
        </p:nvSpPr>
        <p:spPr>
          <a:xfrm>
            <a:off x="1077956" y="1233296"/>
            <a:ext cx="284933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pt-BR" sz="1200" i="1" dirty="0" smtClean="0">
                <a:latin typeface="Cambria Math" pitchFamily="18" charset="0"/>
                <a:ea typeface="Cambria Math" pitchFamily="18" charset="0"/>
              </a:rPr>
              <a:t>H</a:t>
            </a:r>
            <a:endParaRPr lang="pt-BR" sz="1200" i="1" dirty="0">
              <a:latin typeface="Cambria Math" pitchFamily="18" charset="0"/>
              <a:ea typeface="Cambria Math" pitchFamily="18" charset="0"/>
            </a:endParaRPr>
          </a:p>
        </p:txBody>
      </p:sp>
      <p:sp>
        <p:nvSpPr>
          <p:cNvPr id="35" name="CaixaDeTexto 34"/>
          <p:cNvSpPr txBox="1"/>
          <p:nvPr/>
        </p:nvSpPr>
        <p:spPr>
          <a:xfrm>
            <a:off x="1255551" y="2259170"/>
            <a:ext cx="280485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pt-BR" sz="1400" i="1" dirty="0" smtClean="0">
                <a:latin typeface="Cambria Math" pitchFamily="18" charset="0"/>
                <a:ea typeface="Cambria Math" pitchFamily="18" charset="0"/>
              </a:rPr>
              <a:t>D</a:t>
            </a:r>
            <a:endParaRPr lang="pt-BR" sz="1400" i="1" dirty="0">
              <a:latin typeface="Cambria Math" pitchFamily="18" charset="0"/>
              <a:ea typeface="Cambria Math" pitchFamily="18" charset="0"/>
            </a:endParaRPr>
          </a:p>
        </p:txBody>
      </p:sp>
      <p:cxnSp>
        <p:nvCxnSpPr>
          <p:cNvPr id="23" name="Conector de seta reta 22"/>
          <p:cNvCxnSpPr/>
          <p:nvPr/>
        </p:nvCxnSpPr>
        <p:spPr>
          <a:xfrm>
            <a:off x="1691103" y="2472069"/>
            <a:ext cx="1461655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1" name="Grupo 120"/>
          <p:cNvGrpSpPr/>
          <p:nvPr/>
        </p:nvGrpSpPr>
        <p:grpSpPr>
          <a:xfrm>
            <a:off x="1403889" y="636618"/>
            <a:ext cx="283964" cy="1770010"/>
            <a:chOff x="1764506" y="627534"/>
            <a:chExt cx="283964" cy="1770010"/>
          </a:xfrm>
        </p:grpSpPr>
        <p:cxnSp>
          <p:nvCxnSpPr>
            <p:cNvPr id="107" name="Conector reto 106"/>
            <p:cNvCxnSpPr/>
            <p:nvPr/>
          </p:nvCxnSpPr>
          <p:spPr>
            <a:xfrm>
              <a:off x="1858962" y="725537"/>
              <a:ext cx="0" cy="1476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ector reto 107"/>
            <p:cNvCxnSpPr/>
            <p:nvPr/>
          </p:nvCxnSpPr>
          <p:spPr>
            <a:xfrm>
              <a:off x="1953418" y="823540"/>
              <a:ext cx="0" cy="1476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ector reto 108"/>
            <p:cNvCxnSpPr/>
            <p:nvPr/>
          </p:nvCxnSpPr>
          <p:spPr>
            <a:xfrm>
              <a:off x="1764506" y="627534"/>
              <a:ext cx="0" cy="1476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ector reto 104"/>
            <p:cNvCxnSpPr/>
            <p:nvPr/>
          </p:nvCxnSpPr>
          <p:spPr>
            <a:xfrm>
              <a:off x="2047875" y="921544"/>
              <a:ext cx="595" cy="1476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3" name="Grupo 122"/>
          <p:cNvGrpSpPr/>
          <p:nvPr/>
        </p:nvGrpSpPr>
        <p:grpSpPr>
          <a:xfrm rot="16200000" flipV="1">
            <a:off x="2135469" y="-106405"/>
            <a:ext cx="283964" cy="1770010"/>
            <a:chOff x="1764506" y="627534"/>
            <a:chExt cx="283964" cy="1770010"/>
          </a:xfrm>
        </p:grpSpPr>
        <p:cxnSp>
          <p:nvCxnSpPr>
            <p:cNvPr id="124" name="Conector reto 123"/>
            <p:cNvCxnSpPr/>
            <p:nvPr/>
          </p:nvCxnSpPr>
          <p:spPr>
            <a:xfrm>
              <a:off x="1858962" y="725537"/>
              <a:ext cx="0" cy="1476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ector reto 124"/>
            <p:cNvCxnSpPr/>
            <p:nvPr/>
          </p:nvCxnSpPr>
          <p:spPr>
            <a:xfrm>
              <a:off x="1953418" y="823540"/>
              <a:ext cx="0" cy="1476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ector reto 125"/>
            <p:cNvCxnSpPr/>
            <p:nvPr/>
          </p:nvCxnSpPr>
          <p:spPr>
            <a:xfrm>
              <a:off x="1764506" y="627534"/>
              <a:ext cx="0" cy="1476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Conector reto 126"/>
            <p:cNvCxnSpPr/>
            <p:nvPr/>
          </p:nvCxnSpPr>
          <p:spPr>
            <a:xfrm>
              <a:off x="2047875" y="921544"/>
              <a:ext cx="595" cy="1476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9" name="Conector reto 128"/>
          <p:cNvCxnSpPr/>
          <p:nvPr/>
        </p:nvCxnSpPr>
        <p:spPr>
          <a:xfrm flipH="1" flipV="1">
            <a:off x="1403889" y="644357"/>
            <a:ext cx="287214" cy="2833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Conector reto 130"/>
          <p:cNvCxnSpPr/>
          <p:nvPr/>
        </p:nvCxnSpPr>
        <p:spPr>
          <a:xfrm flipH="1" flipV="1">
            <a:off x="1399242" y="2108328"/>
            <a:ext cx="287214" cy="2833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onector reto 131"/>
          <p:cNvCxnSpPr/>
          <p:nvPr/>
        </p:nvCxnSpPr>
        <p:spPr>
          <a:xfrm flipH="1" flipV="1">
            <a:off x="1408035" y="1744518"/>
            <a:ext cx="287214" cy="2833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Conector reto 132"/>
          <p:cNvCxnSpPr/>
          <p:nvPr/>
        </p:nvCxnSpPr>
        <p:spPr>
          <a:xfrm flipH="1" flipV="1">
            <a:off x="1408035" y="1380708"/>
            <a:ext cx="287214" cy="2833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Conector reto 133"/>
          <p:cNvCxnSpPr/>
          <p:nvPr/>
        </p:nvCxnSpPr>
        <p:spPr>
          <a:xfrm flipH="1" flipV="1">
            <a:off x="1403889" y="1016898"/>
            <a:ext cx="287214" cy="2833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0" name="Grupo 139"/>
          <p:cNvGrpSpPr/>
          <p:nvPr/>
        </p:nvGrpSpPr>
        <p:grpSpPr>
          <a:xfrm rot="16200000" flipV="1">
            <a:off x="2131320" y="-91045"/>
            <a:ext cx="296007" cy="1747339"/>
            <a:chOff x="1912259" y="787673"/>
            <a:chExt cx="296007" cy="1747339"/>
          </a:xfrm>
        </p:grpSpPr>
        <p:cxnSp>
          <p:nvCxnSpPr>
            <p:cNvPr id="135" name="Conector reto 134"/>
            <p:cNvCxnSpPr/>
            <p:nvPr/>
          </p:nvCxnSpPr>
          <p:spPr>
            <a:xfrm flipH="1" flipV="1">
              <a:off x="1916906" y="787673"/>
              <a:ext cx="287214" cy="2833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ector reto 135"/>
            <p:cNvCxnSpPr/>
            <p:nvPr/>
          </p:nvCxnSpPr>
          <p:spPr>
            <a:xfrm flipH="1" flipV="1">
              <a:off x="1912259" y="2251644"/>
              <a:ext cx="287214" cy="2833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ector reto 136"/>
            <p:cNvCxnSpPr/>
            <p:nvPr/>
          </p:nvCxnSpPr>
          <p:spPr>
            <a:xfrm flipH="1" flipV="1">
              <a:off x="1921052" y="1887834"/>
              <a:ext cx="287214" cy="2833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ector reto 137"/>
            <p:cNvCxnSpPr/>
            <p:nvPr/>
          </p:nvCxnSpPr>
          <p:spPr>
            <a:xfrm flipH="1" flipV="1">
              <a:off x="1921052" y="1524024"/>
              <a:ext cx="287214" cy="2833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ector reto 138"/>
            <p:cNvCxnSpPr/>
            <p:nvPr/>
          </p:nvCxnSpPr>
          <p:spPr>
            <a:xfrm flipH="1" flipV="1">
              <a:off x="1916906" y="1160214"/>
              <a:ext cx="287214" cy="2833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2" name="Conector de seta reta 141"/>
          <p:cNvCxnSpPr/>
          <p:nvPr/>
        </p:nvCxnSpPr>
        <p:spPr>
          <a:xfrm flipV="1">
            <a:off x="1330910" y="643412"/>
            <a:ext cx="0" cy="1469205"/>
          </a:xfrm>
          <a:prstGeom prst="straightConnector1">
            <a:avLst/>
          </a:prstGeom>
          <a:noFill/>
          <a:ln w="190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2146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Camada de </a:t>
            </a:r>
            <a:r>
              <a:rPr lang="pt-BR" dirty="0" err="1" smtClean="0"/>
              <a:t>pooling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39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SIN393 (2023)</a:t>
            </a:r>
            <a:endParaRPr lang="pt-BR" dirty="0"/>
          </a:p>
        </p:txBody>
      </p:sp>
      <p:graphicFrame>
        <p:nvGraphicFramePr>
          <p:cNvPr id="120" name="Tabela 1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0957325"/>
              </p:ext>
            </p:extLst>
          </p:nvPr>
        </p:nvGraphicFramePr>
        <p:xfrm>
          <a:off x="1694235" y="935165"/>
          <a:ext cx="1464904" cy="146490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6226"/>
                <a:gridCol w="366226"/>
                <a:gridCol w="366226"/>
                <a:gridCol w="366226"/>
              </a:tblGrid>
              <a:tr h="366226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1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0,2</a:t>
                      </a:r>
                      <a:endParaRPr lang="pt-BR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2282" marR="42282" marT="42282" marB="42282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1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0,5</a:t>
                      </a:r>
                      <a:endParaRPr lang="pt-BR" sz="11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2282" marR="42282" marT="42282" marB="422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b="1" dirty="0" smtClean="0">
                          <a:solidFill>
                            <a:schemeClr val="tx1"/>
                          </a:solidFill>
                        </a:rPr>
                        <a:t>0,7</a:t>
                      </a:r>
                      <a:endParaRPr lang="pt-BR" sz="1100" b="1" dirty="0">
                        <a:solidFill>
                          <a:schemeClr val="tx1"/>
                        </a:solidFill>
                      </a:endParaRPr>
                    </a:p>
                  </a:txBody>
                  <a:tcPr marL="42282" marR="42282" marT="42282" marB="42282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>
                          <a:solidFill>
                            <a:schemeClr val="tx1"/>
                          </a:solidFill>
                        </a:rPr>
                        <a:t>0,4</a:t>
                      </a:r>
                      <a:endParaRPr lang="pt-BR" sz="1100" dirty="0">
                        <a:solidFill>
                          <a:schemeClr val="tx1"/>
                        </a:solidFill>
                      </a:endParaRPr>
                    </a:p>
                  </a:txBody>
                  <a:tcPr marL="42282" marR="42282" marT="42282" marB="422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66226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1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0,4</a:t>
                      </a:r>
                      <a:endParaRPr lang="pt-BR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2282" marR="42282" marT="42282" marB="42282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1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0,1</a:t>
                      </a:r>
                      <a:endParaRPr lang="pt-BR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2282" marR="42282" marT="42282" marB="422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>
                          <a:solidFill>
                            <a:schemeClr val="tx1"/>
                          </a:solidFill>
                        </a:rPr>
                        <a:t>0,3</a:t>
                      </a:r>
                      <a:endParaRPr lang="pt-BR" sz="1100" dirty="0">
                        <a:solidFill>
                          <a:schemeClr val="tx1"/>
                        </a:solidFill>
                      </a:endParaRPr>
                    </a:p>
                  </a:txBody>
                  <a:tcPr marL="42282" marR="42282" marT="42282" marB="42282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>
                          <a:solidFill>
                            <a:schemeClr val="tx1"/>
                          </a:solidFill>
                        </a:rPr>
                        <a:t>0,6</a:t>
                      </a:r>
                      <a:endParaRPr lang="pt-BR" sz="1100" dirty="0">
                        <a:solidFill>
                          <a:schemeClr val="tx1"/>
                        </a:solidFill>
                      </a:endParaRPr>
                    </a:p>
                  </a:txBody>
                  <a:tcPr marL="42282" marR="42282" marT="42282" marB="422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66226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1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0,4</a:t>
                      </a:r>
                      <a:endParaRPr lang="pt-BR" sz="11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2282" marR="42282" marT="42282" marB="42282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1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0,1</a:t>
                      </a:r>
                      <a:endParaRPr lang="pt-BR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2282" marR="42282" marT="42282" marB="422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>
                          <a:solidFill>
                            <a:schemeClr val="tx1"/>
                          </a:solidFill>
                        </a:rPr>
                        <a:t>0,7</a:t>
                      </a:r>
                      <a:endParaRPr lang="pt-BR" sz="1100" dirty="0">
                        <a:solidFill>
                          <a:schemeClr val="tx1"/>
                        </a:solidFill>
                      </a:endParaRPr>
                    </a:p>
                  </a:txBody>
                  <a:tcPr marL="42282" marR="42282" marT="42282" marB="42282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>
                          <a:solidFill>
                            <a:schemeClr val="tx1"/>
                          </a:solidFill>
                        </a:rPr>
                        <a:t>0,5</a:t>
                      </a:r>
                      <a:endParaRPr lang="pt-BR" sz="1100" dirty="0">
                        <a:solidFill>
                          <a:schemeClr val="tx1"/>
                        </a:solidFill>
                      </a:endParaRPr>
                    </a:p>
                  </a:txBody>
                  <a:tcPr marL="42282" marR="42282" marT="42282" marB="422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66226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1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0,3</a:t>
                      </a:r>
                      <a:endParaRPr lang="pt-BR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2282" marR="42282" marT="42282" marB="42282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1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0,2</a:t>
                      </a:r>
                      <a:endParaRPr lang="pt-BR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2282" marR="42282" marT="42282" marB="422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>
                          <a:solidFill>
                            <a:schemeClr val="tx1"/>
                          </a:solidFill>
                        </a:rPr>
                        <a:t>0,5</a:t>
                      </a:r>
                      <a:endParaRPr lang="pt-BR" sz="1100" dirty="0">
                        <a:solidFill>
                          <a:schemeClr val="tx1"/>
                        </a:solidFill>
                      </a:endParaRPr>
                    </a:p>
                  </a:txBody>
                  <a:tcPr marL="42282" marR="42282" marT="42282" marB="42282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b="1" dirty="0" smtClean="0">
                          <a:solidFill>
                            <a:schemeClr val="tx1"/>
                          </a:solidFill>
                        </a:rPr>
                        <a:t>0,9</a:t>
                      </a:r>
                      <a:endParaRPr lang="pt-BR" sz="1100" b="1" dirty="0">
                        <a:solidFill>
                          <a:schemeClr val="tx1"/>
                        </a:solidFill>
                      </a:endParaRPr>
                    </a:p>
                  </a:txBody>
                  <a:tcPr marL="42282" marR="42282" marT="42282" marB="422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232" name="Tabela 2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5229937"/>
              </p:ext>
            </p:extLst>
          </p:nvPr>
        </p:nvGraphicFramePr>
        <p:xfrm>
          <a:off x="6742611" y="1301391"/>
          <a:ext cx="732452" cy="7324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6226"/>
                <a:gridCol w="366226"/>
              </a:tblGrid>
              <a:tr h="366226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1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0,5</a:t>
                      </a:r>
                      <a:endParaRPr lang="pt-BR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2282" marR="42282" marT="42282" marB="422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1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0,7</a:t>
                      </a:r>
                      <a:endParaRPr lang="pt-BR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2282" marR="42282" marT="42282" marB="422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66226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1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0,4</a:t>
                      </a:r>
                      <a:endParaRPr lang="pt-BR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2282" marR="42282" marT="42282" marB="422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1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0,9</a:t>
                      </a:r>
                      <a:endParaRPr lang="pt-BR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2282" marR="42282" marT="42282" marB="422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8" name="Retângulo 7"/>
          <p:cNvSpPr/>
          <p:nvPr/>
        </p:nvSpPr>
        <p:spPr>
          <a:xfrm>
            <a:off x="4212494" y="1331242"/>
            <a:ext cx="1483396" cy="6727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200" b="1" dirty="0" smtClean="0">
                <a:solidFill>
                  <a:schemeClr val="tx1"/>
                </a:solidFill>
              </a:rPr>
              <a:t>Max-</a:t>
            </a:r>
            <a:r>
              <a:rPr lang="pt-BR" sz="1200" b="1" dirty="0" err="1" smtClean="0">
                <a:solidFill>
                  <a:schemeClr val="tx1"/>
                </a:solidFill>
              </a:rPr>
              <a:t>pooling</a:t>
            </a:r>
            <a:endParaRPr lang="pt-BR" sz="1200" b="1" dirty="0" smtClean="0">
              <a:solidFill>
                <a:schemeClr val="tx1"/>
              </a:solidFill>
            </a:endParaRPr>
          </a:p>
          <a:p>
            <a:pPr algn="ctr"/>
            <a:r>
              <a:rPr lang="pt-BR" sz="1200" b="1" dirty="0" smtClean="0">
                <a:solidFill>
                  <a:schemeClr val="tx1"/>
                </a:solidFill>
              </a:rPr>
              <a:t>(2 x 2)</a:t>
            </a:r>
            <a:endParaRPr lang="pt-BR" sz="1200" b="1" dirty="0">
              <a:solidFill>
                <a:schemeClr val="tx1"/>
              </a:solidFill>
            </a:endParaRPr>
          </a:p>
        </p:txBody>
      </p:sp>
      <p:sp>
        <p:nvSpPr>
          <p:cNvPr id="48" name="Cubo 47"/>
          <p:cNvSpPr/>
          <p:nvPr/>
        </p:nvSpPr>
        <p:spPr>
          <a:xfrm rot="16200000">
            <a:off x="1395726" y="643037"/>
            <a:ext cx="1763450" cy="1750613"/>
          </a:xfrm>
          <a:prstGeom prst="cube">
            <a:avLst>
              <a:gd name="adj" fmla="val 16321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sz="1200">
              <a:solidFill>
                <a:schemeClr val="tx1"/>
              </a:solidFill>
            </a:endParaRPr>
          </a:p>
        </p:txBody>
      </p:sp>
      <p:cxnSp>
        <p:nvCxnSpPr>
          <p:cNvPr id="16" name="Conector de seta reta 15"/>
          <p:cNvCxnSpPr/>
          <p:nvPr/>
        </p:nvCxnSpPr>
        <p:spPr>
          <a:xfrm>
            <a:off x="1355846" y="2171755"/>
            <a:ext cx="277542" cy="276111"/>
          </a:xfrm>
          <a:prstGeom prst="straightConnector1">
            <a:avLst/>
          </a:prstGeom>
          <a:noFill/>
          <a:ln w="190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de seta reta 27"/>
          <p:cNvCxnSpPr/>
          <p:nvPr/>
        </p:nvCxnSpPr>
        <p:spPr>
          <a:xfrm>
            <a:off x="1355846" y="2171755"/>
            <a:ext cx="277542" cy="276111"/>
          </a:xfrm>
          <a:prstGeom prst="straightConnector1">
            <a:avLst/>
          </a:prstGeom>
          <a:noFill/>
          <a:ln w="190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aixaDeTexto 28"/>
          <p:cNvSpPr txBox="1"/>
          <p:nvPr/>
        </p:nvSpPr>
        <p:spPr>
          <a:xfrm>
            <a:off x="2259065" y="2421453"/>
            <a:ext cx="325730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1200" i="1" dirty="0" smtClean="0">
                <a:latin typeface="Cambria Math" pitchFamily="18" charset="0"/>
                <a:ea typeface="Cambria Math" pitchFamily="18" charset="0"/>
              </a:rPr>
              <a:t>W</a:t>
            </a:r>
            <a:endParaRPr lang="pt-BR" sz="1200" i="1" dirty="0">
              <a:latin typeface="Cambria Math" pitchFamily="18" charset="0"/>
              <a:ea typeface="Cambria Math" pitchFamily="18" charset="0"/>
            </a:endParaRPr>
          </a:p>
        </p:txBody>
      </p:sp>
      <p:sp>
        <p:nvSpPr>
          <p:cNvPr id="34" name="CaixaDeTexto 33"/>
          <p:cNvSpPr txBox="1"/>
          <p:nvPr/>
        </p:nvSpPr>
        <p:spPr>
          <a:xfrm>
            <a:off x="1077956" y="1233296"/>
            <a:ext cx="284933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pt-BR" sz="1200" i="1" dirty="0" smtClean="0">
                <a:latin typeface="Cambria Math" pitchFamily="18" charset="0"/>
                <a:ea typeface="Cambria Math" pitchFamily="18" charset="0"/>
              </a:rPr>
              <a:t>H</a:t>
            </a:r>
            <a:endParaRPr lang="pt-BR" sz="1200" i="1" dirty="0">
              <a:latin typeface="Cambria Math" pitchFamily="18" charset="0"/>
              <a:ea typeface="Cambria Math" pitchFamily="18" charset="0"/>
            </a:endParaRPr>
          </a:p>
        </p:txBody>
      </p:sp>
      <p:sp>
        <p:nvSpPr>
          <p:cNvPr id="35" name="CaixaDeTexto 34"/>
          <p:cNvSpPr txBox="1"/>
          <p:nvPr/>
        </p:nvSpPr>
        <p:spPr>
          <a:xfrm>
            <a:off x="1255551" y="2259170"/>
            <a:ext cx="280485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pt-BR" sz="1400" i="1" dirty="0" smtClean="0">
                <a:latin typeface="Cambria Math" pitchFamily="18" charset="0"/>
                <a:ea typeface="Cambria Math" pitchFamily="18" charset="0"/>
              </a:rPr>
              <a:t>D</a:t>
            </a:r>
            <a:endParaRPr lang="pt-BR" sz="1400" i="1" dirty="0">
              <a:latin typeface="Cambria Math" pitchFamily="18" charset="0"/>
              <a:ea typeface="Cambria Math" pitchFamily="18" charset="0"/>
            </a:endParaRPr>
          </a:p>
        </p:txBody>
      </p:sp>
      <p:cxnSp>
        <p:nvCxnSpPr>
          <p:cNvPr id="23" name="Conector de seta reta 22"/>
          <p:cNvCxnSpPr/>
          <p:nvPr/>
        </p:nvCxnSpPr>
        <p:spPr>
          <a:xfrm>
            <a:off x="1691103" y="2472069"/>
            <a:ext cx="1461655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1" name="Grupo 120"/>
          <p:cNvGrpSpPr/>
          <p:nvPr/>
        </p:nvGrpSpPr>
        <p:grpSpPr>
          <a:xfrm>
            <a:off x="1403889" y="636618"/>
            <a:ext cx="283964" cy="1770010"/>
            <a:chOff x="1764506" y="627534"/>
            <a:chExt cx="283964" cy="1770010"/>
          </a:xfrm>
        </p:grpSpPr>
        <p:cxnSp>
          <p:nvCxnSpPr>
            <p:cNvPr id="107" name="Conector reto 106"/>
            <p:cNvCxnSpPr/>
            <p:nvPr/>
          </p:nvCxnSpPr>
          <p:spPr>
            <a:xfrm>
              <a:off x="1858962" y="725537"/>
              <a:ext cx="0" cy="1476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ector reto 107"/>
            <p:cNvCxnSpPr/>
            <p:nvPr/>
          </p:nvCxnSpPr>
          <p:spPr>
            <a:xfrm>
              <a:off x="1953418" y="823540"/>
              <a:ext cx="0" cy="1476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ector reto 108"/>
            <p:cNvCxnSpPr/>
            <p:nvPr/>
          </p:nvCxnSpPr>
          <p:spPr>
            <a:xfrm>
              <a:off x="1764506" y="627534"/>
              <a:ext cx="0" cy="1476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ector reto 104"/>
            <p:cNvCxnSpPr/>
            <p:nvPr/>
          </p:nvCxnSpPr>
          <p:spPr>
            <a:xfrm>
              <a:off x="2047875" y="921544"/>
              <a:ext cx="595" cy="1476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3" name="Grupo 122"/>
          <p:cNvGrpSpPr/>
          <p:nvPr/>
        </p:nvGrpSpPr>
        <p:grpSpPr>
          <a:xfrm rot="16200000" flipV="1">
            <a:off x="2135469" y="-106405"/>
            <a:ext cx="283964" cy="1770010"/>
            <a:chOff x="1764506" y="627534"/>
            <a:chExt cx="283964" cy="1770010"/>
          </a:xfrm>
        </p:grpSpPr>
        <p:cxnSp>
          <p:nvCxnSpPr>
            <p:cNvPr id="124" name="Conector reto 123"/>
            <p:cNvCxnSpPr/>
            <p:nvPr/>
          </p:nvCxnSpPr>
          <p:spPr>
            <a:xfrm>
              <a:off x="1858962" y="725537"/>
              <a:ext cx="0" cy="1476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ector reto 124"/>
            <p:cNvCxnSpPr/>
            <p:nvPr/>
          </p:nvCxnSpPr>
          <p:spPr>
            <a:xfrm>
              <a:off x="1953418" y="823540"/>
              <a:ext cx="0" cy="1476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ector reto 125"/>
            <p:cNvCxnSpPr/>
            <p:nvPr/>
          </p:nvCxnSpPr>
          <p:spPr>
            <a:xfrm>
              <a:off x="1764506" y="627534"/>
              <a:ext cx="0" cy="1476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Conector reto 126"/>
            <p:cNvCxnSpPr/>
            <p:nvPr/>
          </p:nvCxnSpPr>
          <p:spPr>
            <a:xfrm>
              <a:off x="2047875" y="921544"/>
              <a:ext cx="595" cy="1476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9" name="Conector reto 128"/>
          <p:cNvCxnSpPr/>
          <p:nvPr/>
        </p:nvCxnSpPr>
        <p:spPr>
          <a:xfrm flipH="1" flipV="1">
            <a:off x="1403889" y="644357"/>
            <a:ext cx="287214" cy="2833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Conector reto 130"/>
          <p:cNvCxnSpPr/>
          <p:nvPr/>
        </p:nvCxnSpPr>
        <p:spPr>
          <a:xfrm flipH="1" flipV="1">
            <a:off x="1399242" y="2108328"/>
            <a:ext cx="287214" cy="2833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onector reto 131"/>
          <p:cNvCxnSpPr/>
          <p:nvPr/>
        </p:nvCxnSpPr>
        <p:spPr>
          <a:xfrm flipH="1" flipV="1">
            <a:off x="1408035" y="1744518"/>
            <a:ext cx="287214" cy="2833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Conector reto 132"/>
          <p:cNvCxnSpPr/>
          <p:nvPr/>
        </p:nvCxnSpPr>
        <p:spPr>
          <a:xfrm flipH="1" flipV="1">
            <a:off x="1408035" y="1380708"/>
            <a:ext cx="287214" cy="2833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Conector reto 133"/>
          <p:cNvCxnSpPr/>
          <p:nvPr/>
        </p:nvCxnSpPr>
        <p:spPr>
          <a:xfrm flipH="1" flipV="1">
            <a:off x="1403889" y="1016898"/>
            <a:ext cx="287214" cy="2833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0" name="Grupo 139"/>
          <p:cNvGrpSpPr/>
          <p:nvPr/>
        </p:nvGrpSpPr>
        <p:grpSpPr>
          <a:xfrm rot="16200000" flipV="1">
            <a:off x="2131320" y="-91045"/>
            <a:ext cx="296007" cy="1747339"/>
            <a:chOff x="1912259" y="787673"/>
            <a:chExt cx="296007" cy="1747339"/>
          </a:xfrm>
        </p:grpSpPr>
        <p:cxnSp>
          <p:nvCxnSpPr>
            <p:cNvPr id="135" name="Conector reto 134"/>
            <p:cNvCxnSpPr/>
            <p:nvPr/>
          </p:nvCxnSpPr>
          <p:spPr>
            <a:xfrm flipH="1" flipV="1">
              <a:off x="1916906" y="787673"/>
              <a:ext cx="287214" cy="2833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ector reto 135"/>
            <p:cNvCxnSpPr/>
            <p:nvPr/>
          </p:nvCxnSpPr>
          <p:spPr>
            <a:xfrm flipH="1" flipV="1">
              <a:off x="1912259" y="2251644"/>
              <a:ext cx="287214" cy="2833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ector reto 136"/>
            <p:cNvCxnSpPr/>
            <p:nvPr/>
          </p:nvCxnSpPr>
          <p:spPr>
            <a:xfrm flipH="1" flipV="1">
              <a:off x="1921052" y="1887834"/>
              <a:ext cx="287214" cy="2833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ector reto 137"/>
            <p:cNvCxnSpPr/>
            <p:nvPr/>
          </p:nvCxnSpPr>
          <p:spPr>
            <a:xfrm flipH="1" flipV="1">
              <a:off x="1921052" y="1524024"/>
              <a:ext cx="287214" cy="2833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ector reto 138"/>
            <p:cNvCxnSpPr/>
            <p:nvPr/>
          </p:nvCxnSpPr>
          <p:spPr>
            <a:xfrm flipH="1" flipV="1">
              <a:off x="1916906" y="1160214"/>
              <a:ext cx="287214" cy="2833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2" name="Conector de seta reta 141"/>
          <p:cNvCxnSpPr/>
          <p:nvPr/>
        </p:nvCxnSpPr>
        <p:spPr>
          <a:xfrm flipV="1">
            <a:off x="1330910" y="643412"/>
            <a:ext cx="0" cy="1469205"/>
          </a:xfrm>
          <a:prstGeom prst="straightConnector1">
            <a:avLst/>
          </a:prstGeom>
          <a:noFill/>
          <a:ln w="190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5" name="Grupo 254"/>
          <p:cNvGrpSpPr/>
          <p:nvPr/>
        </p:nvGrpSpPr>
        <p:grpSpPr>
          <a:xfrm>
            <a:off x="6292793" y="1001235"/>
            <a:ext cx="1773252" cy="1379746"/>
            <a:chOff x="6440161" y="978755"/>
            <a:chExt cx="1773252" cy="1379746"/>
          </a:xfrm>
        </p:grpSpPr>
        <p:sp>
          <p:nvSpPr>
            <p:cNvPr id="233" name="CaixaDeTexto 232"/>
            <p:cNvSpPr txBox="1"/>
            <p:nvPr/>
          </p:nvSpPr>
          <p:spPr>
            <a:xfrm>
              <a:off x="7696302" y="1498141"/>
              <a:ext cx="517111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pt-BR" sz="1200" i="1" dirty="0" smtClean="0">
                  <a:latin typeface="Cambria Math" pitchFamily="18" charset="0"/>
                  <a:ea typeface="Cambria Math" pitchFamily="18" charset="0"/>
                </a:rPr>
                <a:t>H/2</a:t>
              </a:r>
              <a:endParaRPr lang="pt-BR" sz="1200" i="1" dirty="0">
                <a:latin typeface="Cambria Math" pitchFamily="18" charset="0"/>
                <a:ea typeface="Cambria Math" pitchFamily="18" charset="0"/>
              </a:endParaRPr>
            </a:p>
          </p:txBody>
        </p:sp>
        <p:sp>
          <p:nvSpPr>
            <p:cNvPr id="235" name="Cubo 234"/>
            <p:cNvSpPr/>
            <p:nvPr/>
          </p:nvSpPr>
          <p:spPr>
            <a:xfrm rot="16200000">
              <a:off x="6596354" y="985601"/>
              <a:ext cx="1032009" cy="1022313"/>
            </a:xfrm>
            <a:prstGeom prst="cube">
              <a:avLst>
                <a:gd name="adj" fmla="val 28433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sz="1200">
                <a:solidFill>
                  <a:schemeClr val="tx1"/>
                </a:solidFill>
              </a:endParaRPr>
            </a:p>
          </p:txBody>
        </p:sp>
        <p:cxnSp>
          <p:nvCxnSpPr>
            <p:cNvPr id="236" name="Conector de seta reta 235"/>
            <p:cNvCxnSpPr/>
            <p:nvPr/>
          </p:nvCxnSpPr>
          <p:spPr>
            <a:xfrm>
              <a:off x="6538539" y="1766284"/>
              <a:ext cx="304800" cy="30480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7" name="CaixaDeTexto 236"/>
            <p:cNvSpPr txBox="1"/>
            <p:nvPr/>
          </p:nvSpPr>
          <p:spPr>
            <a:xfrm>
              <a:off x="7016241" y="2081502"/>
              <a:ext cx="486030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pt-BR" sz="1200" i="1" dirty="0" smtClean="0">
                  <a:latin typeface="Cambria Math" pitchFamily="18" charset="0"/>
                  <a:ea typeface="Cambria Math" pitchFamily="18" charset="0"/>
                </a:rPr>
                <a:t>W/2</a:t>
              </a:r>
              <a:endParaRPr lang="pt-BR" sz="1200" i="1" dirty="0">
                <a:latin typeface="Cambria Math" pitchFamily="18" charset="0"/>
                <a:ea typeface="Cambria Math" pitchFamily="18" charset="0"/>
              </a:endParaRPr>
            </a:p>
          </p:txBody>
        </p:sp>
        <p:sp>
          <p:nvSpPr>
            <p:cNvPr id="238" name="CaixaDeTexto 237"/>
            <p:cNvSpPr txBox="1"/>
            <p:nvPr/>
          </p:nvSpPr>
          <p:spPr>
            <a:xfrm>
              <a:off x="6440161" y="1858873"/>
              <a:ext cx="280485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pt-BR" sz="1400" i="1" dirty="0" smtClean="0">
                  <a:latin typeface="Cambria Math" pitchFamily="18" charset="0"/>
                  <a:ea typeface="Cambria Math" pitchFamily="18" charset="0"/>
                </a:rPr>
                <a:t>D</a:t>
              </a:r>
              <a:endParaRPr lang="pt-BR" sz="1400" i="1" dirty="0">
                <a:latin typeface="Cambria Math" pitchFamily="18" charset="0"/>
                <a:ea typeface="Cambria Math" pitchFamily="18" charset="0"/>
              </a:endParaRPr>
            </a:p>
          </p:txBody>
        </p:sp>
        <p:cxnSp>
          <p:nvCxnSpPr>
            <p:cNvPr id="239" name="Conector de seta reta 238"/>
            <p:cNvCxnSpPr/>
            <p:nvPr/>
          </p:nvCxnSpPr>
          <p:spPr>
            <a:xfrm>
              <a:off x="6894305" y="2085549"/>
              <a:ext cx="729210" cy="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ector reto 239"/>
            <p:cNvCxnSpPr/>
            <p:nvPr/>
          </p:nvCxnSpPr>
          <p:spPr>
            <a:xfrm>
              <a:off x="6697401" y="1078755"/>
              <a:ext cx="0" cy="738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ector reto 240"/>
            <p:cNvCxnSpPr/>
            <p:nvPr/>
          </p:nvCxnSpPr>
          <p:spPr>
            <a:xfrm>
              <a:off x="6791857" y="1176758"/>
              <a:ext cx="0" cy="738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ector reto 241"/>
            <p:cNvCxnSpPr/>
            <p:nvPr/>
          </p:nvCxnSpPr>
          <p:spPr>
            <a:xfrm>
              <a:off x="6602945" y="980752"/>
              <a:ext cx="0" cy="74139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ector reto 242"/>
            <p:cNvCxnSpPr/>
            <p:nvPr/>
          </p:nvCxnSpPr>
          <p:spPr>
            <a:xfrm>
              <a:off x="6886314" y="1274762"/>
              <a:ext cx="0" cy="73344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ector reto 243"/>
            <p:cNvCxnSpPr/>
            <p:nvPr/>
          </p:nvCxnSpPr>
          <p:spPr>
            <a:xfrm rot="16200000" flipV="1">
              <a:off x="7160690" y="799460"/>
              <a:ext cx="0" cy="7416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ector reto 244"/>
            <p:cNvCxnSpPr/>
            <p:nvPr/>
          </p:nvCxnSpPr>
          <p:spPr>
            <a:xfrm rot="16200000" flipV="1">
              <a:off x="7062687" y="705004"/>
              <a:ext cx="0" cy="7416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ector reto 245"/>
            <p:cNvCxnSpPr/>
            <p:nvPr/>
          </p:nvCxnSpPr>
          <p:spPr>
            <a:xfrm rot="16200000" flipV="1">
              <a:off x="7258693" y="893916"/>
              <a:ext cx="0" cy="7416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ector reto 246"/>
            <p:cNvCxnSpPr/>
            <p:nvPr/>
          </p:nvCxnSpPr>
          <p:spPr>
            <a:xfrm flipH="1">
              <a:off x="6591503" y="980753"/>
              <a:ext cx="740827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ector reto 247"/>
            <p:cNvCxnSpPr/>
            <p:nvPr/>
          </p:nvCxnSpPr>
          <p:spPr>
            <a:xfrm flipH="1" flipV="1">
              <a:off x="6602945" y="988491"/>
              <a:ext cx="287214" cy="2833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ector reto 248"/>
            <p:cNvCxnSpPr/>
            <p:nvPr/>
          </p:nvCxnSpPr>
          <p:spPr>
            <a:xfrm flipH="1" flipV="1">
              <a:off x="6607091" y="1724842"/>
              <a:ext cx="287214" cy="2833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ector reto 249"/>
            <p:cNvCxnSpPr/>
            <p:nvPr/>
          </p:nvCxnSpPr>
          <p:spPr>
            <a:xfrm flipH="1" flipV="1">
              <a:off x="6602945" y="1361032"/>
              <a:ext cx="287214" cy="2833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ector reto 250"/>
            <p:cNvCxnSpPr/>
            <p:nvPr/>
          </p:nvCxnSpPr>
          <p:spPr>
            <a:xfrm rot="16200000" flipH="1">
              <a:off x="6602787" y="989471"/>
              <a:ext cx="287214" cy="2833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ector reto 251"/>
            <p:cNvCxnSpPr/>
            <p:nvPr/>
          </p:nvCxnSpPr>
          <p:spPr>
            <a:xfrm rot="16200000" flipH="1">
              <a:off x="6966597" y="980678"/>
              <a:ext cx="287214" cy="2833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Conector reto 252"/>
            <p:cNvCxnSpPr/>
            <p:nvPr/>
          </p:nvCxnSpPr>
          <p:spPr>
            <a:xfrm rot="16200000" flipH="1">
              <a:off x="7330407" y="980678"/>
              <a:ext cx="287214" cy="2833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Conector de seta reta 253"/>
            <p:cNvCxnSpPr/>
            <p:nvPr/>
          </p:nvCxnSpPr>
          <p:spPr>
            <a:xfrm flipV="1">
              <a:off x="7696302" y="1274763"/>
              <a:ext cx="0" cy="732997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58" name="Conector de seta reta 257"/>
          <p:cNvCxnSpPr/>
          <p:nvPr/>
        </p:nvCxnSpPr>
        <p:spPr>
          <a:xfrm>
            <a:off x="5695890" y="1667618"/>
            <a:ext cx="763833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Conector de seta reta 265"/>
          <p:cNvCxnSpPr>
            <a:stCxn id="120" idx="3"/>
            <a:endCxn id="8" idx="1"/>
          </p:cNvCxnSpPr>
          <p:nvPr/>
        </p:nvCxnSpPr>
        <p:spPr>
          <a:xfrm>
            <a:off x="3159139" y="1667617"/>
            <a:ext cx="1053355" cy="1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8190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Perceptron</a:t>
            </a:r>
            <a:r>
              <a:rPr lang="pt-BR" dirty="0"/>
              <a:t> de </a:t>
            </a:r>
            <a:r>
              <a:rPr lang="pt-BR" dirty="0" smtClean="0"/>
              <a:t>múltiplas </a:t>
            </a:r>
            <a:r>
              <a:rPr lang="pt-BR" dirty="0"/>
              <a:t>camadas (MLP)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4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SIN393 (2023)</a:t>
            </a:r>
            <a:endParaRPr lang="pt-BR" dirty="0"/>
          </a:p>
        </p:txBody>
      </p:sp>
      <p:sp>
        <p:nvSpPr>
          <p:cNvPr id="9" name="Retângulo 8"/>
          <p:cNvSpPr/>
          <p:nvPr/>
        </p:nvSpPr>
        <p:spPr>
          <a:xfrm>
            <a:off x="1522454" y="4687849"/>
            <a:ext cx="762154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000" i="1" dirty="0"/>
              <a:t>Learn </a:t>
            </a:r>
            <a:r>
              <a:rPr lang="en-US" sz="1000" i="1" dirty="0" err="1"/>
              <a:t>TensorFlow</a:t>
            </a:r>
            <a:r>
              <a:rPr lang="en-US" sz="1000" i="1" dirty="0"/>
              <a:t> and deep learning, without a Ph.D.</a:t>
            </a:r>
          </a:p>
        </p:txBody>
      </p:sp>
      <p:grpSp>
        <p:nvGrpSpPr>
          <p:cNvPr id="3" name="Grupo 2"/>
          <p:cNvGrpSpPr/>
          <p:nvPr/>
        </p:nvGrpSpPr>
        <p:grpSpPr>
          <a:xfrm>
            <a:off x="1522454" y="1042953"/>
            <a:ext cx="6099092" cy="3402108"/>
            <a:chOff x="1522454" y="1042953"/>
            <a:chExt cx="6099092" cy="3402108"/>
          </a:xfrm>
        </p:grpSpPr>
        <p:grpSp>
          <p:nvGrpSpPr>
            <p:cNvPr id="6" name="Grupo 5"/>
            <p:cNvGrpSpPr/>
            <p:nvPr/>
          </p:nvGrpSpPr>
          <p:grpSpPr>
            <a:xfrm>
              <a:off x="1522454" y="1042953"/>
              <a:ext cx="6099092" cy="3402108"/>
              <a:chOff x="1083866" y="1617914"/>
              <a:chExt cx="6099092" cy="3402108"/>
            </a:xfrm>
          </p:grpSpPr>
          <p:pic>
            <p:nvPicPr>
              <p:cNvPr id="7" name="Picture 3"/>
              <p:cNvPicPr>
                <a:picLocks noChangeAspect="1" noChangeArrowheads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500" t="30153" r="37250" b="41188"/>
              <a:stretch/>
            </p:blipFill>
            <p:spPr bwMode="auto">
              <a:xfrm>
                <a:off x="1083866" y="1617914"/>
                <a:ext cx="3384376" cy="9904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8" name="Picture 2"/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776" t="30652" r="39083" b="9489"/>
              <a:stretch/>
            </p:blipFill>
            <p:spPr bwMode="auto">
              <a:xfrm>
                <a:off x="2063749" y="1761930"/>
                <a:ext cx="5119209" cy="32580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0" name="Retângulo 10"/>
            <p:cNvSpPr/>
            <p:nvPr/>
          </p:nvSpPr>
          <p:spPr>
            <a:xfrm>
              <a:off x="5909765" y="1995687"/>
              <a:ext cx="1711780" cy="1593700"/>
            </a:xfrm>
            <a:custGeom>
              <a:avLst/>
              <a:gdLst>
                <a:gd name="connsiteX0" fmla="*/ 0 w 1609386"/>
                <a:gd name="connsiteY0" fmla="*/ 0 h 1584176"/>
                <a:gd name="connsiteX1" fmla="*/ 1609386 w 1609386"/>
                <a:gd name="connsiteY1" fmla="*/ 0 h 1584176"/>
                <a:gd name="connsiteX2" fmla="*/ 1609386 w 1609386"/>
                <a:gd name="connsiteY2" fmla="*/ 1584176 h 1584176"/>
                <a:gd name="connsiteX3" fmla="*/ 0 w 1609386"/>
                <a:gd name="connsiteY3" fmla="*/ 1584176 h 1584176"/>
                <a:gd name="connsiteX4" fmla="*/ 0 w 1609386"/>
                <a:gd name="connsiteY4" fmla="*/ 0 h 1584176"/>
                <a:gd name="connsiteX0" fmla="*/ 962025 w 1609386"/>
                <a:gd name="connsiteY0" fmla="*/ 9525 h 1584176"/>
                <a:gd name="connsiteX1" fmla="*/ 1609386 w 1609386"/>
                <a:gd name="connsiteY1" fmla="*/ 0 h 1584176"/>
                <a:gd name="connsiteX2" fmla="*/ 1609386 w 1609386"/>
                <a:gd name="connsiteY2" fmla="*/ 1584176 h 1584176"/>
                <a:gd name="connsiteX3" fmla="*/ 0 w 1609386"/>
                <a:gd name="connsiteY3" fmla="*/ 1584176 h 1584176"/>
                <a:gd name="connsiteX4" fmla="*/ 962025 w 1609386"/>
                <a:gd name="connsiteY4" fmla="*/ 9525 h 1584176"/>
                <a:gd name="connsiteX0" fmla="*/ 985838 w 1609386"/>
                <a:gd name="connsiteY0" fmla="*/ 21431 h 1584176"/>
                <a:gd name="connsiteX1" fmla="*/ 1609386 w 1609386"/>
                <a:gd name="connsiteY1" fmla="*/ 0 h 1584176"/>
                <a:gd name="connsiteX2" fmla="*/ 1609386 w 1609386"/>
                <a:gd name="connsiteY2" fmla="*/ 1584176 h 1584176"/>
                <a:gd name="connsiteX3" fmla="*/ 0 w 1609386"/>
                <a:gd name="connsiteY3" fmla="*/ 1584176 h 1584176"/>
                <a:gd name="connsiteX4" fmla="*/ 985838 w 1609386"/>
                <a:gd name="connsiteY4" fmla="*/ 21431 h 1584176"/>
                <a:gd name="connsiteX0" fmla="*/ 992982 w 1609386"/>
                <a:gd name="connsiteY0" fmla="*/ 0 h 1584176"/>
                <a:gd name="connsiteX1" fmla="*/ 1609386 w 1609386"/>
                <a:gd name="connsiteY1" fmla="*/ 0 h 1584176"/>
                <a:gd name="connsiteX2" fmla="*/ 1609386 w 1609386"/>
                <a:gd name="connsiteY2" fmla="*/ 1584176 h 1584176"/>
                <a:gd name="connsiteX3" fmla="*/ 0 w 1609386"/>
                <a:gd name="connsiteY3" fmla="*/ 1584176 h 1584176"/>
                <a:gd name="connsiteX4" fmla="*/ 992982 w 1609386"/>
                <a:gd name="connsiteY4" fmla="*/ 0 h 1584176"/>
                <a:gd name="connsiteX0" fmla="*/ 1035845 w 1652249"/>
                <a:gd name="connsiteY0" fmla="*/ 0 h 1586557"/>
                <a:gd name="connsiteX1" fmla="*/ 1652249 w 1652249"/>
                <a:gd name="connsiteY1" fmla="*/ 0 h 1586557"/>
                <a:gd name="connsiteX2" fmla="*/ 1652249 w 1652249"/>
                <a:gd name="connsiteY2" fmla="*/ 1584176 h 1586557"/>
                <a:gd name="connsiteX3" fmla="*/ 0 w 1652249"/>
                <a:gd name="connsiteY3" fmla="*/ 1586557 h 1586557"/>
                <a:gd name="connsiteX4" fmla="*/ 1035845 w 1652249"/>
                <a:gd name="connsiteY4" fmla="*/ 0 h 1586557"/>
                <a:gd name="connsiteX0" fmla="*/ 1035845 w 1652249"/>
                <a:gd name="connsiteY0" fmla="*/ 0 h 1586557"/>
                <a:gd name="connsiteX1" fmla="*/ 1652249 w 1652249"/>
                <a:gd name="connsiteY1" fmla="*/ 0 h 1586557"/>
                <a:gd name="connsiteX2" fmla="*/ 1652249 w 1652249"/>
                <a:gd name="connsiteY2" fmla="*/ 1584176 h 1586557"/>
                <a:gd name="connsiteX3" fmla="*/ 0 w 1652249"/>
                <a:gd name="connsiteY3" fmla="*/ 1586557 h 1586557"/>
                <a:gd name="connsiteX4" fmla="*/ 1035845 w 1652249"/>
                <a:gd name="connsiteY4" fmla="*/ 0 h 1586557"/>
                <a:gd name="connsiteX0" fmla="*/ 1035845 w 1652249"/>
                <a:gd name="connsiteY0" fmla="*/ 0 h 1586557"/>
                <a:gd name="connsiteX1" fmla="*/ 1652249 w 1652249"/>
                <a:gd name="connsiteY1" fmla="*/ 0 h 1586557"/>
                <a:gd name="connsiteX2" fmla="*/ 1652249 w 1652249"/>
                <a:gd name="connsiteY2" fmla="*/ 1584176 h 1586557"/>
                <a:gd name="connsiteX3" fmla="*/ 0 w 1652249"/>
                <a:gd name="connsiteY3" fmla="*/ 1586557 h 1586557"/>
                <a:gd name="connsiteX4" fmla="*/ 1035845 w 1652249"/>
                <a:gd name="connsiteY4" fmla="*/ 0 h 1586557"/>
                <a:gd name="connsiteX0" fmla="*/ 1095376 w 1711780"/>
                <a:gd name="connsiteY0" fmla="*/ 0 h 1593700"/>
                <a:gd name="connsiteX1" fmla="*/ 1711780 w 1711780"/>
                <a:gd name="connsiteY1" fmla="*/ 0 h 1593700"/>
                <a:gd name="connsiteX2" fmla="*/ 1711780 w 1711780"/>
                <a:gd name="connsiteY2" fmla="*/ 1584176 h 1593700"/>
                <a:gd name="connsiteX3" fmla="*/ 0 w 1711780"/>
                <a:gd name="connsiteY3" fmla="*/ 1593700 h 1593700"/>
                <a:gd name="connsiteX4" fmla="*/ 1095376 w 1711780"/>
                <a:gd name="connsiteY4" fmla="*/ 0 h 1593700"/>
                <a:gd name="connsiteX0" fmla="*/ 1095376 w 1711780"/>
                <a:gd name="connsiteY0" fmla="*/ 0 h 1593700"/>
                <a:gd name="connsiteX1" fmla="*/ 1711780 w 1711780"/>
                <a:gd name="connsiteY1" fmla="*/ 0 h 1593700"/>
                <a:gd name="connsiteX2" fmla="*/ 1711780 w 1711780"/>
                <a:gd name="connsiteY2" fmla="*/ 1584176 h 1593700"/>
                <a:gd name="connsiteX3" fmla="*/ 0 w 1711780"/>
                <a:gd name="connsiteY3" fmla="*/ 1593700 h 1593700"/>
                <a:gd name="connsiteX4" fmla="*/ 1095376 w 1711780"/>
                <a:gd name="connsiteY4" fmla="*/ 0 h 1593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1780" h="1593700">
                  <a:moveTo>
                    <a:pt x="1095376" y="0"/>
                  </a:moveTo>
                  <a:lnTo>
                    <a:pt x="1711780" y="0"/>
                  </a:lnTo>
                  <a:lnTo>
                    <a:pt x="1711780" y="1584176"/>
                  </a:lnTo>
                  <a:lnTo>
                    <a:pt x="0" y="1593700"/>
                  </a:lnTo>
                  <a:cubicBezTo>
                    <a:pt x="473869" y="1086280"/>
                    <a:pt x="750094" y="528852"/>
                    <a:pt x="109537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1964331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Camada de </a:t>
            </a:r>
            <a:r>
              <a:rPr lang="pt-BR" dirty="0" err="1" smtClean="0"/>
              <a:t>pooling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40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SIN393 (2023)</a:t>
            </a:r>
            <a:endParaRPr lang="pt-BR" dirty="0"/>
          </a:p>
        </p:txBody>
      </p:sp>
      <p:graphicFrame>
        <p:nvGraphicFramePr>
          <p:cNvPr id="120" name="Tabela 1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1309919"/>
              </p:ext>
            </p:extLst>
          </p:nvPr>
        </p:nvGraphicFramePr>
        <p:xfrm>
          <a:off x="1694235" y="935165"/>
          <a:ext cx="1464904" cy="146490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6226"/>
                <a:gridCol w="366226"/>
                <a:gridCol w="366226"/>
                <a:gridCol w="366226"/>
              </a:tblGrid>
              <a:tr h="366226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1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0,2</a:t>
                      </a:r>
                      <a:endParaRPr lang="pt-BR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2282" marR="42282" marT="42282" marB="42282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1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0,5</a:t>
                      </a:r>
                      <a:endParaRPr lang="pt-BR" sz="11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2282" marR="42282" marT="42282" marB="422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b="1" dirty="0" smtClean="0">
                          <a:solidFill>
                            <a:schemeClr val="tx1"/>
                          </a:solidFill>
                        </a:rPr>
                        <a:t>0,7</a:t>
                      </a:r>
                      <a:endParaRPr lang="pt-BR" sz="1100" b="1" dirty="0">
                        <a:solidFill>
                          <a:schemeClr val="tx1"/>
                        </a:solidFill>
                      </a:endParaRPr>
                    </a:p>
                  </a:txBody>
                  <a:tcPr marL="42282" marR="42282" marT="42282" marB="42282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>
                          <a:solidFill>
                            <a:schemeClr val="tx1"/>
                          </a:solidFill>
                        </a:rPr>
                        <a:t>0,4</a:t>
                      </a:r>
                      <a:endParaRPr lang="pt-BR" sz="1100" dirty="0">
                        <a:solidFill>
                          <a:schemeClr val="tx1"/>
                        </a:solidFill>
                      </a:endParaRPr>
                    </a:p>
                  </a:txBody>
                  <a:tcPr marL="42282" marR="42282" marT="42282" marB="422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66226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1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0,4</a:t>
                      </a:r>
                      <a:endParaRPr lang="pt-BR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2282" marR="42282" marT="42282" marB="42282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1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0,1</a:t>
                      </a:r>
                      <a:endParaRPr lang="pt-BR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2282" marR="42282" marT="42282" marB="422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>
                          <a:solidFill>
                            <a:schemeClr val="tx1"/>
                          </a:solidFill>
                        </a:rPr>
                        <a:t>0,3</a:t>
                      </a:r>
                      <a:endParaRPr lang="pt-BR" sz="1100" dirty="0">
                        <a:solidFill>
                          <a:schemeClr val="tx1"/>
                        </a:solidFill>
                      </a:endParaRPr>
                    </a:p>
                  </a:txBody>
                  <a:tcPr marL="42282" marR="42282" marT="42282" marB="42282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>
                          <a:solidFill>
                            <a:schemeClr val="tx1"/>
                          </a:solidFill>
                        </a:rPr>
                        <a:t>0,6</a:t>
                      </a:r>
                      <a:endParaRPr lang="pt-BR" sz="1100" dirty="0">
                        <a:solidFill>
                          <a:schemeClr val="tx1"/>
                        </a:solidFill>
                      </a:endParaRPr>
                    </a:p>
                  </a:txBody>
                  <a:tcPr marL="42282" marR="42282" marT="42282" marB="422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66226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1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0,4</a:t>
                      </a:r>
                      <a:endParaRPr lang="pt-BR" sz="11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2282" marR="42282" marT="42282" marB="42282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1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0,1</a:t>
                      </a:r>
                      <a:endParaRPr lang="pt-BR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2282" marR="42282" marT="42282" marB="422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>
                          <a:solidFill>
                            <a:schemeClr val="tx1"/>
                          </a:solidFill>
                        </a:rPr>
                        <a:t>0,7</a:t>
                      </a:r>
                      <a:endParaRPr lang="pt-BR" sz="1100" dirty="0">
                        <a:solidFill>
                          <a:schemeClr val="tx1"/>
                        </a:solidFill>
                      </a:endParaRPr>
                    </a:p>
                  </a:txBody>
                  <a:tcPr marL="42282" marR="42282" marT="42282" marB="42282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>
                          <a:solidFill>
                            <a:schemeClr val="tx1"/>
                          </a:solidFill>
                        </a:rPr>
                        <a:t>0,5</a:t>
                      </a:r>
                      <a:endParaRPr lang="pt-BR" sz="1100" dirty="0">
                        <a:solidFill>
                          <a:schemeClr val="tx1"/>
                        </a:solidFill>
                      </a:endParaRPr>
                    </a:p>
                  </a:txBody>
                  <a:tcPr marL="42282" marR="42282" marT="42282" marB="422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66226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1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0,3</a:t>
                      </a:r>
                      <a:endParaRPr lang="pt-BR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2282" marR="42282" marT="42282" marB="42282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1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0,2</a:t>
                      </a:r>
                      <a:endParaRPr lang="pt-BR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2282" marR="42282" marT="42282" marB="422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>
                          <a:solidFill>
                            <a:schemeClr val="tx1"/>
                          </a:solidFill>
                        </a:rPr>
                        <a:t>0,5</a:t>
                      </a:r>
                      <a:endParaRPr lang="pt-BR" sz="1100" dirty="0">
                        <a:solidFill>
                          <a:schemeClr val="tx1"/>
                        </a:solidFill>
                      </a:endParaRPr>
                    </a:p>
                  </a:txBody>
                  <a:tcPr marL="42282" marR="42282" marT="42282" marB="42282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b="1" dirty="0" smtClean="0">
                          <a:solidFill>
                            <a:schemeClr val="tx1"/>
                          </a:solidFill>
                        </a:rPr>
                        <a:t>0,9</a:t>
                      </a:r>
                      <a:endParaRPr lang="pt-BR" sz="1100" b="1" dirty="0">
                        <a:solidFill>
                          <a:schemeClr val="tx1"/>
                        </a:solidFill>
                      </a:endParaRPr>
                    </a:p>
                  </a:txBody>
                  <a:tcPr marL="42282" marR="42282" marT="42282" marB="422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146" name="Tabela 14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4714965"/>
              </p:ext>
            </p:extLst>
          </p:nvPr>
        </p:nvGraphicFramePr>
        <p:xfrm>
          <a:off x="1684537" y="3093617"/>
          <a:ext cx="1464904" cy="146490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6226"/>
                <a:gridCol w="366226"/>
                <a:gridCol w="366226"/>
                <a:gridCol w="366226"/>
              </a:tblGrid>
              <a:tr h="366226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1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0,2</a:t>
                      </a:r>
                      <a:endParaRPr lang="pt-BR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2282" marR="42282" marT="42282" marB="422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1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0,5</a:t>
                      </a:r>
                      <a:endParaRPr lang="pt-BR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2282" marR="42282" marT="42282" marB="422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>
                          <a:solidFill>
                            <a:schemeClr val="tx1"/>
                          </a:solidFill>
                        </a:rPr>
                        <a:t>0,7</a:t>
                      </a:r>
                      <a:endParaRPr lang="pt-BR" sz="1100" dirty="0">
                        <a:solidFill>
                          <a:schemeClr val="tx1"/>
                        </a:solidFill>
                      </a:endParaRPr>
                    </a:p>
                  </a:txBody>
                  <a:tcPr marL="42282" marR="42282" marT="42282" marB="422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>
                          <a:solidFill>
                            <a:schemeClr val="tx1"/>
                          </a:solidFill>
                        </a:rPr>
                        <a:t>0,4</a:t>
                      </a:r>
                      <a:endParaRPr lang="pt-BR" sz="1100" dirty="0">
                        <a:solidFill>
                          <a:schemeClr val="tx1"/>
                        </a:solidFill>
                      </a:endParaRPr>
                    </a:p>
                  </a:txBody>
                  <a:tcPr marL="42282" marR="42282" marT="42282" marB="422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66226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1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0,4</a:t>
                      </a:r>
                      <a:endParaRPr lang="pt-BR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2282" marR="42282" marT="42282" marB="422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1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0,1</a:t>
                      </a:r>
                      <a:endParaRPr lang="pt-BR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2282" marR="42282" marT="42282" marB="422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>
                          <a:solidFill>
                            <a:schemeClr val="tx1"/>
                          </a:solidFill>
                        </a:rPr>
                        <a:t>0,3</a:t>
                      </a:r>
                      <a:endParaRPr lang="pt-BR" sz="1100" dirty="0">
                        <a:solidFill>
                          <a:schemeClr val="tx1"/>
                        </a:solidFill>
                      </a:endParaRPr>
                    </a:p>
                  </a:txBody>
                  <a:tcPr marL="42282" marR="42282" marT="42282" marB="422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>
                          <a:solidFill>
                            <a:schemeClr val="tx1"/>
                          </a:solidFill>
                        </a:rPr>
                        <a:t>0,6</a:t>
                      </a:r>
                      <a:endParaRPr lang="pt-BR" sz="1100" dirty="0">
                        <a:solidFill>
                          <a:schemeClr val="tx1"/>
                        </a:solidFill>
                      </a:endParaRPr>
                    </a:p>
                  </a:txBody>
                  <a:tcPr marL="42282" marR="42282" marT="42282" marB="422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66226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1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0,4</a:t>
                      </a:r>
                      <a:endParaRPr lang="pt-BR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2282" marR="42282" marT="42282" marB="422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1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0,1</a:t>
                      </a:r>
                      <a:endParaRPr lang="pt-BR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2282" marR="42282" marT="42282" marB="422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>
                          <a:solidFill>
                            <a:schemeClr val="tx1"/>
                          </a:solidFill>
                        </a:rPr>
                        <a:t>0,7</a:t>
                      </a:r>
                      <a:endParaRPr lang="pt-BR" sz="1100" dirty="0">
                        <a:solidFill>
                          <a:schemeClr val="tx1"/>
                        </a:solidFill>
                      </a:endParaRPr>
                    </a:p>
                  </a:txBody>
                  <a:tcPr marL="42282" marR="42282" marT="42282" marB="422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>
                          <a:solidFill>
                            <a:schemeClr val="tx1"/>
                          </a:solidFill>
                        </a:rPr>
                        <a:t>0,5</a:t>
                      </a:r>
                      <a:endParaRPr lang="pt-BR" sz="1100" dirty="0">
                        <a:solidFill>
                          <a:schemeClr val="tx1"/>
                        </a:solidFill>
                      </a:endParaRPr>
                    </a:p>
                  </a:txBody>
                  <a:tcPr marL="42282" marR="42282" marT="42282" marB="422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66226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1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0,3</a:t>
                      </a:r>
                      <a:endParaRPr lang="pt-BR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2282" marR="42282" marT="42282" marB="422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1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0,2</a:t>
                      </a:r>
                      <a:endParaRPr lang="pt-BR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2282" marR="42282" marT="42282" marB="422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>
                          <a:solidFill>
                            <a:schemeClr val="tx1"/>
                          </a:solidFill>
                        </a:rPr>
                        <a:t>0,5</a:t>
                      </a:r>
                      <a:endParaRPr lang="pt-BR" sz="1100" dirty="0">
                        <a:solidFill>
                          <a:schemeClr val="tx1"/>
                        </a:solidFill>
                      </a:endParaRPr>
                    </a:p>
                  </a:txBody>
                  <a:tcPr marL="42282" marR="42282" marT="42282" marB="422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>
                          <a:solidFill>
                            <a:schemeClr val="tx1"/>
                          </a:solidFill>
                        </a:rPr>
                        <a:t>0,9</a:t>
                      </a:r>
                      <a:endParaRPr lang="pt-BR" sz="1100" dirty="0">
                        <a:solidFill>
                          <a:schemeClr val="tx1"/>
                        </a:solidFill>
                      </a:endParaRPr>
                    </a:p>
                  </a:txBody>
                  <a:tcPr marL="42282" marR="42282" marT="42282" marB="422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232" name="Tabela 2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0307904"/>
              </p:ext>
            </p:extLst>
          </p:nvPr>
        </p:nvGraphicFramePr>
        <p:xfrm>
          <a:off x="6742611" y="1301391"/>
          <a:ext cx="732452" cy="7324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6226"/>
                <a:gridCol w="366226"/>
              </a:tblGrid>
              <a:tr h="366226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1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0,5</a:t>
                      </a:r>
                      <a:endParaRPr lang="pt-BR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2282" marR="42282" marT="42282" marB="422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1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0,7</a:t>
                      </a:r>
                      <a:endParaRPr lang="pt-BR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2282" marR="42282" marT="42282" marB="422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66226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1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0,4</a:t>
                      </a:r>
                      <a:endParaRPr lang="pt-BR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2282" marR="42282" marT="42282" marB="422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1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0,9</a:t>
                      </a:r>
                      <a:endParaRPr lang="pt-BR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2282" marR="42282" marT="42282" marB="422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8" name="Retângulo 7"/>
          <p:cNvSpPr/>
          <p:nvPr/>
        </p:nvSpPr>
        <p:spPr>
          <a:xfrm>
            <a:off x="4212494" y="1331242"/>
            <a:ext cx="1483396" cy="6727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200" b="1" dirty="0" smtClean="0">
                <a:solidFill>
                  <a:schemeClr val="tx1"/>
                </a:solidFill>
              </a:rPr>
              <a:t>Max-</a:t>
            </a:r>
            <a:r>
              <a:rPr lang="pt-BR" sz="1200" b="1" dirty="0" err="1" smtClean="0">
                <a:solidFill>
                  <a:schemeClr val="tx1"/>
                </a:solidFill>
              </a:rPr>
              <a:t>pooling</a:t>
            </a:r>
            <a:endParaRPr lang="pt-BR" sz="1200" b="1" dirty="0" smtClean="0">
              <a:solidFill>
                <a:schemeClr val="tx1"/>
              </a:solidFill>
            </a:endParaRPr>
          </a:p>
          <a:p>
            <a:pPr algn="ctr"/>
            <a:r>
              <a:rPr lang="pt-BR" sz="1200" b="1" dirty="0" smtClean="0">
                <a:solidFill>
                  <a:schemeClr val="tx1"/>
                </a:solidFill>
              </a:rPr>
              <a:t>(2 x 2)</a:t>
            </a:r>
            <a:endParaRPr lang="pt-BR" sz="1200" b="1" dirty="0">
              <a:solidFill>
                <a:schemeClr val="tx1"/>
              </a:solidFill>
            </a:endParaRPr>
          </a:p>
        </p:txBody>
      </p:sp>
      <p:sp>
        <p:nvSpPr>
          <p:cNvPr id="48" name="Cubo 47"/>
          <p:cNvSpPr/>
          <p:nvPr/>
        </p:nvSpPr>
        <p:spPr>
          <a:xfrm rot="16200000">
            <a:off x="1395726" y="643037"/>
            <a:ext cx="1763450" cy="1750613"/>
          </a:xfrm>
          <a:prstGeom prst="cube">
            <a:avLst>
              <a:gd name="adj" fmla="val 16321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sz="1200">
              <a:solidFill>
                <a:schemeClr val="tx1"/>
              </a:solidFill>
            </a:endParaRPr>
          </a:p>
        </p:txBody>
      </p:sp>
      <p:cxnSp>
        <p:nvCxnSpPr>
          <p:cNvPr id="16" name="Conector de seta reta 15"/>
          <p:cNvCxnSpPr/>
          <p:nvPr/>
        </p:nvCxnSpPr>
        <p:spPr>
          <a:xfrm>
            <a:off x="1355846" y="2171755"/>
            <a:ext cx="277542" cy="276111"/>
          </a:xfrm>
          <a:prstGeom prst="straightConnector1">
            <a:avLst/>
          </a:prstGeom>
          <a:noFill/>
          <a:ln w="190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de seta reta 27"/>
          <p:cNvCxnSpPr/>
          <p:nvPr/>
        </p:nvCxnSpPr>
        <p:spPr>
          <a:xfrm>
            <a:off x="1355846" y="2171755"/>
            <a:ext cx="277542" cy="276111"/>
          </a:xfrm>
          <a:prstGeom prst="straightConnector1">
            <a:avLst/>
          </a:prstGeom>
          <a:noFill/>
          <a:ln w="190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aixaDeTexto 28"/>
          <p:cNvSpPr txBox="1"/>
          <p:nvPr/>
        </p:nvSpPr>
        <p:spPr>
          <a:xfrm>
            <a:off x="2259065" y="2421453"/>
            <a:ext cx="325730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1200" i="1" dirty="0" smtClean="0">
                <a:latin typeface="Cambria Math" pitchFamily="18" charset="0"/>
                <a:ea typeface="Cambria Math" pitchFamily="18" charset="0"/>
              </a:rPr>
              <a:t>W</a:t>
            </a:r>
            <a:endParaRPr lang="pt-BR" sz="1200" i="1" dirty="0">
              <a:latin typeface="Cambria Math" pitchFamily="18" charset="0"/>
              <a:ea typeface="Cambria Math" pitchFamily="18" charset="0"/>
            </a:endParaRPr>
          </a:p>
        </p:txBody>
      </p:sp>
      <p:sp>
        <p:nvSpPr>
          <p:cNvPr id="34" name="CaixaDeTexto 33"/>
          <p:cNvSpPr txBox="1"/>
          <p:nvPr/>
        </p:nvSpPr>
        <p:spPr>
          <a:xfrm>
            <a:off x="1077956" y="1233296"/>
            <a:ext cx="284933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pt-BR" sz="1200" i="1" dirty="0" smtClean="0">
                <a:latin typeface="Cambria Math" pitchFamily="18" charset="0"/>
                <a:ea typeface="Cambria Math" pitchFamily="18" charset="0"/>
              </a:rPr>
              <a:t>H</a:t>
            </a:r>
            <a:endParaRPr lang="pt-BR" sz="1200" i="1" dirty="0">
              <a:latin typeface="Cambria Math" pitchFamily="18" charset="0"/>
              <a:ea typeface="Cambria Math" pitchFamily="18" charset="0"/>
            </a:endParaRPr>
          </a:p>
        </p:txBody>
      </p:sp>
      <p:sp>
        <p:nvSpPr>
          <p:cNvPr id="35" name="CaixaDeTexto 34"/>
          <p:cNvSpPr txBox="1"/>
          <p:nvPr/>
        </p:nvSpPr>
        <p:spPr>
          <a:xfrm>
            <a:off x="1255551" y="2259170"/>
            <a:ext cx="280485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pt-BR" sz="1400" i="1" dirty="0" smtClean="0">
                <a:latin typeface="Cambria Math" pitchFamily="18" charset="0"/>
                <a:ea typeface="Cambria Math" pitchFamily="18" charset="0"/>
              </a:rPr>
              <a:t>D</a:t>
            </a:r>
            <a:endParaRPr lang="pt-BR" sz="1400" i="1" dirty="0">
              <a:latin typeface="Cambria Math" pitchFamily="18" charset="0"/>
              <a:ea typeface="Cambria Math" pitchFamily="18" charset="0"/>
            </a:endParaRPr>
          </a:p>
        </p:txBody>
      </p:sp>
      <p:cxnSp>
        <p:nvCxnSpPr>
          <p:cNvPr id="23" name="Conector de seta reta 22"/>
          <p:cNvCxnSpPr/>
          <p:nvPr/>
        </p:nvCxnSpPr>
        <p:spPr>
          <a:xfrm>
            <a:off x="1691103" y="2472069"/>
            <a:ext cx="1461655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1" name="Grupo 120"/>
          <p:cNvGrpSpPr/>
          <p:nvPr/>
        </p:nvGrpSpPr>
        <p:grpSpPr>
          <a:xfrm>
            <a:off x="1403889" y="636618"/>
            <a:ext cx="283964" cy="1770010"/>
            <a:chOff x="1764506" y="627534"/>
            <a:chExt cx="283964" cy="1770010"/>
          </a:xfrm>
        </p:grpSpPr>
        <p:cxnSp>
          <p:nvCxnSpPr>
            <p:cNvPr id="107" name="Conector reto 106"/>
            <p:cNvCxnSpPr/>
            <p:nvPr/>
          </p:nvCxnSpPr>
          <p:spPr>
            <a:xfrm>
              <a:off x="1858962" y="725537"/>
              <a:ext cx="0" cy="1476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ector reto 107"/>
            <p:cNvCxnSpPr/>
            <p:nvPr/>
          </p:nvCxnSpPr>
          <p:spPr>
            <a:xfrm>
              <a:off x="1953418" y="823540"/>
              <a:ext cx="0" cy="1476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ector reto 108"/>
            <p:cNvCxnSpPr/>
            <p:nvPr/>
          </p:nvCxnSpPr>
          <p:spPr>
            <a:xfrm>
              <a:off x="1764506" y="627534"/>
              <a:ext cx="0" cy="1476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ector reto 104"/>
            <p:cNvCxnSpPr/>
            <p:nvPr/>
          </p:nvCxnSpPr>
          <p:spPr>
            <a:xfrm>
              <a:off x="2047875" y="921544"/>
              <a:ext cx="595" cy="1476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3" name="Grupo 122"/>
          <p:cNvGrpSpPr/>
          <p:nvPr/>
        </p:nvGrpSpPr>
        <p:grpSpPr>
          <a:xfrm rot="16200000" flipV="1">
            <a:off x="2135469" y="-106405"/>
            <a:ext cx="283964" cy="1770010"/>
            <a:chOff x="1764506" y="627534"/>
            <a:chExt cx="283964" cy="1770010"/>
          </a:xfrm>
        </p:grpSpPr>
        <p:cxnSp>
          <p:nvCxnSpPr>
            <p:cNvPr id="124" name="Conector reto 123"/>
            <p:cNvCxnSpPr/>
            <p:nvPr/>
          </p:nvCxnSpPr>
          <p:spPr>
            <a:xfrm>
              <a:off x="1858962" y="725537"/>
              <a:ext cx="0" cy="1476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ector reto 124"/>
            <p:cNvCxnSpPr/>
            <p:nvPr/>
          </p:nvCxnSpPr>
          <p:spPr>
            <a:xfrm>
              <a:off x="1953418" y="823540"/>
              <a:ext cx="0" cy="1476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ector reto 125"/>
            <p:cNvCxnSpPr/>
            <p:nvPr/>
          </p:nvCxnSpPr>
          <p:spPr>
            <a:xfrm>
              <a:off x="1764506" y="627534"/>
              <a:ext cx="0" cy="1476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Conector reto 126"/>
            <p:cNvCxnSpPr/>
            <p:nvPr/>
          </p:nvCxnSpPr>
          <p:spPr>
            <a:xfrm>
              <a:off x="2047875" y="921544"/>
              <a:ext cx="595" cy="1476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9" name="Conector reto 128"/>
          <p:cNvCxnSpPr/>
          <p:nvPr/>
        </p:nvCxnSpPr>
        <p:spPr>
          <a:xfrm flipH="1" flipV="1">
            <a:off x="1403889" y="644357"/>
            <a:ext cx="287214" cy="2833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Conector reto 130"/>
          <p:cNvCxnSpPr/>
          <p:nvPr/>
        </p:nvCxnSpPr>
        <p:spPr>
          <a:xfrm flipH="1" flipV="1">
            <a:off x="1399242" y="2108328"/>
            <a:ext cx="287214" cy="2833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onector reto 131"/>
          <p:cNvCxnSpPr/>
          <p:nvPr/>
        </p:nvCxnSpPr>
        <p:spPr>
          <a:xfrm flipH="1" flipV="1">
            <a:off x="1408035" y="1744518"/>
            <a:ext cx="287214" cy="2833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Conector reto 132"/>
          <p:cNvCxnSpPr/>
          <p:nvPr/>
        </p:nvCxnSpPr>
        <p:spPr>
          <a:xfrm flipH="1" flipV="1">
            <a:off x="1408035" y="1380708"/>
            <a:ext cx="287214" cy="2833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Conector reto 133"/>
          <p:cNvCxnSpPr/>
          <p:nvPr/>
        </p:nvCxnSpPr>
        <p:spPr>
          <a:xfrm flipH="1" flipV="1">
            <a:off x="1403889" y="1016898"/>
            <a:ext cx="287214" cy="2833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0" name="Grupo 139"/>
          <p:cNvGrpSpPr/>
          <p:nvPr/>
        </p:nvGrpSpPr>
        <p:grpSpPr>
          <a:xfrm rot="16200000" flipV="1">
            <a:off x="2131320" y="-91045"/>
            <a:ext cx="296007" cy="1747339"/>
            <a:chOff x="1912259" y="787673"/>
            <a:chExt cx="296007" cy="1747339"/>
          </a:xfrm>
        </p:grpSpPr>
        <p:cxnSp>
          <p:nvCxnSpPr>
            <p:cNvPr id="135" name="Conector reto 134"/>
            <p:cNvCxnSpPr/>
            <p:nvPr/>
          </p:nvCxnSpPr>
          <p:spPr>
            <a:xfrm flipH="1" flipV="1">
              <a:off x="1916906" y="787673"/>
              <a:ext cx="287214" cy="2833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ector reto 135"/>
            <p:cNvCxnSpPr/>
            <p:nvPr/>
          </p:nvCxnSpPr>
          <p:spPr>
            <a:xfrm flipH="1" flipV="1">
              <a:off x="1912259" y="2251644"/>
              <a:ext cx="287214" cy="2833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ector reto 136"/>
            <p:cNvCxnSpPr/>
            <p:nvPr/>
          </p:nvCxnSpPr>
          <p:spPr>
            <a:xfrm flipH="1" flipV="1">
              <a:off x="1921052" y="1887834"/>
              <a:ext cx="287214" cy="2833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ector reto 137"/>
            <p:cNvCxnSpPr/>
            <p:nvPr/>
          </p:nvCxnSpPr>
          <p:spPr>
            <a:xfrm flipH="1" flipV="1">
              <a:off x="1921052" y="1524024"/>
              <a:ext cx="287214" cy="2833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ector reto 138"/>
            <p:cNvCxnSpPr/>
            <p:nvPr/>
          </p:nvCxnSpPr>
          <p:spPr>
            <a:xfrm flipH="1" flipV="1">
              <a:off x="1916906" y="1160214"/>
              <a:ext cx="287214" cy="2833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2" name="Conector de seta reta 141"/>
          <p:cNvCxnSpPr/>
          <p:nvPr/>
        </p:nvCxnSpPr>
        <p:spPr>
          <a:xfrm flipV="1">
            <a:off x="1330910" y="643412"/>
            <a:ext cx="0" cy="1469205"/>
          </a:xfrm>
          <a:prstGeom prst="straightConnector1">
            <a:avLst/>
          </a:prstGeom>
          <a:noFill/>
          <a:ln w="190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Cubo 147"/>
          <p:cNvSpPr/>
          <p:nvPr/>
        </p:nvSpPr>
        <p:spPr>
          <a:xfrm rot="16200000">
            <a:off x="1395726" y="2801489"/>
            <a:ext cx="1763450" cy="1750613"/>
          </a:xfrm>
          <a:prstGeom prst="cube">
            <a:avLst>
              <a:gd name="adj" fmla="val 16321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sz="1200">
              <a:solidFill>
                <a:schemeClr val="tx1"/>
              </a:solidFill>
            </a:endParaRPr>
          </a:p>
        </p:txBody>
      </p:sp>
      <p:cxnSp>
        <p:nvCxnSpPr>
          <p:cNvPr id="149" name="Conector de seta reta 148"/>
          <p:cNvCxnSpPr/>
          <p:nvPr/>
        </p:nvCxnSpPr>
        <p:spPr>
          <a:xfrm>
            <a:off x="1355846" y="4330207"/>
            <a:ext cx="277542" cy="276111"/>
          </a:xfrm>
          <a:prstGeom prst="straightConnector1">
            <a:avLst/>
          </a:prstGeom>
          <a:noFill/>
          <a:ln w="190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onector de seta reta 149"/>
          <p:cNvCxnSpPr/>
          <p:nvPr/>
        </p:nvCxnSpPr>
        <p:spPr>
          <a:xfrm>
            <a:off x="1355846" y="4330207"/>
            <a:ext cx="277542" cy="276111"/>
          </a:xfrm>
          <a:prstGeom prst="straightConnector1">
            <a:avLst/>
          </a:prstGeom>
          <a:noFill/>
          <a:ln w="190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CaixaDeTexto 150"/>
          <p:cNvSpPr txBox="1"/>
          <p:nvPr/>
        </p:nvSpPr>
        <p:spPr>
          <a:xfrm>
            <a:off x="2259065" y="4579905"/>
            <a:ext cx="325730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1200" i="1" dirty="0" smtClean="0">
                <a:latin typeface="Cambria Math" pitchFamily="18" charset="0"/>
                <a:ea typeface="Cambria Math" pitchFamily="18" charset="0"/>
              </a:rPr>
              <a:t>W</a:t>
            </a:r>
            <a:endParaRPr lang="pt-BR" sz="1200" i="1" dirty="0">
              <a:latin typeface="Cambria Math" pitchFamily="18" charset="0"/>
              <a:ea typeface="Cambria Math" pitchFamily="18" charset="0"/>
            </a:endParaRPr>
          </a:p>
        </p:txBody>
      </p:sp>
      <p:sp>
        <p:nvSpPr>
          <p:cNvPr id="152" name="CaixaDeTexto 151"/>
          <p:cNvSpPr txBox="1"/>
          <p:nvPr/>
        </p:nvSpPr>
        <p:spPr>
          <a:xfrm>
            <a:off x="1077956" y="3391748"/>
            <a:ext cx="284933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pt-BR" sz="1200" i="1" dirty="0" smtClean="0">
                <a:latin typeface="Cambria Math" pitchFamily="18" charset="0"/>
                <a:ea typeface="Cambria Math" pitchFamily="18" charset="0"/>
              </a:rPr>
              <a:t>H</a:t>
            </a:r>
            <a:endParaRPr lang="pt-BR" sz="1200" i="1" dirty="0">
              <a:latin typeface="Cambria Math" pitchFamily="18" charset="0"/>
              <a:ea typeface="Cambria Math" pitchFamily="18" charset="0"/>
            </a:endParaRPr>
          </a:p>
        </p:txBody>
      </p:sp>
      <p:sp>
        <p:nvSpPr>
          <p:cNvPr id="153" name="CaixaDeTexto 152"/>
          <p:cNvSpPr txBox="1"/>
          <p:nvPr/>
        </p:nvSpPr>
        <p:spPr>
          <a:xfrm>
            <a:off x="1255551" y="4417622"/>
            <a:ext cx="280485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pt-BR" sz="1400" i="1" dirty="0" smtClean="0">
                <a:latin typeface="Cambria Math" pitchFamily="18" charset="0"/>
                <a:ea typeface="Cambria Math" pitchFamily="18" charset="0"/>
              </a:rPr>
              <a:t>D</a:t>
            </a:r>
            <a:endParaRPr lang="pt-BR" sz="1400" i="1" dirty="0">
              <a:latin typeface="Cambria Math" pitchFamily="18" charset="0"/>
              <a:ea typeface="Cambria Math" pitchFamily="18" charset="0"/>
            </a:endParaRPr>
          </a:p>
        </p:txBody>
      </p:sp>
      <p:cxnSp>
        <p:nvCxnSpPr>
          <p:cNvPr id="154" name="Conector de seta reta 153"/>
          <p:cNvCxnSpPr/>
          <p:nvPr/>
        </p:nvCxnSpPr>
        <p:spPr>
          <a:xfrm>
            <a:off x="1691103" y="4630521"/>
            <a:ext cx="1461655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5" name="Grupo 154"/>
          <p:cNvGrpSpPr/>
          <p:nvPr/>
        </p:nvGrpSpPr>
        <p:grpSpPr>
          <a:xfrm>
            <a:off x="1403889" y="2795070"/>
            <a:ext cx="283964" cy="1770010"/>
            <a:chOff x="1764506" y="627534"/>
            <a:chExt cx="283964" cy="1770010"/>
          </a:xfrm>
        </p:grpSpPr>
        <p:cxnSp>
          <p:nvCxnSpPr>
            <p:cNvPr id="173" name="Conector reto 172"/>
            <p:cNvCxnSpPr/>
            <p:nvPr/>
          </p:nvCxnSpPr>
          <p:spPr>
            <a:xfrm>
              <a:off x="1858962" y="725537"/>
              <a:ext cx="0" cy="1476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ector reto 173"/>
            <p:cNvCxnSpPr/>
            <p:nvPr/>
          </p:nvCxnSpPr>
          <p:spPr>
            <a:xfrm>
              <a:off x="1953418" y="823540"/>
              <a:ext cx="0" cy="1476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ector reto 174"/>
            <p:cNvCxnSpPr/>
            <p:nvPr/>
          </p:nvCxnSpPr>
          <p:spPr>
            <a:xfrm>
              <a:off x="1764506" y="627534"/>
              <a:ext cx="0" cy="1476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ector reto 175"/>
            <p:cNvCxnSpPr/>
            <p:nvPr/>
          </p:nvCxnSpPr>
          <p:spPr>
            <a:xfrm>
              <a:off x="2047875" y="921544"/>
              <a:ext cx="595" cy="1476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6" name="Grupo 155"/>
          <p:cNvGrpSpPr/>
          <p:nvPr/>
        </p:nvGrpSpPr>
        <p:grpSpPr>
          <a:xfrm rot="16200000" flipV="1">
            <a:off x="2135469" y="2052047"/>
            <a:ext cx="283964" cy="1770010"/>
            <a:chOff x="1764506" y="627534"/>
            <a:chExt cx="283964" cy="1770010"/>
          </a:xfrm>
        </p:grpSpPr>
        <p:cxnSp>
          <p:nvCxnSpPr>
            <p:cNvPr id="169" name="Conector reto 168"/>
            <p:cNvCxnSpPr/>
            <p:nvPr/>
          </p:nvCxnSpPr>
          <p:spPr>
            <a:xfrm>
              <a:off x="1858962" y="725537"/>
              <a:ext cx="0" cy="1476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onector reto 169"/>
            <p:cNvCxnSpPr/>
            <p:nvPr/>
          </p:nvCxnSpPr>
          <p:spPr>
            <a:xfrm>
              <a:off x="1953418" y="823540"/>
              <a:ext cx="0" cy="1476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ector reto 170"/>
            <p:cNvCxnSpPr/>
            <p:nvPr/>
          </p:nvCxnSpPr>
          <p:spPr>
            <a:xfrm>
              <a:off x="1764506" y="627534"/>
              <a:ext cx="0" cy="1476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ector reto 171"/>
            <p:cNvCxnSpPr/>
            <p:nvPr/>
          </p:nvCxnSpPr>
          <p:spPr>
            <a:xfrm>
              <a:off x="2047875" y="921544"/>
              <a:ext cx="595" cy="1476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7" name="Conector reto 156"/>
          <p:cNvCxnSpPr/>
          <p:nvPr/>
        </p:nvCxnSpPr>
        <p:spPr>
          <a:xfrm flipH="1" flipV="1">
            <a:off x="1403889" y="2802809"/>
            <a:ext cx="287214" cy="2833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Conector reto 157"/>
          <p:cNvCxnSpPr/>
          <p:nvPr/>
        </p:nvCxnSpPr>
        <p:spPr>
          <a:xfrm flipH="1" flipV="1">
            <a:off x="1399242" y="4266780"/>
            <a:ext cx="287214" cy="2833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Conector reto 158"/>
          <p:cNvCxnSpPr/>
          <p:nvPr/>
        </p:nvCxnSpPr>
        <p:spPr>
          <a:xfrm flipH="1" flipV="1">
            <a:off x="1408035" y="3902970"/>
            <a:ext cx="287214" cy="2833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Conector reto 159"/>
          <p:cNvCxnSpPr/>
          <p:nvPr/>
        </p:nvCxnSpPr>
        <p:spPr>
          <a:xfrm flipH="1" flipV="1">
            <a:off x="1408035" y="3539160"/>
            <a:ext cx="287214" cy="2833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Conector reto 160"/>
          <p:cNvCxnSpPr/>
          <p:nvPr/>
        </p:nvCxnSpPr>
        <p:spPr>
          <a:xfrm flipH="1" flipV="1">
            <a:off x="1403889" y="3175350"/>
            <a:ext cx="287214" cy="2833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2" name="Grupo 161"/>
          <p:cNvGrpSpPr/>
          <p:nvPr/>
        </p:nvGrpSpPr>
        <p:grpSpPr>
          <a:xfrm rot="16200000" flipV="1">
            <a:off x="2131320" y="2067407"/>
            <a:ext cx="296007" cy="1747339"/>
            <a:chOff x="1912259" y="787673"/>
            <a:chExt cx="296007" cy="1747339"/>
          </a:xfrm>
        </p:grpSpPr>
        <p:cxnSp>
          <p:nvCxnSpPr>
            <p:cNvPr id="164" name="Conector reto 163"/>
            <p:cNvCxnSpPr/>
            <p:nvPr/>
          </p:nvCxnSpPr>
          <p:spPr>
            <a:xfrm flipH="1" flipV="1">
              <a:off x="1916906" y="787673"/>
              <a:ext cx="287214" cy="2833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ector reto 164"/>
            <p:cNvCxnSpPr/>
            <p:nvPr/>
          </p:nvCxnSpPr>
          <p:spPr>
            <a:xfrm flipH="1" flipV="1">
              <a:off x="1912259" y="2251644"/>
              <a:ext cx="287214" cy="2833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ector reto 165"/>
            <p:cNvCxnSpPr/>
            <p:nvPr/>
          </p:nvCxnSpPr>
          <p:spPr>
            <a:xfrm flipH="1" flipV="1">
              <a:off x="1921052" y="1887834"/>
              <a:ext cx="287214" cy="2833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ector reto 166"/>
            <p:cNvCxnSpPr/>
            <p:nvPr/>
          </p:nvCxnSpPr>
          <p:spPr>
            <a:xfrm flipH="1" flipV="1">
              <a:off x="1921052" y="1524024"/>
              <a:ext cx="287214" cy="2833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ector reto 167"/>
            <p:cNvCxnSpPr/>
            <p:nvPr/>
          </p:nvCxnSpPr>
          <p:spPr>
            <a:xfrm flipH="1" flipV="1">
              <a:off x="1916906" y="1160214"/>
              <a:ext cx="287214" cy="2833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63" name="Conector de seta reta 162"/>
          <p:cNvCxnSpPr/>
          <p:nvPr/>
        </p:nvCxnSpPr>
        <p:spPr>
          <a:xfrm flipV="1">
            <a:off x="1330910" y="2801864"/>
            <a:ext cx="0" cy="1469205"/>
          </a:xfrm>
          <a:prstGeom prst="straightConnector1">
            <a:avLst/>
          </a:prstGeom>
          <a:noFill/>
          <a:ln w="190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5" name="Grupo 254"/>
          <p:cNvGrpSpPr/>
          <p:nvPr/>
        </p:nvGrpSpPr>
        <p:grpSpPr>
          <a:xfrm>
            <a:off x="6292793" y="1001235"/>
            <a:ext cx="1773252" cy="1379746"/>
            <a:chOff x="6440161" y="978755"/>
            <a:chExt cx="1773252" cy="1379746"/>
          </a:xfrm>
        </p:grpSpPr>
        <p:sp>
          <p:nvSpPr>
            <p:cNvPr id="233" name="CaixaDeTexto 232"/>
            <p:cNvSpPr txBox="1"/>
            <p:nvPr/>
          </p:nvSpPr>
          <p:spPr>
            <a:xfrm>
              <a:off x="7696302" y="1498141"/>
              <a:ext cx="517111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pt-BR" sz="1200" i="1" dirty="0" smtClean="0">
                  <a:latin typeface="Cambria Math" pitchFamily="18" charset="0"/>
                  <a:ea typeface="Cambria Math" pitchFamily="18" charset="0"/>
                </a:rPr>
                <a:t>H/2</a:t>
              </a:r>
              <a:endParaRPr lang="pt-BR" sz="1200" i="1" dirty="0">
                <a:latin typeface="Cambria Math" pitchFamily="18" charset="0"/>
                <a:ea typeface="Cambria Math" pitchFamily="18" charset="0"/>
              </a:endParaRPr>
            </a:p>
          </p:txBody>
        </p:sp>
        <p:sp>
          <p:nvSpPr>
            <p:cNvPr id="235" name="Cubo 234"/>
            <p:cNvSpPr/>
            <p:nvPr/>
          </p:nvSpPr>
          <p:spPr>
            <a:xfrm rot="16200000">
              <a:off x="6596354" y="985601"/>
              <a:ext cx="1032009" cy="1022313"/>
            </a:xfrm>
            <a:prstGeom prst="cube">
              <a:avLst>
                <a:gd name="adj" fmla="val 28433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sz="1200">
                <a:solidFill>
                  <a:schemeClr val="tx1"/>
                </a:solidFill>
              </a:endParaRPr>
            </a:p>
          </p:txBody>
        </p:sp>
        <p:cxnSp>
          <p:nvCxnSpPr>
            <p:cNvPr id="236" name="Conector de seta reta 235"/>
            <p:cNvCxnSpPr/>
            <p:nvPr/>
          </p:nvCxnSpPr>
          <p:spPr>
            <a:xfrm>
              <a:off x="6538539" y="1766284"/>
              <a:ext cx="304800" cy="30480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7" name="CaixaDeTexto 236"/>
            <p:cNvSpPr txBox="1"/>
            <p:nvPr/>
          </p:nvSpPr>
          <p:spPr>
            <a:xfrm>
              <a:off x="7016241" y="2081502"/>
              <a:ext cx="486030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pt-BR" sz="1200" i="1" dirty="0" smtClean="0">
                  <a:latin typeface="Cambria Math" pitchFamily="18" charset="0"/>
                  <a:ea typeface="Cambria Math" pitchFamily="18" charset="0"/>
                </a:rPr>
                <a:t>W/2</a:t>
              </a:r>
              <a:endParaRPr lang="pt-BR" sz="1200" i="1" dirty="0">
                <a:latin typeface="Cambria Math" pitchFamily="18" charset="0"/>
                <a:ea typeface="Cambria Math" pitchFamily="18" charset="0"/>
              </a:endParaRPr>
            </a:p>
          </p:txBody>
        </p:sp>
        <p:sp>
          <p:nvSpPr>
            <p:cNvPr id="238" name="CaixaDeTexto 237"/>
            <p:cNvSpPr txBox="1"/>
            <p:nvPr/>
          </p:nvSpPr>
          <p:spPr>
            <a:xfrm>
              <a:off x="6440161" y="1858873"/>
              <a:ext cx="280485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pt-BR" sz="1400" i="1" dirty="0" smtClean="0">
                  <a:latin typeface="Cambria Math" pitchFamily="18" charset="0"/>
                  <a:ea typeface="Cambria Math" pitchFamily="18" charset="0"/>
                </a:rPr>
                <a:t>D</a:t>
              </a:r>
              <a:endParaRPr lang="pt-BR" sz="1400" i="1" dirty="0">
                <a:latin typeface="Cambria Math" pitchFamily="18" charset="0"/>
                <a:ea typeface="Cambria Math" pitchFamily="18" charset="0"/>
              </a:endParaRPr>
            </a:p>
          </p:txBody>
        </p:sp>
        <p:cxnSp>
          <p:nvCxnSpPr>
            <p:cNvPr id="239" name="Conector de seta reta 238"/>
            <p:cNvCxnSpPr/>
            <p:nvPr/>
          </p:nvCxnSpPr>
          <p:spPr>
            <a:xfrm>
              <a:off x="6894305" y="2085549"/>
              <a:ext cx="729210" cy="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ector reto 239"/>
            <p:cNvCxnSpPr/>
            <p:nvPr/>
          </p:nvCxnSpPr>
          <p:spPr>
            <a:xfrm>
              <a:off x="6697401" y="1078755"/>
              <a:ext cx="0" cy="738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ector reto 240"/>
            <p:cNvCxnSpPr/>
            <p:nvPr/>
          </p:nvCxnSpPr>
          <p:spPr>
            <a:xfrm>
              <a:off x="6791857" y="1176758"/>
              <a:ext cx="0" cy="738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ector reto 241"/>
            <p:cNvCxnSpPr/>
            <p:nvPr/>
          </p:nvCxnSpPr>
          <p:spPr>
            <a:xfrm>
              <a:off x="6602945" y="980752"/>
              <a:ext cx="0" cy="74139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ector reto 242"/>
            <p:cNvCxnSpPr/>
            <p:nvPr/>
          </p:nvCxnSpPr>
          <p:spPr>
            <a:xfrm>
              <a:off x="6886314" y="1274762"/>
              <a:ext cx="0" cy="73344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ector reto 243"/>
            <p:cNvCxnSpPr/>
            <p:nvPr/>
          </p:nvCxnSpPr>
          <p:spPr>
            <a:xfrm rot="16200000" flipV="1">
              <a:off x="7160690" y="799460"/>
              <a:ext cx="0" cy="7416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ector reto 244"/>
            <p:cNvCxnSpPr/>
            <p:nvPr/>
          </p:nvCxnSpPr>
          <p:spPr>
            <a:xfrm rot="16200000" flipV="1">
              <a:off x="7062687" y="705004"/>
              <a:ext cx="0" cy="7416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ector reto 245"/>
            <p:cNvCxnSpPr/>
            <p:nvPr/>
          </p:nvCxnSpPr>
          <p:spPr>
            <a:xfrm rot="16200000" flipV="1">
              <a:off x="7258693" y="893916"/>
              <a:ext cx="0" cy="7416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ector reto 246"/>
            <p:cNvCxnSpPr/>
            <p:nvPr/>
          </p:nvCxnSpPr>
          <p:spPr>
            <a:xfrm flipH="1">
              <a:off x="6591503" y="980753"/>
              <a:ext cx="740827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ector reto 247"/>
            <p:cNvCxnSpPr/>
            <p:nvPr/>
          </p:nvCxnSpPr>
          <p:spPr>
            <a:xfrm flipH="1" flipV="1">
              <a:off x="6602945" y="988491"/>
              <a:ext cx="287214" cy="2833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ector reto 248"/>
            <p:cNvCxnSpPr/>
            <p:nvPr/>
          </p:nvCxnSpPr>
          <p:spPr>
            <a:xfrm flipH="1" flipV="1">
              <a:off x="6607091" y="1724842"/>
              <a:ext cx="287214" cy="2833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ector reto 249"/>
            <p:cNvCxnSpPr/>
            <p:nvPr/>
          </p:nvCxnSpPr>
          <p:spPr>
            <a:xfrm flipH="1" flipV="1">
              <a:off x="6602945" y="1361032"/>
              <a:ext cx="287214" cy="2833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ector reto 250"/>
            <p:cNvCxnSpPr/>
            <p:nvPr/>
          </p:nvCxnSpPr>
          <p:spPr>
            <a:xfrm rot="16200000" flipH="1">
              <a:off x="6602787" y="989471"/>
              <a:ext cx="287214" cy="2833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ector reto 251"/>
            <p:cNvCxnSpPr/>
            <p:nvPr/>
          </p:nvCxnSpPr>
          <p:spPr>
            <a:xfrm rot="16200000" flipH="1">
              <a:off x="6966597" y="980678"/>
              <a:ext cx="287214" cy="2833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Conector reto 252"/>
            <p:cNvCxnSpPr/>
            <p:nvPr/>
          </p:nvCxnSpPr>
          <p:spPr>
            <a:xfrm rot="16200000" flipH="1">
              <a:off x="7330407" y="980678"/>
              <a:ext cx="287214" cy="2833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Conector de seta reta 253"/>
            <p:cNvCxnSpPr/>
            <p:nvPr/>
          </p:nvCxnSpPr>
          <p:spPr>
            <a:xfrm flipV="1">
              <a:off x="7696302" y="1274763"/>
              <a:ext cx="0" cy="732997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58" name="Conector de seta reta 257"/>
          <p:cNvCxnSpPr/>
          <p:nvPr/>
        </p:nvCxnSpPr>
        <p:spPr>
          <a:xfrm>
            <a:off x="5695890" y="1667618"/>
            <a:ext cx="763833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Conector de seta reta 265"/>
          <p:cNvCxnSpPr>
            <a:stCxn id="120" idx="3"/>
            <a:endCxn id="8" idx="1"/>
          </p:cNvCxnSpPr>
          <p:nvPr/>
        </p:nvCxnSpPr>
        <p:spPr>
          <a:xfrm>
            <a:off x="3159139" y="1667617"/>
            <a:ext cx="1053355" cy="1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3020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Camada de </a:t>
            </a:r>
            <a:r>
              <a:rPr lang="pt-BR" dirty="0" err="1" smtClean="0"/>
              <a:t>pooling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41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SIN393 (2023)</a:t>
            </a:r>
            <a:endParaRPr lang="pt-BR" dirty="0"/>
          </a:p>
        </p:txBody>
      </p:sp>
      <p:graphicFrame>
        <p:nvGraphicFramePr>
          <p:cNvPr id="120" name="Tabela 1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8062340"/>
              </p:ext>
            </p:extLst>
          </p:nvPr>
        </p:nvGraphicFramePr>
        <p:xfrm>
          <a:off x="1694235" y="935165"/>
          <a:ext cx="1464904" cy="146490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6226"/>
                <a:gridCol w="366226"/>
                <a:gridCol w="366226"/>
                <a:gridCol w="366226"/>
              </a:tblGrid>
              <a:tr h="366226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1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0,2</a:t>
                      </a:r>
                      <a:endParaRPr lang="pt-BR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2282" marR="42282" marT="42282" marB="42282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1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0,5</a:t>
                      </a:r>
                      <a:endParaRPr lang="pt-BR" sz="11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2282" marR="42282" marT="42282" marB="422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b="1" dirty="0" smtClean="0">
                          <a:solidFill>
                            <a:schemeClr val="tx1"/>
                          </a:solidFill>
                        </a:rPr>
                        <a:t>0,7</a:t>
                      </a:r>
                      <a:endParaRPr lang="pt-BR" sz="1100" b="1" dirty="0">
                        <a:solidFill>
                          <a:schemeClr val="tx1"/>
                        </a:solidFill>
                      </a:endParaRPr>
                    </a:p>
                  </a:txBody>
                  <a:tcPr marL="42282" marR="42282" marT="42282" marB="42282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>
                          <a:solidFill>
                            <a:schemeClr val="tx1"/>
                          </a:solidFill>
                        </a:rPr>
                        <a:t>0,4</a:t>
                      </a:r>
                      <a:endParaRPr lang="pt-BR" sz="1100" dirty="0">
                        <a:solidFill>
                          <a:schemeClr val="tx1"/>
                        </a:solidFill>
                      </a:endParaRPr>
                    </a:p>
                  </a:txBody>
                  <a:tcPr marL="42282" marR="42282" marT="42282" marB="422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66226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1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0,4</a:t>
                      </a:r>
                      <a:endParaRPr lang="pt-BR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2282" marR="42282" marT="42282" marB="42282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1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0,1</a:t>
                      </a:r>
                      <a:endParaRPr lang="pt-BR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2282" marR="42282" marT="42282" marB="422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>
                          <a:solidFill>
                            <a:schemeClr val="tx1"/>
                          </a:solidFill>
                        </a:rPr>
                        <a:t>0,3</a:t>
                      </a:r>
                      <a:endParaRPr lang="pt-BR" sz="1100" dirty="0">
                        <a:solidFill>
                          <a:schemeClr val="tx1"/>
                        </a:solidFill>
                      </a:endParaRPr>
                    </a:p>
                  </a:txBody>
                  <a:tcPr marL="42282" marR="42282" marT="42282" marB="42282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>
                          <a:solidFill>
                            <a:schemeClr val="tx1"/>
                          </a:solidFill>
                        </a:rPr>
                        <a:t>0,6</a:t>
                      </a:r>
                      <a:endParaRPr lang="pt-BR" sz="1100" dirty="0">
                        <a:solidFill>
                          <a:schemeClr val="tx1"/>
                        </a:solidFill>
                      </a:endParaRPr>
                    </a:p>
                  </a:txBody>
                  <a:tcPr marL="42282" marR="42282" marT="42282" marB="422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66226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1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0,4</a:t>
                      </a:r>
                      <a:endParaRPr lang="pt-BR" sz="11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2282" marR="42282" marT="42282" marB="42282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1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0,1</a:t>
                      </a:r>
                      <a:endParaRPr lang="pt-BR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2282" marR="42282" marT="42282" marB="422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>
                          <a:solidFill>
                            <a:schemeClr val="tx1"/>
                          </a:solidFill>
                        </a:rPr>
                        <a:t>0,7</a:t>
                      </a:r>
                      <a:endParaRPr lang="pt-BR" sz="1100" dirty="0">
                        <a:solidFill>
                          <a:schemeClr val="tx1"/>
                        </a:solidFill>
                      </a:endParaRPr>
                    </a:p>
                  </a:txBody>
                  <a:tcPr marL="42282" marR="42282" marT="42282" marB="42282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>
                          <a:solidFill>
                            <a:schemeClr val="tx1"/>
                          </a:solidFill>
                        </a:rPr>
                        <a:t>0,5</a:t>
                      </a:r>
                      <a:endParaRPr lang="pt-BR" sz="1100" dirty="0">
                        <a:solidFill>
                          <a:schemeClr val="tx1"/>
                        </a:solidFill>
                      </a:endParaRPr>
                    </a:p>
                  </a:txBody>
                  <a:tcPr marL="42282" marR="42282" marT="42282" marB="422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66226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1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0,3</a:t>
                      </a:r>
                      <a:endParaRPr lang="pt-BR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2282" marR="42282" marT="42282" marB="42282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1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0,2</a:t>
                      </a:r>
                      <a:endParaRPr lang="pt-BR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2282" marR="42282" marT="42282" marB="422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>
                          <a:solidFill>
                            <a:schemeClr val="tx1"/>
                          </a:solidFill>
                        </a:rPr>
                        <a:t>0,5</a:t>
                      </a:r>
                      <a:endParaRPr lang="pt-BR" sz="1100" dirty="0">
                        <a:solidFill>
                          <a:schemeClr val="tx1"/>
                        </a:solidFill>
                      </a:endParaRPr>
                    </a:p>
                  </a:txBody>
                  <a:tcPr marL="42282" marR="42282" marT="42282" marB="42282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b="1" dirty="0" smtClean="0">
                          <a:solidFill>
                            <a:schemeClr val="tx1"/>
                          </a:solidFill>
                        </a:rPr>
                        <a:t>0,9</a:t>
                      </a:r>
                      <a:endParaRPr lang="pt-BR" sz="1100" b="1" dirty="0">
                        <a:solidFill>
                          <a:schemeClr val="tx1"/>
                        </a:solidFill>
                      </a:endParaRPr>
                    </a:p>
                  </a:txBody>
                  <a:tcPr marL="42282" marR="42282" marT="42282" marB="422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146" name="Tabela 14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3621940"/>
              </p:ext>
            </p:extLst>
          </p:nvPr>
        </p:nvGraphicFramePr>
        <p:xfrm>
          <a:off x="1684537" y="3093617"/>
          <a:ext cx="1464904" cy="146490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6226"/>
                <a:gridCol w="366226"/>
                <a:gridCol w="366226"/>
                <a:gridCol w="366226"/>
              </a:tblGrid>
              <a:tr h="366226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1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0,2</a:t>
                      </a:r>
                      <a:endParaRPr lang="pt-BR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2282" marR="42282" marT="42282" marB="42282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1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0,5</a:t>
                      </a:r>
                      <a:endParaRPr lang="pt-BR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2282" marR="42282" marT="42282" marB="422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>
                          <a:solidFill>
                            <a:schemeClr val="tx1"/>
                          </a:solidFill>
                        </a:rPr>
                        <a:t>0,7</a:t>
                      </a:r>
                      <a:endParaRPr lang="pt-BR" sz="1100" dirty="0">
                        <a:solidFill>
                          <a:schemeClr val="tx1"/>
                        </a:solidFill>
                      </a:endParaRPr>
                    </a:p>
                  </a:txBody>
                  <a:tcPr marL="42282" marR="42282" marT="42282" marB="42282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>
                          <a:solidFill>
                            <a:schemeClr val="tx1"/>
                          </a:solidFill>
                        </a:rPr>
                        <a:t>0,4</a:t>
                      </a:r>
                      <a:endParaRPr lang="pt-BR" sz="1100" dirty="0">
                        <a:solidFill>
                          <a:schemeClr val="tx1"/>
                        </a:solidFill>
                      </a:endParaRPr>
                    </a:p>
                  </a:txBody>
                  <a:tcPr marL="42282" marR="42282" marT="42282" marB="422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66226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1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0,4</a:t>
                      </a:r>
                      <a:endParaRPr lang="pt-BR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2282" marR="42282" marT="42282" marB="42282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1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0,1</a:t>
                      </a:r>
                      <a:endParaRPr lang="pt-BR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2282" marR="42282" marT="42282" marB="422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>
                          <a:solidFill>
                            <a:schemeClr val="tx1"/>
                          </a:solidFill>
                        </a:rPr>
                        <a:t>0,3</a:t>
                      </a:r>
                      <a:endParaRPr lang="pt-BR" sz="1100" dirty="0">
                        <a:solidFill>
                          <a:schemeClr val="tx1"/>
                        </a:solidFill>
                      </a:endParaRPr>
                    </a:p>
                  </a:txBody>
                  <a:tcPr marL="42282" marR="42282" marT="42282" marB="42282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>
                          <a:solidFill>
                            <a:schemeClr val="tx1"/>
                          </a:solidFill>
                        </a:rPr>
                        <a:t>0,6</a:t>
                      </a:r>
                      <a:endParaRPr lang="pt-BR" sz="1100" dirty="0">
                        <a:solidFill>
                          <a:schemeClr val="tx1"/>
                        </a:solidFill>
                      </a:endParaRPr>
                    </a:p>
                  </a:txBody>
                  <a:tcPr marL="42282" marR="42282" marT="42282" marB="422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66226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1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0,4</a:t>
                      </a:r>
                      <a:endParaRPr lang="pt-BR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2282" marR="42282" marT="42282" marB="42282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1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0,1</a:t>
                      </a:r>
                      <a:endParaRPr lang="pt-BR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2282" marR="42282" marT="42282" marB="422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>
                          <a:solidFill>
                            <a:schemeClr val="tx1"/>
                          </a:solidFill>
                        </a:rPr>
                        <a:t>0,7</a:t>
                      </a:r>
                      <a:endParaRPr lang="pt-BR" sz="1100" dirty="0">
                        <a:solidFill>
                          <a:schemeClr val="tx1"/>
                        </a:solidFill>
                      </a:endParaRPr>
                    </a:p>
                  </a:txBody>
                  <a:tcPr marL="42282" marR="42282" marT="42282" marB="42282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>
                          <a:solidFill>
                            <a:schemeClr val="tx1"/>
                          </a:solidFill>
                        </a:rPr>
                        <a:t>0,5</a:t>
                      </a:r>
                      <a:endParaRPr lang="pt-BR" sz="1100" dirty="0">
                        <a:solidFill>
                          <a:schemeClr val="tx1"/>
                        </a:solidFill>
                      </a:endParaRPr>
                    </a:p>
                  </a:txBody>
                  <a:tcPr marL="42282" marR="42282" marT="42282" marB="422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66226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1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0,3</a:t>
                      </a:r>
                      <a:endParaRPr lang="pt-BR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2282" marR="42282" marT="42282" marB="42282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1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0,2</a:t>
                      </a:r>
                      <a:endParaRPr lang="pt-BR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2282" marR="42282" marT="42282" marB="422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>
                          <a:solidFill>
                            <a:schemeClr val="tx1"/>
                          </a:solidFill>
                        </a:rPr>
                        <a:t>0,5</a:t>
                      </a:r>
                      <a:endParaRPr lang="pt-BR" sz="1100" dirty="0">
                        <a:solidFill>
                          <a:schemeClr val="tx1"/>
                        </a:solidFill>
                      </a:endParaRPr>
                    </a:p>
                  </a:txBody>
                  <a:tcPr marL="42282" marR="42282" marT="42282" marB="42282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>
                          <a:solidFill>
                            <a:schemeClr val="tx1"/>
                          </a:solidFill>
                        </a:rPr>
                        <a:t>0,9</a:t>
                      </a:r>
                      <a:endParaRPr lang="pt-BR" sz="1100" dirty="0">
                        <a:solidFill>
                          <a:schemeClr val="tx1"/>
                        </a:solidFill>
                      </a:endParaRPr>
                    </a:p>
                  </a:txBody>
                  <a:tcPr marL="42282" marR="42282" marT="42282" marB="422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177" name="Tabela 17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1657625"/>
              </p:ext>
            </p:extLst>
          </p:nvPr>
        </p:nvGraphicFramePr>
        <p:xfrm>
          <a:off x="6742611" y="3459843"/>
          <a:ext cx="732452" cy="7324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6226"/>
                <a:gridCol w="366226"/>
              </a:tblGrid>
              <a:tr h="366226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1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0,2</a:t>
                      </a:r>
                      <a:endParaRPr lang="pt-BR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2282" marR="42282" marT="42282" marB="422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1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0,5</a:t>
                      </a:r>
                      <a:endParaRPr lang="pt-BR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2282" marR="42282" marT="42282" marB="422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66226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1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0,4</a:t>
                      </a:r>
                      <a:endParaRPr lang="pt-BR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2282" marR="42282" marT="42282" marB="422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1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0,1</a:t>
                      </a:r>
                      <a:endParaRPr lang="pt-BR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2282" marR="42282" marT="42282" marB="422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232" name="Tabela 2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2757876"/>
              </p:ext>
            </p:extLst>
          </p:nvPr>
        </p:nvGraphicFramePr>
        <p:xfrm>
          <a:off x="6742611" y="1301391"/>
          <a:ext cx="732452" cy="7324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6226"/>
                <a:gridCol w="366226"/>
              </a:tblGrid>
              <a:tr h="366226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1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0,5</a:t>
                      </a:r>
                      <a:endParaRPr lang="pt-BR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2282" marR="42282" marT="42282" marB="422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1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0,7</a:t>
                      </a:r>
                      <a:endParaRPr lang="pt-BR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2282" marR="42282" marT="42282" marB="422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66226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1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0,4</a:t>
                      </a:r>
                      <a:endParaRPr lang="pt-BR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2282" marR="42282" marT="42282" marB="422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1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0,9</a:t>
                      </a:r>
                      <a:endParaRPr lang="pt-BR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2282" marR="42282" marT="42282" marB="422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8" name="Retângulo 7"/>
          <p:cNvSpPr/>
          <p:nvPr/>
        </p:nvSpPr>
        <p:spPr>
          <a:xfrm>
            <a:off x="4212494" y="1331242"/>
            <a:ext cx="1483396" cy="6727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200" b="1" dirty="0" smtClean="0">
                <a:solidFill>
                  <a:schemeClr val="tx1"/>
                </a:solidFill>
              </a:rPr>
              <a:t>Max-</a:t>
            </a:r>
            <a:r>
              <a:rPr lang="pt-BR" sz="1200" b="1" dirty="0" err="1" smtClean="0">
                <a:solidFill>
                  <a:schemeClr val="tx1"/>
                </a:solidFill>
              </a:rPr>
              <a:t>pooling</a:t>
            </a:r>
            <a:endParaRPr lang="pt-BR" sz="1200" b="1" dirty="0" smtClean="0">
              <a:solidFill>
                <a:schemeClr val="tx1"/>
              </a:solidFill>
            </a:endParaRPr>
          </a:p>
          <a:p>
            <a:pPr algn="ctr"/>
            <a:r>
              <a:rPr lang="pt-BR" sz="1200" b="1" dirty="0" smtClean="0">
                <a:solidFill>
                  <a:schemeClr val="tx1"/>
                </a:solidFill>
              </a:rPr>
              <a:t>(2 x 2)</a:t>
            </a:r>
            <a:endParaRPr lang="pt-BR" sz="1200" b="1" dirty="0">
              <a:solidFill>
                <a:schemeClr val="tx1"/>
              </a:solidFill>
            </a:endParaRPr>
          </a:p>
        </p:txBody>
      </p:sp>
      <p:sp>
        <p:nvSpPr>
          <p:cNvPr id="9" name="Retângulo 8"/>
          <p:cNvSpPr/>
          <p:nvPr/>
        </p:nvSpPr>
        <p:spPr>
          <a:xfrm>
            <a:off x="4207645" y="3489694"/>
            <a:ext cx="1483396" cy="6727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200" b="1" dirty="0" err="1" smtClean="0">
                <a:solidFill>
                  <a:schemeClr val="tx1"/>
                </a:solidFill>
              </a:rPr>
              <a:t>Average-pooling</a:t>
            </a:r>
            <a:endParaRPr lang="pt-BR" sz="1200" b="1" dirty="0" smtClean="0">
              <a:solidFill>
                <a:schemeClr val="tx1"/>
              </a:solidFill>
            </a:endParaRPr>
          </a:p>
          <a:p>
            <a:pPr algn="ctr"/>
            <a:r>
              <a:rPr lang="pt-BR" sz="1200" b="1" dirty="0" smtClean="0">
                <a:solidFill>
                  <a:schemeClr val="tx1"/>
                </a:solidFill>
              </a:rPr>
              <a:t>(2 x 2)</a:t>
            </a:r>
            <a:endParaRPr lang="pt-BR" sz="1200" b="1" dirty="0">
              <a:solidFill>
                <a:schemeClr val="tx1"/>
              </a:solidFill>
            </a:endParaRPr>
          </a:p>
        </p:txBody>
      </p:sp>
      <p:sp>
        <p:nvSpPr>
          <p:cNvPr id="48" name="Cubo 47"/>
          <p:cNvSpPr/>
          <p:nvPr/>
        </p:nvSpPr>
        <p:spPr>
          <a:xfrm rot="16200000">
            <a:off x="1395726" y="643037"/>
            <a:ext cx="1763450" cy="1750613"/>
          </a:xfrm>
          <a:prstGeom prst="cube">
            <a:avLst>
              <a:gd name="adj" fmla="val 16321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sz="1200">
              <a:solidFill>
                <a:schemeClr val="tx1"/>
              </a:solidFill>
            </a:endParaRPr>
          </a:p>
        </p:txBody>
      </p:sp>
      <p:cxnSp>
        <p:nvCxnSpPr>
          <p:cNvPr id="16" name="Conector de seta reta 15"/>
          <p:cNvCxnSpPr/>
          <p:nvPr/>
        </p:nvCxnSpPr>
        <p:spPr>
          <a:xfrm>
            <a:off x="1355846" y="2171755"/>
            <a:ext cx="277542" cy="276111"/>
          </a:xfrm>
          <a:prstGeom prst="straightConnector1">
            <a:avLst/>
          </a:prstGeom>
          <a:noFill/>
          <a:ln w="190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de seta reta 27"/>
          <p:cNvCxnSpPr/>
          <p:nvPr/>
        </p:nvCxnSpPr>
        <p:spPr>
          <a:xfrm>
            <a:off x="1355846" y="2171755"/>
            <a:ext cx="277542" cy="276111"/>
          </a:xfrm>
          <a:prstGeom prst="straightConnector1">
            <a:avLst/>
          </a:prstGeom>
          <a:noFill/>
          <a:ln w="190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aixaDeTexto 28"/>
          <p:cNvSpPr txBox="1"/>
          <p:nvPr/>
        </p:nvSpPr>
        <p:spPr>
          <a:xfrm>
            <a:off x="2259065" y="2421453"/>
            <a:ext cx="325730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1200" i="1" dirty="0" smtClean="0">
                <a:latin typeface="Cambria Math" pitchFamily="18" charset="0"/>
                <a:ea typeface="Cambria Math" pitchFamily="18" charset="0"/>
              </a:rPr>
              <a:t>W</a:t>
            </a:r>
            <a:endParaRPr lang="pt-BR" sz="1200" i="1" dirty="0">
              <a:latin typeface="Cambria Math" pitchFamily="18" charset="0"/>
              <a:ea typeface="Cambria Math" pitchFamily="18" charset="0"/>
            </a:endParaRPr>
          </a:p>
        </p:txBody>
      </p:sp>
      <p:sp>
        <p:nvSpPr>
          <p:cNvPr id="34" name="CaixaDeTexto 33"/>
          <p:cNvSpPr txBox="1"/>
          <p:nvPr/>
        </p:nvSpPr>
        <p:spPr>
          <a:xfrm>
            <a:off x="1077956" y="1233296"/>
            <a:ext cx="284933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pt-BR" sz="1200" i="1" dirty="0" smtClean="0">
                <a:latin typeface="Cambria Math" pitchFamily="18" charset="0"/>
                <a:ea typeface="Cambria Math" pitchFamily="18" charset="0"/>
              </a:rPr>
              <a:t>H</a:t>
            </a:r>
            <a:endParaRPr lang="pt-BR" sz="1200" i="1" dirty="0">
              <a:latin typeface="Cambria Math" pitchFamily="18" charset="0"/>
              <a:ea typeface="Cambria Math" pitchFamily="18" charset="0"/>
            </a:endParaRPr>
          </a:p>
        </p:txBody>
      </p:sp>
      <p:sp>
        <p:nvSpPr>
          <p:cNvPr id="35" name="CaixaDeTexto 34"/>
          <p:cNvSpPr txBox="1"/>
          <p:nvPr/>
        </p:nvSpPr>
        <p:spPr>
          <a:xfrm>
            <a:off x="1255551" y="2259170"/>
            <a:ext cx="280485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pt-BR" sz="1400" i="1" dirty="0" smtClean="0">
                <a:latin typeface="Cambria Math" pitchFamily="18" charset="0"/>
                <a:ea typeface="Cambria Math" pitchFamily="18" charset="0"/>
              </a:rPr>
              <a:t>D</a:t>
            </a:r>
            <a:endParaRPr lang="pt-BR" sz="1400" i="1" dirty="0">
              <a:latin typeface="Cambria Math" pitchFamily="18" charset="0"/>
              <a:ea typeface="Cambria Math" pitchFamily="18" charset="0"/>
            </a:endParaRPr>
          </a:p>
        </p:txBody>
      </p:sp>
      <p:cxnSp>
        <p:nvCxnSpPr>
          <p:cNvPr id="23" name="Conector de seta reta 22"/>
          <p:cNvCxnSpPr/>
          <p:nvPr/>
        </p:nvCxnSpPr>
        <p:spPr>
          <a:xfrm>
            <a:off x="1691103" y="2472069"/>
            <a:ext cx="1461655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1" name="Grupo 120"/>
          <p:cNvGrpSpPr/>
          <p:nvPr/>
        </p:nvGrpSpPr>
        <p:grpSpPr>
          <a:xfrm>
            <a:off x="1403889" y="636618"/>
            <a:ext cx="283964" cy="1770010"/>
            <a:chOff x="1764506" y="627534"/>
            <a:chExt cx="283964" cy="1770010"/>
          </a:xfrm>
        </p:grpSpPr>
        <p:cxnSp>
          <p:nvCxnSpPr>
            <p:cNvPr id="107" name="Conector reto 106"/>
            <p:cNvCxnSpPr/>
            <p:nvPr/>
          </p:nvCxnSpPr>
          <p:spPr>
            <a:xfrm>
              <a:off x="1858962" y="725537"/>
              <a:ext cx="0" cy="1476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ector reto 107"/>
            <p:cNvCxnSpPr/>
            <p:nvPr/>
          </p:nvCxnSpPr>
          <p:spPr>
            <a:xfrm>
              <a:off x="1953418" y="823540"/>
              <a:ext cx="0" cy="1476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ector reto 108"/>
            <p:cNvCxnSpPr/>
            <p:nvPr/>
          </p:nvCxnSpPr>
          <p:spPr>
            <a:xfrm>
              <a:off x="1764506" y="627534"/>
              <a:ext cx="0" cy="1476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ector reto 104"/>
            <p:cNvCxnSpPr/>
            <p:nvPr/>
          </p:nvCxnSpPr>
          <p:spPr>
            <a:xfrm>
              <a:off x="2047875" y="921544"/>
              <a:ext cx="595" cy="1476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3" name="Grupo 122"/>
          <p:cNvGrpSpPr/>
          <p:nvPr/>
        </p:nvGrpSpPr>
        <p:grpSpPr>
          <a:xfrm rot="16200000" flipV="1">
            <a:off x="2135469" y="-106405"/>
            <a:ext cx="283964" cy="1770010"/>
            <a:chOff x="1764506" y="627534"/>
            <a:chExt cx="283964" cy="1770010"/>
          </a:xfrm>
        </p:grpSpPr>
        <p:cxnSp>
          <p:nvCxnSpPr>
            <p:cNvPr id="124" name="Conector reto 123"/>
            <p:cNvCxnSpPr/>
            <p:nvPr/>
          </p:nvCxnSpPr>
          <p:spPr>
            <a:xfrm>
              <a:off x="1858962" y="725537"/>
              <a:ext cx="0" cy="1476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ector reto 124"/>
            <p:cNvCxnSpPr/>
            <p:nvPr/>
          </p:nvCxnSpPr>
          <p:spPr>
            <a:xfrm>
              <a:off x="1953418" y="823540"/>
              <a:ext cx="0" cy="1476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ector reto 125"/>
            <p:cNvCxnSpPr/>
            <p:nvPr/>
          </p:nvCxnSpPr>
          <p:spPr>
            <a:xfrm>
              <a:off x="1764506" y="627534"/>
              <a:ext cx="0" cy="1476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Conector reto 126"/>
            <p:cNvCxnSpPr/>
            <p:nvPr/>
          </p:nvCxnSpPr>
          <p:spPr>
            <a:xfrm>
              <a:off x="2047875" y="921544"/>
              <a:ext cx="595" cy="1476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9" name="Conector reto 128"/>
          <p:cNvCxnSpPr/>
          <p:nvPr/>
        </p:nvCxnSpPr>
        <p:spPr>
          <a:xfrm flipH="1" flipV="1">
            <a:off x="1403889" y="644357"/>
            <a:ext cx="287214" cy="2833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Conector reto 130"/>
          <p:cNvCxnSpPr/>
          <p:nvPr/>
        </p:nvCxnSpPr>
        <p:spPr>
          <a:xfrm flipH="1" flipV="1">
            <a:off x="1399242" y="2108328"/>
            <a:ext cx="287214" cy="2833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onector reto 131"/>
          <p:cNvCxnSpPr/>
          <p:nvPr/>
        </p:nvCxnSpPr>
        <p:spPr>
          <a:xfrm flipH="1" flipV="1">
            <a:off x="1408035" y="1744518"/>
            <a:ext cx="287214" cy="2833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Conector reto 132"/>
          <p:cNvCxnSpPr/>
          <p:nvPr/>
        </p:nvCxnSpPr>
        <p:spPr>
          <a:xfrm flipH="1" flipV="1">
            <a:off x="1408035" y="1380708"/>
            <a:ext cx="287214" cy="2833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Conector reto 133"/>
          <p:cNvCxnSpPr/>
          <p:nvPr/>
        </p:nvCxnSpPr>
        <p:spPr>
          <a:xfrm flipH="1" flipV="1">
            <a:off x="1403889" y="1016898"/>
            <a:ext cx="287214" cy="2833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0" name="Grupo 139"/>
          <p:cNvGrpSpPr/>
          <p:nvPr/>
        </p:nvGrpSpPr>
        <p:grpSpPr>
          <a:xfrm rot="16200000" flipV="1">
            <a:off x="2131320" y="-91045"/>
            <a:ext cx="296007" cy="1747339"/>
            <a:chOff x="1912259" y="787673"/>
            <a:chExt cx="296007" cy="1747339"/>
          </a:xfrm>
        </p:grpSpPr>
        <p:cxnSp>
          <p:nvCxnSpPr>
            <p:cNvPr id="135" name="Conector reto 134"/>
            <p:cNvCxnSpPr/>
            <p:nvPr/>
          </p:nvCxnSpPr>
          <p:spPr>
            <a:xfrm flipH="1" flipV="1">
              <a:off x="1916906" y="787673"/>
              <a:ext cx="287214" cy="2833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ector reto 135"/>
            <p:cNvCxnSpPr/>
            <p:nvPr/>
          </p:nvCxnSpPr>
          <p:spPr>
            <a:xfrm flipH="1" flipV="1">
              <a:off x="1912259" y="2251644"/>
              <a:ext cx="287214" cy="2833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ector reto 136"/>
            <p:cNvCxnSpPr/>
            <p:nvPr/>
          </p:nvCxnSpPr>
          <p:spPr>
            <a:xfrm flipH="1" flipV="1">
              <a:off x="1921052" y="1887834"/>
              <a:ext cx="287214" cy="2833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ector reto 137"/>
            <p:cNvCxnSpPr/>
            <p:nvPr/>
          </p:nvCxnSpPr>
          <p:spPr>
            <a:xfrm flipH="1" flipV="1">
              <a:off x="1921052" y="1524024"/>
              <a:ext cx="287214" cy="2833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ector reto 138"/>
            <p:cNvCxnSpPr/>
            <p:nvPr/>
          </p:nvCxnSpPr>
          <p:spPr>
            <a:xfrm flipH="1" flipV="1">
              <a:off x="1916906" y="1160214"/>
              <a:ext cx="287214" cy="2833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2" name="Conector de seta reta 141"/>
          <p:cNvCxnSpPr/>
          <p:nvPr/>
        </p:nvCxnSpPr>
        <p:spPr>
          <a:xfrm flipV="1">
            <a:off x="1330910" y="643412"/>
            <a:ext cx="0" cy="1469205"/>
          </a:xfrm>
          <a:prstGeom prst="straightConnector1">
            <a:avLst/>
          </a:prstGeom>
          <a:noFill/>
          <a:ln w="190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Cubo 147"/>
          <p:cNvSpPr/>
          <p:nvPr/>
        </p:nvSpPr>
        <p:spPr>
          <a:xfrm rot="16200000">
            <a:off x="1395726" y="2801489"/>
            <a:ext cx="1763450" cy="1750613"/>
          </a:xfrm>
          <a:prstGeom prst="cube">
            <a:avLst>
              <a:gd name="adj" fmla="val 16321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sz="1200">
              <a:solidFill>
                <a:schemeClr val="tx1"/>
              </a:solidFill>
            </a:endParaRPr>
          </a:p>
        </p:txBody>
      </p:sp>
      <p:cxnSp>
        <p:nvCxnSpPr>
          <p:cNvPr id="149" name="Conector de seta reta 148"/>
          <p:cNvCxnSpPr/>
          <p:nvPr/>
        </p:nvCxnSpPr>
        <p:spPr>
          <a:xfrm>
            <a:off x="1355846" y="4330207"/>
            <a:ext cx="277542" cy="276111"/>
          </a:xfrm>
          <a:prstGeom prst="straightConnector1">
            <a:avLst/>
          </a:prstGeom>
          <a:noFill/>
          <a:ln w="190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onector de seta reta 149"/>
          <p:cNvCxnSpPr/>
          <p:nvPr/>
        </p:nvCxnSpPr>
        <p:spPr>
          <a:xfrm>
            <a:off x="1355846" y="4330207"/>
            <a:ext cx="277542" cy="276111"/>
          </a:xfrm>
          <a:prstGeom prst="straightConnector1">
            <a:avLst/>
          </a:prstGeom>
          <a:noFill/>
          <a:ln w="190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CaixaDeTexto 150"/>
          <p:cNvSpPr txBox="1"/>
          <p:nvPr/>
        </p:nvSpPr>
        <p:spPr>
          <a:xfrm>
            <a:off x="2259065" y="4579905"/>
            <a:ext cx="325730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1200" i="1" dirty="0" smtClean="0">
                <a:latin typeface="Cambria Math" pitchFamily="18" charset="0"/>
                <a:ea typeface="Cambria Math" pitchFamily="18" charset="0"/>
              </a:rPr>
              <a:t>W</a:t>
            </a:r>
            <a:endParaRPr lang="pt-BR" sz="1200" i="1" dirty="0">
              <a:latin typeface="Cambria Math" pitchFamily="18" charset="0"/>
              <a:ea typeface="Cambria Math" pitchFamily="18" charset="0"/>
            </a:endParaRPr>
          </a:p>
        </p:txBody>
      </p:sp>
      <p:sp>
        <p:nvSpPr>
          <p:cNvPr id="152" name="CaixaDeTexto 151"/>
          <p:cNvSpPr txBox="1"/>
          <p:nvPr/>
        </p:nvSpPr>
        <p:spPr>
          <a:xfrm>
            <a:off x="1077956" y="3391748"/>
            <a:ext cx="284933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pt-BR" sz="1200" i="1" dirty="0" smtClean="0">
                <a:latin typeface="Cambria Math" pitchFamily="18" charset="0"/>
                <a:ea typeface="Cambria Math" pitchFamily="18" charset="0"/>
              </a:rPr>
              <a:t>H</a:t>
            </a:r>
            <a:endParaRPr lang="pt-BR" sz="1200" i="1" dirty="0">
              <a:latin typeface="Cambria Math" pitchFamily="18" charset="0"/>
              <a:ea typeface="Cambria Math" pitchFamily="18" charset="0"/>
            </a:endParaRPr>
          </a:p>
        </p:txBody>
      </p:sp>
      <p:sp>
        <p:nvSpPr>
          <p:cNvPr id="153" name="CaixaDeTexto 152"/>
          <p:cNvSpPr txBox="1"/>
          <p:nvPr/>
        </p:nvSpPr>
        <p:spPr>
          <a:xfrm>
            <a:off x="1255551" y="4417622"/>
            <a:ext cx="280485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pt-BR" sz="1400" i="1" dirty="0" smtClean="0">
                <a:latin typeface="Cambria Math" pitchFamily="18" charset="0"/>
                <a:ea typeface="Cambria Math" pitchFamily="18" charset="0"/>
              </a:rPr>
              <a:t>D</a:t>
            </a:r>
            <a:endParaRPr lang="pt-BR" sz="1400" i="1" dirty="0">
              <a:latin typeface="Cambria Math" pitchFamily="18" charset="0"/>
              <a:ea typeface="Cambria Math" pitchFamily="18" charset="0"/>
            </a:endParaRPr>
          </a:p>
        </p:txBody>
      </p:sp>
      <p:cxnSp>
        <p:nvCxnSpPr>
          <p:cNvPr id="154" name="Conector de seta reta 153"/>
          <p:cNvCxnSpPr/>
          <p:nvPr/>
        </p:nvCxnSpPr>
        <p:spPr>
          <a:xfrm>
            <a:off x="1691103" y="4630521"/>
            <a:ext cx="1461655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5" name="Grupo 154"/>
          <p:cNvGrpSpPr/>
          <p:nvPr/>
        </p:nvGrpSpPr>
        <p:grpSpPr>
          <a:xfrm>
            <a:off x="1403889" y="2795070"/>
            <a:ext cx="283964" cy="1770010"/>
            <a:chOff x="1764506" y="627534"/>
            <a:chExt cx="283964" cy="1770010"/>
          </a:xfrm>
        </p:grpSpPr>
        <p:cxnSp>
          <p:nvCxnSpPr>
            <p:cNvPr id="173" name="Conector reto 172"/>
            <p:cNvCxnSpPr/>
            <p:nvPr/>
          </p:nvCxnSpPr>
          <p:spPr>
            <a:xfrm>
              <a:off x="1858962" y="725537"/>
              <a:ext cx="0" cy="1476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ector reto 173"/>
            <p:cNvCxnSpPr/>
            <p:nvPr/>
          </p:nvCxnSpPr>
          <p:spPr>
            <a:xfrm>
              <a:off x="1953418" y="823540"/>
              <a:ext cx="0" cy="1476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ector reto 174"/>
            <p:cNvCxnSpPr/>
            <p:nvPr/>
          </p:nvCxnSpPr>
          <p:spPr>
            <a:xfrm>
              <a:off x="1764506" y="627534"/>
              <a:ext cx="0" cy="1476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ector reto 175"/>
            <p:cNvCxnSpPr/>
            <p:nvPr/>
          </p:nvCxnSpPr>
          <p:spPr>
            <a:xfrm>
              <a:off x="2047875" y="921544"/>
              <a:ext cx="595" cy="1476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6" name="Grupo 155"/>
          <p:cNvGrpSpPr/>
          <p:nvPr/>
        </p:nvGrpSpPr>
        <p:grpSpPr>
          <a:xfrm rot="16200000" flipV="1">
            <a:off x="2135469" y="2052047"/>
            <a:ext cx="283964" cy="1770010"/>
            <a:chOff x="1764506" y="627534"/>
            <a:chExt cx="283964" cy="1770010"/>
          </a:xfrm>
        </p:grpSpPr>
        <p:cxnSp>
          <p:nvCxnSpPr>
            <p:cNvPr id="169" name="Conector reto 168"/>
            <p:cNvCxnSpPr/>
            <p:nvPr/>
          </p:nvCxnSpPr>
          <p:spPr>
            <a:xfrm>
              <a:off x="1858962" y="725537"/>
              <a:ext cx="0" cy="1476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onector reto 169"/>
            <p:cNvCxnSpPr/>
            <p:nvPr/>
          </p:nvCxnSpPr>
          <p:spPr>
            <a:xfrm>
              <a:off x="1953418" y="823540"/>
              <a:ext cx="0" cy="1476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ector reto 170"/>
            <p:cNvCxnSpPr/>
            <p:nvPr/>
          </p:nvCxnSpPr>
          <p:spPr>
            <a:xfrm>
              <a:off x="1764506" y="627534"/>
              <a:ext cx="0" cy="1476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ector reto 171"/>
            <p:cNvCxnSpPr/>
            <p:nvPr/>
          </p:nvCxnSpPr>
          <p:spPr>
            <a:xfrm>
              <a:off x="2047875" y="921544"/>
              <a:ext cx="595" cy="1476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7" name="Conector reto 156"/>
          <p:cNvCxnSpPr/>
          <p:nvPr/>
        </p:nvCxnSpPr>
        <p:spPr>
          <a:xfrm flipH="1" flipV="1">
            <a:off x="1403889" y="2802809"/>
            <a:ext cx="287214" cy="2833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Conector reto 157"/>
          <p:cNvCxnSpPr/>
          <p:nvPr/>
        </p:nvCxnSpPr>
        <p:spPr>
          <a:xfrm flipH="1" flipV="1">
            <a:off x="1399242" y="4266780"/>
            <a:ext cx="287214" cy="2833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Conector reto 158"/>
          <p:cNvCxnSpPr/>
          <p:nvPr/>
        </p:nvCxnSpPr>
        <p:spPr>
          <a:xfrm flipH="1" flipV="1">
            <a:off x="1408035" y="3902970"/>
            <a:ext cx="287214" cy="2833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Conector reto 159"/>
          <p:cNvCxnSpPr/>
          <p:nvPr/>
        </p:nvCxnSpPr>
        <p:spPr>
          <a:xfrm flipH="1" flipV="1">
            <a:off x="1408035" y="3539160"/>
            <a:ext cx="287214" cy="2833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Conector reto 160"/>
          <p:cNvCxnSpPr/>
          <p:nvPr/>
        </p:nvCxnSpPr>
        <p:spPr>
          <a:xfrm flipH="1" flipV="1">
            <a:off x="1403889" y="3175350"/>
            <a:ext cx="287214" cy="2833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2" name="Grupo 161"/>
          <p:cNvGrpSpPr/>
          <p:nvPr/>
        </p:nvGrpSpPr>
        <p:grpSpPr>
          <a:xfrm rot="16200000" flipV="1">
            <a:off x="2131320" y="2067407"/>
            <a:ext cx="296007" cy="1747339"/>
            <a:chOff x="1912259" y="787673"/>
            <a:chExt cx="296007" cy="1747339"/>
          </a:xfrm>
        </p:grpSpPr>
        <p:cxnSp>
          <p:nvCxnSpPr>
            <p:cNvPr id="164" name="Conector reto 163"/>
            <p:cNvCxnSpPr/>
            <p:nvPr/>
          </p:nvCxnSpPr>
          <p:spPr>
            <a:xfrm flipH="1" flipV="1">
              <a:off x="1916906" y="787673"/>
              <a:ext cx="287214" cy="2833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ector reto 164"/>
            <p:cNvCxnSpPr/>
            <p:nvPr/>
          </p:nvCxnSpPr>
          <p:spPr>
            <a:xfrm flipH="1" flipV="1">
              <a:off x="1912259" y="2251644"/>
              <a:ext cx="287214" cy="2833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ector reto 165"/>
            <p:cNvCxnSpPr/>
            <p:nvPr/>
          </p:nvCxnSpPr>
          <p:spPr>
            <a:xfrm flipH="1" flipV="1">
              <a:off x="1921052" y="1887834"/>
              <a:ext cx="287214" cy="2833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ector reto 166"/>
            <p:cNvCxnSpPr/>
            <p:nvPr/>
          </p:nvCxnSpPr>
          <p:spPr>
            <a:xfrm flipH="1" flipV="1">
              <a:off x="1921052" y="1524024"/>
              <a:ext cx="287214" cy="2833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ector reto 167"/>
            <p:cNvCxnSpPr/>
            <p:nvPr/>
          </p:nvCxnSpPr>
          <p:spPr>
            <a:xfrm flipH="1" flipV="1">
              <a:off x="1916906" y="1160214"/>
              <a:ext cx="287214" cy="2833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63" name="Conector de seta reta 162"/>
          <p:cNvCxnSpPr/>
          <p:nvPr/>
        </p:nvCxnSpPr>
        <p:spPr>
          <a:xfrm flipV="1">
            <a:off x="1330910" y="2801864"/>
            <a:ext cx="0" cy="1469205"/>
          </a:xfrm>
          <a:prstGeom prst="straightConnector1">
            <a:avLst/>
          </a:prstGeom>
          <a:noFill/>
          <a:ln w="190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6" name="Grupo 255"/>
          <p:cNvGrpSpPr/>
          <p:nvPr/>
        </p:nvGrpSpPr>
        <p:grpSpPr>
          <a:xfrm>
            <a:off x="6292793" y="3159073"/>
            <a:ext cx="1773252" cy="1379746"/>
            <a:chOff x="6546477" y="3159073"/>
            <a:chExt cx="1773252" cy="1379746"/>
          </a:xfrm>
        </p:grpSpPr>
        <p:sp>
          <p:nvSpPr>
            <p:cNvPr id="182" name="CaixaDeTexto 181"/>
            <p:cNvSpPr txBox="1"/>
            <p:nvPr/>
          </p:nvSpPr>
          <p:spPr>
            <a:xfrm>
              <a:off x="7802618" y="3688580"/>
              <a:ext cx="517111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pt-BR" sz="1200" i="1" dirty="0" smtClean="0">
                  <a:latin typeface="Cambria Math" pitchFamily="18" charset="0"/>
                  <a:ea typeface="Cambria Math" pitchFamily="18" charset="0"/>
                </a:rPr>
                <a:t>H/2</a:t>
              </a:r>
              <a:endParaRPr lang="pt-BR" sz="1200" i="1" dirty="0">
                <a:latin typeface="Cambria Math" pitchFamily="18" charset="0"/>
                <a:ea typeface="Cambria Math" pitchFamily="18" charset="0"/>
              </a:endParaRPr>
            </a:p>
          </p:txBody>
        </p:sp>
        <p:sp>
          <p:nvSpPr>
            <p:cNvPr id="178" name="Cubo 177"/>
            <p:cNvSpPr/>
            <p:nvPr/>
          </p:nvSpPr>
          <p:spPr>
            <a:xfrm rot="16200000">
              <a:off x="6702670" y="3165919"/>
              <a:ext cx="1032009" cy="1022313"/>
            </a:xfrm>
            <a:prstGeom prst="cube">
              <a:avLst>
                <a:gd name="adj" fmla="val 28433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sz="1200">
                <a:solidFill>
                  <a:schemeClr val="tx1"/>
                </a:solidFill>
              </a:endParaRPr>
            </a:p>
          </p:txBody>
        </p:sp>
        <p:cxnSp>
          <p:nvCxnSpPr>
            <p:cNvPr id="180" name="Conector de seta reta 179"/>
            <p:cNvCxnSpPr/>
            <p:nvPr/>
          </p:nvCxnSpPr>
          <p:spPr>
            <a:xfrm>
              <a:off x="6644855" y="3946602"/>
              <a:ext cx="304800" cy="30480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1" name="CaixaDeTexto 180"/>
            <p:cNvSpPr txBox="1"/>
            <p:nvPr/>
          </p:nvSpPr>
          <p:spPr>
            <a:xfrm>
              <a:off x="7122557" y="4261820"/>
              <a:ext cx="486030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pt-BR" sz="1200" i="1" dirty="0" smtClean="0">
                  <a:latin typeface="Cambria Math" pitchFamily="18" charset="0"/>
                  <a:ea typeface="Cambria Math" pitchFamily="18" charset="0"/>
                </a:rPr>
                <a:t>W/2</a:t>
              </a:r>
              <a:endParaRPr lang="pt-BR" sz="1200" i="1" dirty="0">
                <a:latin typeface="Cambria Math" pitchFamily="18" charset="0"/>
                <a:ea typeface="Cambria Math" pitchFamily="18" charset="0"/>
              </a:endParaRPr>
            </a:p>
          </p:txBody>
        </p:sp>
        <p:sp>
          <p:nvSpPr>
            <p:cNvPr id="183" name="CaixaDeTexto 182"/>
            <p:cNvSpPr txBox="1"/>
            <p:nvPr/>
          </p:nvSpPr>
          <p:spPr>
            <a:xfrm>
              <a:off x="6546477" y="4039191"/>
              <a:ext cx="280485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pt-BR" sz="1400" i="1" dirty="0" smtClean="0">
                  <a:latin typeface="Cambria Math" pitchFamily="18" charset="0"/>
                  <a:ea typeface="Cambria Math" pitchFamily="18" charset="0"/>
                </a:rPr>
                <a:t>D</a:t>
              </a:r>
              <a:endParaRPr lang="pt-BR" sz="1400" i="1" dirty="0">
                <a:latin typeface="Cambria Math" pitchFamily="18" charset="0"/>
                <a:ea typeface="Cambria Math" pitchFamily="18" charset="0"/>
              </a:endParaRPr>
            </a:p>
          </p:txBody>
        </p:sp>
        <p:cxnSp>
          <p:nvCxnSpPr>
            <p:cNvPr id="184" name="Conector de seta reta 183"/>
            <p:cNvCxnSpPr/>
            <p:nvPr/>
          </p:nvCxnSpPr>
          <p:spPr>
            <a:xfrm>
              <a:off x="7000621" y="4265867"/>
              <a:ext cx="729210" cy="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ector reto 185"/>
            <p:cNvCxnSpPr/>
            <p:nvPr/>
          </p:nvCxnSpPr>
          <p:spPr>
            <a:xfrm>
              <a:off x="6803717" y="3259073"/>
              <a:ext cx="0" cy="738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ector reto 186"/>
            <p:cNvCxnSpPr/>
            <p:nvPr/>
          </p:nvCxnSpPr>
          <p:spPr>
            <a:xfrm>
              <a:off x="6898173" y="3357076"/>
              <a:ext cx="0" cy="738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ector reto 187"/>
            <p:cNvCxnSpPr/>
            <p:nvPr/>
          </p:nvCxnSpPr>
          <p:spPr>
            <a:xfrm>
              <a:off x="6709261" y="3161070"/>
              <a:ext cx="0" cy="74139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ector reto 188"/>
            <p:cNvCxnSpPr/>
            <p:nvPr/>
          </p:nvCxnSpPr>
          <p:spPr>
            <a:xfrm>
              <a:off x="6992630" y="3455080"/>
              <a:ext cx="0" cy="73344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ector reto 190"/>
            <p:cNvCxnSpPr/>
            <p:nvPr/>
          </p:nvCxnSpPr>
          <p:spPr>
            <a:xfrm rot="16200000" flipV="1">
              <a:off x="7267006" y="2979778"/>
              <a:ext cx="0" cy="7416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ector reto 191"/>
            <p:cNvCxnSpPr/>
            <p:nvPr/>
          </p:nvCxnSpPr>
          <p:spPr>
            <a:xfrm rot="16200000" flipV="1">
              <a:off x="7169003" y="2885322"/>
              <a:ext cx="0" cy="7416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ector reto 192"/>
            <p:cNvCxnSpPr/>
            <p:nvPr/>
          </p:nvCxnSpPr>
          <p:spPr>
            <a:xfrm rot="16200000" flipV="1">
              <a:off x="7365009" y="3074234"/>
              <a:ext cx="0" cy="7416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ector reto 193"/>
            <p:cNvCxnSpPr/>
            <p:nvPr/>
          </p:nvCxnSpPr>
          <p:spPr>
            <a:xfrm flipH="1">
              <a:off x="6697819" y="3161071"/>
              <a:ext cx="740827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ector reto 194"/>
            <p:cNvCxnSpPr/>
            <p:nvPr/>
          </p:nvCxnSpPr>
          <p:spPr>
            <a:xfrm flipH="1" flipV="1">
              <a:off x="6709261" y="3168809"/>
              <a:ext cx="287214" cy="2833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ector reto 197"/>
            <p:cNvCxnSpPr/>
            <p:nvPr/>
          </p:nvCxnSpPr>
          <p:spPr>
            <a:xfrm flipH="1" flipV="1">
              <a:off x="6713407" y="3905160"/>
              <a:ext cx="287214" cy="2833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ector reto 198"/>
            <p:cNvCxnSpPr/>
            <p:nvPr/>
          </p:nvCxnSpPr>
          <p:spPr>
            <a:xfrm flipH="1" flipV="1">
              <a:off x="6709261" y="3541350"/>
              <a:ext cx="287214" cy="2833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ector reto 201"/>
            <p:cNvCxnSpPr/>
            <p:nvPr/>
          </p:nvCxnSpPr>
          <p:spPr>
            <a:xfrm rot="16200000" flipH="1">
              <a:off x="6709103" y="3169789"/>
              <a:ext cx="287214" cy="2833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ector reto 202"/>
            <p:cNvCxnSpPr/>
            <p:nvPr/>
          </p:nvCxnSpPr>
          <p:spPr>
            <a:xfrm rot="16200000" flipH="1">
              <a:off x="7072913" y="3160996"/>
              <a:ext cx="287214" cy="2833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ector reto 203"/>
            <p:cNvCxnSpPr/>
            <p:nvPr/>
          </p:nvCxnSpPr>
          <p:spPr>
            <a:xfrm rot="16200000" flipH="1">
              <a:off x="7436723" y="3160996"/>
              <a:ext cx="287214" cy="2833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ector de seta reta 205"/>
            <p:cNvCxnSpPr/>
            <p:nvPr/>
          </p:nvCxnSpPr>
          <p:spPr>
            <a:xfrm flipV="1">
              <a:off x="7802618" y="3455081"/>
              <a:ext cx="0" cy="732997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5" name="Grupo 254"/>
          <p:cNvGrpSpPr/>
          <p:nvPr/>
        </p:nvGrpSpPr>
        <p:grpSpPr>
          <a:xfrm>
            <a:off x="6292793" y="1001235"/>
            <a:ext cx="1773252" cy="1379746"/>
            <a:chOff x="6440161" y="978755"/>
            <a:chExt cx="1773252" cy="1379746"/>
          </a:xfrm>
        </p:grpSpPr>
        <p:sp>
          <p:nvSpPr>
            <p:cNvPr id="233" name="CaixaDeTexto 232"/>
            <p:cNvSpPr txBox="1"/>
            <p:nvPr/>
          </p:nvSpPr>
          <p:spPr>
            <a:xfrm>
              <a:off x="7696302" y="1498141"/>
              <a:ext cx="517111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pt-BR" sz="1200" i="1" dirty="0" smtClean="0">
                  <a:latin typeface="Cambria Math" pitchFamily="18" charset="0"/>
                  <a:ea typeface="Cambria Math" pitchFamily="18" charset="0"/>
                </a:rPr>
                <a:t>H/2</a:t>
              </a:r>
              <a:endParaRPr lang="pt-BR" sz="1200" i="1" dirty="0">
                <a:latin typeface="Cambria Math" pitchFamily="18" charset="0"/>
                <a:ea typeface="Cambria Math" pitchFamily="18" charset="0"/>
              </a:endParaRPr>
            </a:p>
          </p:txBody>
        </p:sp>
        <p:sp>
          <p:nvSpPr>
            <p:cNvPr id="235" name="Cubo 234"/>
            <p:cNvSpPr/>
            <p:nvPr/>
          </p:nvSpPr>
          <p:spPr>
            <a:xfrm rot="16200000">
              <a:off x="6596354" y="985601"/>
              <a:ext cx="1032009" cy="1022313"/>
            </a:xfrm>
            <a:prstGeom prst="cube">
              <a:avLst>
                <a:gd name="adj" fmla="val 28433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sz="1200">
                <a:solidFill>
                  <a:schemeClr val="tx1"/>
                </a:solidFill>
              </a:endParaRPr>
            </a:p>
          </p:txBody>
        </p:sp>
        <p:cxnSp>
          <p:nvCxnSpPr>
            <p:cNvPr id="236" name="Conector de seta reta 235"/>
            <p:cNvCxnSpPr/>
            <p:nvPr/>
          </p:nvCxnSpPr>
          <p:spPr>
            <a:xfrm>
              <a:off x="6538539" y="1766284"/>
              <a:ext cx="304800" cy="30480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7" name="CaixaDeTexto 236"/>
            <p:cNvSpPr txBox="1"/>
            <p:nvPr/>
          </p:nvSpPr>
          <p:spPr>
            <a:xfrm>
              <a:off x="7016241" y="2081502"/>
              <a:ext cx="486030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pt-BR" sz="1200" i="1" dirty="0" smtClean="0">
                  <a:latin typeface="Cambria Math" pitchFamily="18" charset="0"/>
                  <a:ea typeface="Cambria Math" pitchFamily="18" charset="0"/>
                </a:rPr>
                <a:t>W/2</a:t>
              </a:r>
              <a:endParaRPr lang="pt-BR" sz="1200" i="1" dirty="0">
                <a:latin typeface="Cambria Math" pitchFamily="18" charset="0"/>
                <a:ea typeface="Cambria Math" pitchFamily="18" charset="0"/>
              </a:endParaRPr>
            </a:p>
          </p:txBody>
        </p:sp>
        <p:sp>
          <p:nvSpPr>
            <p:cNvPr id="238" name="CaixaDeTexto 237"/>
            <p:cNvSpPr txBox="1"/>
            <p:nvPr/>
          </p:nvSpPr>
          <p:spPr>
            <a:xfrm>
              <a:off x="6440161" y="1858873"/>
              <a:ext cx="280485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pt-BR" sz="1400" i="1" dirty="0" smtClean="0">
                  <a:latin typeface="Cambria Math" pitchFamily="18" charset="0"/>
                  <a:ea typeface="Cambria Math" pitchFamily="18" charset="0"/>
                </a:rPr>
                <a:t>D</a:t>
              </a:r>
              <a:endParaRPr lang="pt-BR" sz="1400" i="1" dirty="0">
                <a:latin typeface="Cambria Math" pitchFamily="18" charset="0"/>
                <a:ea typeface="Cambria Math" pitchFamily="18" charset="0"/>
              </a:endParaRPr>
            </a:p>
          </p:txBody>
        </p:sp>
        <p:cxnSp>
          <p:nvCxnSpPr>
            <p:cNvPr id="239" name="Conector de seta reta 238"/>
            <p:cNvCxnSpPr/>
            <p:nvPr/>
          </p:nvCxnSpPr>
          <p:spPr>
            <a:xfrm>
              <a:off x="6894305" y="2085549"/>
              <a:ext cx="729210" cy="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ector reto 239"/>
            <p:cNvCxnSpPr/>
            <p:nvPr/>
          </p:nvCxnSpPr>
          <p:spPr>
            <a:xfrm>
              <a:off x="6697401" y="1078755"/>
              <a:ext cx="0" cy="738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ector reto 240"/>
            <p:cNvCxnSpPr/>
            <p:nvPr/>
          </p:nvCxnSpPr>
          <p:spPr>
            <a:xfrm>
              <a:off x="6791857" y="1176758"/>
              <a:ext cx="0" cy="738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ector reto 241"/>
            <p:cNvCxnSpPr/>
            <p:nvPr/>
          </p:nvCxnSpPr>
          <p:spPr>
            <a:xfrm>
              <a:off x="6602945" y="980752"/>
              <a:ext cx="0" cy="74139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ector reto 242"/>
            <p:cNvCxnSpPr/>
            <p:nvPr/>
          </p:nvCxnSpPr>
          <p:spPr>
            <a:xfrm>
              <a:off x="6886314" y="1274762"/>
              <a:ext cx="0" cy="73344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ector reto 243"/>
            <p:cNvCxnSpPr/>
            <p:nvPr/>
          </p:nvCxnSpPr>
          <p:spPr>
            <a:xfrm rot="16200000" flipV="1">
              <a:off x="7160690" y="799460"/>
              <a:ext cx="0" cy="7416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ector reto 244"/>
            <p:cNvCxnSpPr/>
            <p:nvPr/>
          </p:nvCxnSpPr>
          <p:spPr>
            <a:xfrm rot="16200000" flipV="1">
              <a:off x="7062687" y="705004"/>
              <a:ext cx="0" cy="7416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ector reto 245"/>
            <p:cNvCxnSpPr/>
            <p:nvPr/>
          </p:nvCxnSpPr>
          <p:spPr>
            <a:xfrm rot="16200000" flipV="1">
              <a:off x="7258693" y="893916"/>
              <a:ext cx="0" cy="7416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ector reto 246"/>
            <p:cNvCxnSpPr/>
            <p:nvPr/>
          </p:nvCxnSpPr>
          <p:spPr>
            <a:xfrm flipH="1">
              <a:off x="6591503" y="980753"/>
              <a:ext cx="740827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ector reto 247"/>
            <p:cNvCxnSpPr/>
            <p:nvPr/>
          </p:nvCxnSpPr>
          <p:spPr>
            <a:xfrm flipH="1" flipV="1">
              <a:off x="6602945" y="988491"/>
              <a:ext cx="287214" cy="2833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ector reto 248"/>
            <p:cNvCxnSpPr/>
            <p:nvPr/>
          </p:nvCxnSpPr>
          <p:spPr>
            <a:xfrm flipH="1" flipV="1">
              <a:off x="6607091" y="1724842"/>
              <a:ext cx="287214" cy="2833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ector reto 249"/>
            <p:cNvCxnSpPr/>
            <p:nvPr/>
          </p:nvCxnSpPr>
          <p:spPr>
            <a:xfrm flipH="1" flipV="1">
              <a:off x="6602945" y="1361032"/>
              <a:ext cx="287214" cy="2833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ector reto 250"/>
            <p:cNvCxnSpPr/>
            <p:nvPr/>
          </p:nvCxnSpPr>
          <p:spPr>
            <a:xfrm rot="16200000" flipH="1">
              <a:off x="6602787" y="989471"/>
              <a:ext cx="287214" cy="2833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ector reto 251"/>
            <p:cNvCxnSpPr/>
            <p:nvPr/>
          </p:nvCxnSpPr>
          <p:spPr>
            <a:xfrm rot="16200000" flipH="1">
              <a:off x="6966597" y="980678"/>
              <a:ext cx="287214" cy="2833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Conector reto 252"/>
            <p:cNvCxnSpPr/>
            <p:nvPr/>
          </p:nvCxnSpPr>
          <p:spPr>
            <a:xfrm rot="16200000" flipH="1">
              <a:off x="7330407" y="980678"/>
              <a:ext cx="287214" cy="2833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Conector de seta reta 253"/>
            <p:cNvCxnSpPr/>
            <p:nvPr/>
          </p:nvCxnSpPr>
          <p:spPr>
            <a:xfrm flipV="1">
              <a:off x="7696302" y="1274763"/>
              <a:ext cx="0" cy="732997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58" name="Conector de seta reta 257"/>
          <p:cNvCxnSpPr/>
          <p:nvPr/>
        </p:nvCxnSpPr>
        <p:spPr>
          <a:xfrm>
            <a:off x="5695890" y="1667618"/>
            <a:ext cx="763833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Conector de seta reta 263"/>
          <p:cNvCxnSpPr/>
          <p:nvPr/>
        </p:nvCxnSpPr>
        <p:spPr>
          <a:xfrm>
            <a:off x="5695890" y="3826069"/>
            <a:ext cx="763833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Conector de seta reta 265"/>
          <p:cNvCxnSpPr>
            <a:stCxn id="120" idx="3"/>
            <a:endCxn id="8" idx="1"/>
          </p:cNvCxnSpPr>
          <p:nvPr/>
        </p:nvCxnSpPr>
        <p:spPr>
          <a:xfrm>
            <a:off x="3159139" y="1667617"/>
            <a:ext cx="1053355" cy="1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Conector de seta reta 269"/>
          <p:cNvCxnSpPr/>
          <p:nvPr/>
        </p:nvCxnSpPr>
        <p:spPr>
          <a:xfrm>
            <a:off x="3152758" y="3821578"/>
            <a:ext cx="1050038" cy="1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2614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Camada completamente conectada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pt-BR" dirty="0" smtClean="0"/>
              <a:t> Prof. João F. Mari – joaofmari.github.io – SIN393 (2023)</a:t>
            </a: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t>42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97948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Camada completamente conectada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43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SIN393 (2023)</a:t>
            </a:r>
            <a:endParaRPr lang="pt-BR" dirty="0"/>
          </a:p>
        </p:txBody>
      </p:sp>
      <p:cxnSp>
        <p:nvCxnSpPr>
          <p:cNvPr id="192" name="Conector angulado 191"/>
          <p:cNvCxnSpPr>
            <a:stCxn id="242" idx="2"/>
            <a:endCxn id="185" idx="2"/>
          </p:cNvCxnSpPr>
          <p:nvPr/>
        </p:nvCxnSpPr>
        <p:spPr>
          <a:xfrm rot="16200000" flipH="1">
            <a:off x="3650497" y="3319570"/>
            <a:ext cx="1479995" cy="1014645"/>
          </a:xfrm>
          <a:prstGeom prst="bentConnector2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Conector angulado 193"/>
          <p:cNvCxnSpPr>
            <a:stCxn id="252" idx="2"/>
            <a:endCxn id="183" idx="2"/>
          </p:cNvCxnSpPr>
          <p:nvPr/>
        </p:nvCxnSpPr>
        <p:spPr>
          <a:xfrm rot="16200000" flipH="1">
            <a:off x="3780763" y="3189424"/>
            <a:ext cx="1074555" cy="1159553"/>
          </a:xfrm>
          <a:prstGeom prst="bentConnector2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Conector angulado 199"/>
          <p:cNvCxnSpPr>
            <a:stCxn id="255" idx="2"/>
            <a:endCxn id="154" idx="2"/>
          </p:cNvCxnSpPr>
          <p:nvPr/>
        </p:nvCxnSpPr>
        <p:spPr>
          <a:xfrm rot="16200000" flipH="1">
            <a:off x="3911030" y="3059279"/>
            <a:ext cx="669115" cy="1304459"/>
          </a:xfrm>
          <a:prstGeom prst="bentConnector2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Elipse 148"/>
          <p:cNvSpPr/>
          <p:nvPr/>
        </p:nvSpPr>
        <p:spPr>
          <a:xfrm>
            <a:off x="4681769" y="2636007"/>
            <a:ext cx="648096" cy="21600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...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56" name="Elipse 155"/>
          <p:cNvSpPr/>
          <p:nvPr/>
        </p:nvSpPr>
        <p:spPr>
          <a:xfrm>
            <a:off x="6698041" y="1620541"/>
            <a:ext cx="216000" cy="216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7" name="Elipse 156"/>
          <p:cNvSpPr/>
          <p:nvPr/>
        </p:nvSpPr>
        <p:spPr>
          <a:xfrm>
            <a:off x="6698041" y="1878572"/>
            <a:ext cx="216000" cy="216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8" name="Elipse 157"/>
          <p:cNvSpPr/>
          <p:nvPr/>
        </p:nvSpPr>
        <p:spPr>
          <a:xfrm>
            <a:off x="6698041" y="2136603"/>
            <a:ext cx="216000" cy="216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9" name="Elipse 158"/>
          <p:cNvSpPr/>
          <p:nvPr/>
        </p:nvSpPr>
        <p:spPr>
          <a:xfrm>
            <a:off x="6698041" y="2394634"/>
            <a:ext cx="216000" cy="216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0" name="Elipse 159"/>
          <p:cNvSpPr/>
          <p:nvPr/>
        </p:nvSpPr>
        <p:spPr>
          <a:xfrm>
            <a:off x="6698041" y="2652665"/>
            <a:ext cx="216000" cy="216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1" name="Elipse 160"/>
          <p:cNvSpPr/>
          <p:nvPr/>
        </p:nvSpPr>
        <p:spPr>
          <a:xfrm>
            <a:off x="6698041" y="2910696"/>
            <a:ext cx="216000" cy="216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2" name="Elipse 161"/>
          <p:cNvSpPr/>
          <p:nvPr/>
        </p:nvSpPr>
        <p:spPr>
          <a:xfrm>
            <a:off x="6698041" y="3168727"/>
            <a:ext cx="216000" cy="216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3" name="Elipse 162"/>
          <p:cNvSpPr/>
          <p:nvPr/>
        </p:nvSpPr>
        <p:spPr>
          <a:xfrm>
            <a:off x="6698041" y="3426754"/>
            <a:ext cx="216000" cy="216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64" name="Conector reto 163"/>
          <p:cNvCxnSpPr>
            <a:stCxn id="143" idx="6"/>
            <a:endCxn id="156" idx="2"/>
          </p:cNvCxnSpPr>
          <p:nvPr/>
        </p:nvCxnSpPr>
        <p:spPr>
          <a:xfrm>
            <a:off x="5113817" y="1181535"/>
            <a:ext cx="1584224" cy="547006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Conector reto 164"/>
          <p:cNvCxnSpPr>
            <a:stCxn id="143" idx="6"/>
            <a:endCxn id="157" idx="2"/>
          </p:cNvCxnSpPr>
          <p:nvPr/>
        </p:nvCxnSpPr>
        <p:spPr>
          <a:xfrm>
            <a:off x="5113817" y="1181535"/>
            <a:ext cx="1584224" cy="805037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Conector reto 165"/>
          <p:cNvCxnSpPr>
            <a:stCxn id="143" idx="6"/>
            <a:endCxn id="158" idx="2"/>
          </p:cNvCxnSpPr>
          <p:nvPr/>
        </p:nvCxnSpPr>
        <p:spPr>
          <a:xfrm>
            <a:off x="5113817" y="1181535"/>
            <a:ext cx="1584224" cy="1063068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Conector reto 166"/>
          <p:cNvCxnSpPr>
            <a:stCxn id="143" idx="6"/>
            <a:endCxn id="159" idx="2"/>
          </p:cNvCxnSpPr>
          <p:nvPr/>
        </p:nvCxnSpPr>
        <p:spPr>
          <a:xfrm>
            <a:off x="5113817" y="1181535"/>
            <a:ext cx="1584224" cy="1321099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Conector reto 167"/>
          <p:cNvCxnSpPr>
            <a:stCxn id="143" idx="6"/>
            <a:endCxn id="160" idx="2"/>
          </p:cNvCxnSpPr>
          <p:nvPr/>
        </p:nvCxnSpPr>
        <p:spPr>
          <a:xfrm>
            <a:off x="5113817" y="1181535"/>
            <a:ext cx="1584224" cy="157913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Conector de seta reta 168"/>
          <p:cNvCxnSpPr>
            <a:stCxn id="143" idx="6"/>
            <a:endCxn id="161" idx="2"/>
          </p:cNvCxnSpPr>
          <p:nvPr/>
        </p:nvCxnSpPr>
        <p:spPr>
          <a:xfrm>
            <a:off x="5113817" y="1181535"/>
            <a:ext cx="1584224" cy="1837161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Conector reto 169"/>
          <p:cNvCxnSpPr>
            <a:stCxn id="143" idx="6"/>
            <a:endCxn id="162" idx="2"/>
          </p:cNvCxnSpPr>
          <p:nvPr/>
        </p:nvCxnSpPr>
        <p:spPr>
          <a:xfrm>
            <a:off x="5113817" y="1181535"/>
            <a:ext cx="1584224" cy="2095192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Conector reto 170"/>
          <p:cNvCxnSpPr>
            <a:stCxn id="143" idx="6"/>
            <a:endCxn id="163" idx="2"/>
          </p:cNvCxnSpPr>
          <p:nvPr/>
        </p:nvCxnSpPr>
        <p:spPr>
          <a:xfrm>
            <a:off x="5113817" y="1181535"/>
            <a:ext cx="1584224" cy="2353219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Conector reto 171"/>
          <p:cNvCxnSpPr>
            <a:stCxn id="154" idx="6"/>
            <a:endCxn id="163" idx="2"/>
          </p:cNvCxnSpPr>
          <p:nvPr/>
        </p:nvCxnSpPr>
        <p:spPr>
          <a:xfrm flipV="1">
            <a:off x="5113817" y="3534754"/>
            <a:ext cx="1584224" cy="511313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Conector reto 172"/>
          <p:cNvCxnSpPr>
            <a:stCxn id="154" idx="6"/>
            <a:endCxn id="162" idx="2"/>
          </p:cNvCxnSpPr>
          <p:nvPr/>
        </p:nvCxnSpPr>
        <p:spPr>
          <a:xfrm flipV="1">
            <a:off x="5113817" y="3276727"/>
            <a:ext cx="1584224" cy="76934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Conector reto 173"/>
          <p:cNvCxnSpPr>
            <a:stCxn id="154" idx="6"/>
            <a:endCxn id="161" idx="2"/>
          </p:cNvCxnSpPr>
          <p:nvPr/>
        </p:nvCxnSpPr>
        <p:spPr>
          <a:xfrm flipV="1">
            <a:off x="5113817" y="3018696"/>
            <a:ext cx="1584224" cy="1027371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Conector reto 174"/>
          <p:cNvCxnSpPr>
            <a:stCxn id="154" idx="6"/>
            <a:endCxn id="160" idx="2"/>
          </p:cNvCxnSpPr>
          <p:nvPr/>
        </p:nvCxnSpPr>
        <p:spPr>
          <a:xfrm flipV="1">
            <a:off x="5113817" y="2760665"/>
            <a:ext cx="1584224" cy="1285402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Conector reto 175"/>
          <p:cNvCxnSpPr>
            <a:stCxn id="159" idx="2"/>
            <a:endCxn id="154" idx="6"/>
          </p:cNvCxnSpPr>
          <p:nvPr/>
        </p:nvCxnSpPr>
        <p:spPr>
          <a:xfrm flipH="1">
            <a:off x="5113817" y="2502634"/>
            <a:ext cx="1584224" cy="1543433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Conector reto 176"/>
          <p:cNvCxnSpPr>
            <a:stCxn id="156" idx="2"/>
            <a:endCxn id="154" idx="6"/>
          </p:cNvCxnSpPr>
          <p:nvPr/>
        </p:nvCxnSpPr>
        <p:spPr>
          <a:xfrm flipH="1">
            <a:off x="5113817" y="1728541"/>
            <a:ext cx="1584224" cy="2317526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Conector reto 177"/>
          <p:cNvCxnSpPr>
            <a:stCxn id="157" idx="2"/>
            <a:endCxn id="154" idx="6"/>
          </p:cNvCxnSpPr>
          <p:nvPr/>
        </p:nvCxnSpPr>
        <p:spPr>
          <a:xfrm flipH="1">
            <a:off x="5113817" y="1986572"/>
            <a:ext cx="1584224" cy="2059495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Conector reto 178"/>
          <p:cNvCxnSpPr>
            <a:stCxn id="158" idx="2"/>
            <a:endCxn id="154" idx="6"/>
          </p:cNvCxnSpPr>
          <p:nvPr/>
        </p:nvCxnSpPr>
        <p:spPr>
          <a:xfrm flipH="1">
            <a:off x="5113817" y="2244603"/>
            <a:ext cx="1584224" cy="1801464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1" name="Grupo 270"/>
          <p:cNvGrpSpPr/>
          <p:nvPr/>
        </p:nvGrpSpPr>
        <p:grpSpPr>
          <a:xfrm>
            <a:off x="4894047" y="813123"/>
            <a:ext cx="219770" cy="3861768"/>
            <a:chOff x="5288310" y="771550"/>
            <a:chExt cx="219770" cy="3861768"/>
          </a:xfrm>
        </p:grpSpPr>
        <p:sp>
          <p:nvSpPr>
            <p:cNvPr id="143" name="Elipse 142"/>
            <p:cNvSpPr/>
            <p:nvPr/>
          </p:nvSpPr>
          <p:spPr>
            <a:xfrm>
              <a:off x="5292080" y="1031962"/>
              <a:ext cx="216000" cy="2160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4" name="Elipse 143"/>
            <p:cNvSpPr/>
            <p:nvPr/>
          </p:nvSpPr>
          <p:spPr>
            <a:xfrm>
              <a:off x="5292080" y="1292374"/>
              <a:ext cx="216000" cy="2160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5" name="Elipse 144"/>
            <p:cNvSpPr/>
            <p:nvPr/>
          </p:nvSpPr>
          <p:spPr>
            <a:xfrm>
              <a:off x="5292080" y="1552786"/>
              <a:ext cx="216000" cy="2160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6" name="Elipse 145"/>
            <p:cNvSpPr/>
            <p:nvPr/>
          </p:nvSpPr>
          <p:spPr>
            <a:xfrm>
              <a:off x="5292080" y="1813198"/>
              <a:ext cx="216000" cy="2160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7" name="Elipse 146"/>
            <p:cNvSpPr/>
            <p:nvPr/>
          </p:nvSpPr>
          <p:spPr>
            <a:xfrm>
              <a:off x="5292080" y="2073610"/>
              <a:ext cx="216000" cy="2160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8" name="Elipse 147"/>
            <p:cNvSpPr/>
            <p:nvPr/>
          </p:nvSpPr>
          <p:spPr>
            <a:xfrm>
              <a:off x="5292080" y="2334022"/>
              <a:ext cx="216000" cy="2160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50" name="Elipse 149"/>
            <p:cNvSpPr/>
            <p:nvPr/>
          </p:nvSpPr>
          <p:spPr>
            <a:xfrm>
              <a:off x="5292080" y="2854846"/>
              <a:ext cx="216000" cy="2160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51" name="Elipse 150"/>
            <p:cNvSpPr/>
            <p:nvPr/>
          </p:nvSpPr>
          <p:spPr>
            <a:xfrm>
              <a:off x="5292080" y="3115258"/>
              <a:ext cx="216000" cy="2160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52" name="Elipse 151"/>
            <p:cNvSpPr/>
            <p:nvPr/>
          </p:nvSpPr>
          <p:spPr>
            <a:xfrm>
              <a:off x="5292080" y="3375670"/>
              <a:ext cx="216000" cy="2160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53" name="Elipse 152"/>
            <p:cNvSpPr/>
            <p:nvPr/>
          </p:nvSpPr>
          <p:spPr>
            <a:xfrm>
              <a:off x="5292080" y="3636082"/>
              <a:ext cx="216000" cy="2160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54" name="Elipse 153"/>
            <p:cNvSpPr/>
            <p:nvPr/>
          </p:nvSpPr>
          <p:spPr>
            <a:xfrm>
              <a:off x="5292080" y="3896494"/>
              <a:ext cx="216000" cy="2160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82" name="Elipse 181"/>
            <p:cNvSpPr/>
            <p:nvPr/>
          </p:nvSpPr>
          <p:spPr>
            <a:xfrm>
              <a:off x="5288310" y="771550"/>
              <a:ext cx="216000" cy="2160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83" name="Elipse 182"/>
            <p:cNvSpPr/>
            <p:nvPr/>
          </p:nvSpPr>
          <p:spPr>
            <a:xfrm>
              <a:off x="5292080" y="4156906"/>
              <a:ext cx="216000" cy="2160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85" name="Elipse 184"/>
            <p:cNvSpPr/>
            <p:nvPr/>
          </p:nvSpPr>
          <p:spPr>
            <a:xfrm>
              <a:off x="5292080" y="4417318"/>
              <a:ext cx="216000" cy="2160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cxnSp>
        <p:nvCxnSpPr>
          <p:cNvPr id="38" name="Conector angulado 37"/>
          <p:cNvCxnSpPr>
            <a:stCxn id="10" idx="1"/>
            <a:endCxn id="182" idx="2"/>
          </p:cNvCxnSpPr>
          <p:nvPr/>
        </p:nvCxnSpPr>
        <p:spPr>
          <a:xfrm rot="5400000" flipH="1" flipV="1">
            <a:off x="2849880" y="404422"/>
            <a:ext cx="1527466" cy="2560868"/>
          </a:xfrm>
          <a:prstGeom prst="bentConnector2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ector angulado 39"/>
          <p:cNvCxnSpPr>
            <a:stCxn id="13" idx="1"/>
            <a:endCxn id="143" idx="2"/>
          </p:cNvCxnSpPr>
          <p:nvPr/>
        </p:nvCxnSpPr>
        <p:spPr>
          <a:xfrm rot="5400000" flipH="1" flipV="1">
            <a:off x="3126432" y="533189"/>
            <a:ext cx="1123038" cy="2419731"/>
          </a:xfrm>
          <a:prstGeom prst="bentConnector2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Conector angulado 187"/>
          <p:cNvCxnSpPr>
            <a:stCxn id="9" idx="1"/>
            <a:endCxn id="144" idx="2"/>
          </p:cNvCxnSpPr>
          <p:nvPr/>
        </p:nvCxnSpPr>
        <p:spPr>
          <a:xfrm rot="5400000" flipH="1" flipV="1">
            <a:off x="3401100" y="663840"/>
            <a:ext cx="718610" cy="2274824"/>
          </a:xfrm>
          <a:prstGeom prst="bentConnector2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Conector reto 203"/>
          <p:cNvCxnSpPr>
            <a:stCxn id="183" idx="6"/>
            <a:endCxn id="163" idx="2"/>
          </p:cNvCxnSpPr>
          <p:nvPr/>
        </p:nvCxnSpPr>
        <p:spPr>
          <a:xfrm flipV="1">
            <a:off x="5113817" y="3534754"/>
            <a:ext cx="1584224" cy="771725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Conector reto 205"/>
          <p:cNvCxnSpPr>
            <a:stCxn id="183" idx="6"/>
            <a:endCxn id="156" idx="2"/>
          </p:cNvCxnSpPr>
          <p:nvPr/>
        </p:nvCxnSpPr>
        <p:spPr>
          <a:xfrm flipV="1">
            <a:off x="5113817" y="1728541"/>
            <a:ext cx="1584224" cy="2577938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Conector reto 210"/>
          <p:cNvCxnSpPr>
            <a:stCxn id="183" idx="6"/>
            <a:endCxn id="157" idx="2"/>
          </p:cNvCxnSpPr>
          <p:nvPr/>
        </p:nvCxnSpPr>
        <p:spPr>
          <a:xfrm flipV="1">
            <a:off x="5113817" y="1986572"/>
            <a:ext cx="1584224" cy="2319907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Conector reto 212"/>
          <p:cNvCxnSpPr>
            <a:stCxn id="183" idx="6"/>
            <a:endCxn id="158" idx="2"/>
          </p:cNvCxnSpPr>
          <p:nvPr/>
        </p:nvCxnSpPr>
        <p:spPr>
          <a:xfrm flipV="1">
            <a:off x="5113817" y="2244603"/>
            <a:ext cx="1584224" cy="2061876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Conector reto 216"/>
          <p:cNvCxnSpPr>
            <a:stCxn id="183" idx="6"/>
            <a:endCxn id="162" idx="2"/>
          </p:cNvCxnSpPr>
          <p:nvPr/>
        </p:nvCxnSpPr>
        <p:spPr>
          <a:xfrm flipV="1">
            <a:off x="5113817" y="3276727"/>
            <a:ext cx="1584224" cy="1029752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Conector reto 220"/>
          <p:cNvCxnSpPr>
            <a:stCxn id="183" idx="6"/>
            <a:endCxn id="160" idx="2"/>
          </p:cNvCxnSpPr>
          <p:nvPr/>
        </p:nvCxnSpPr>
        <p:spPr>
          <a:xfrm flipV="1">
            <a:off x="5113817" y="2760665"/>
            <a:ext cx="1584224" cy="1545814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Conector reto 224"/>
          <p:cNvCxnSpPr>
            <a:stCxn id="183" idx="6"/>
            <a:endCxn id="161" idx="2"/>
          </p:cNvCxnSpPr>
          <p:nvPr/>
        </p:nvCxnSpPr>
        <p:spPr>
          <a:xfrm flipV="1">
            <a:off x="5113817" y="3018696"/>
            <a:ext cx="1584224" cy="1287783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Conector reto 227"/>
          <p:cNvCxnSpPr>
            <a:stCxn id="144" idx="6"/>
            <a:endCxn id="156" idx="2"/>
          </p:cNvCxnSpPr>
          <p:nvPr/>
        </p:nvCxnSpPr>
        <p:spPr>
          <a:xfrm>
            <a:off x="5113817" y="1441947"/>
            <a:ext cx="1584224" cy="286594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Conector reto 228"/>
          <p:cNvCxnSpPr>
            <a:stCxn id="144" idx="6"/>
            <a:endCxn id="157" idx="2"/>
          </p:cNvCxnSpPr>
          <p:nvPr/>
        </p:nvCxnSpPr>
        <p:spPr>
          <a:xfrm>
            <a:off x="5113817" y="1441947"/>
            <a:ext cx="1584224" cy="544625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Conector reto 229"/>
          <p:cNvCxnSpPr>
            <a:stCxn id="144" idx="6"/>
            <a:endCxn id="158" idx="2"/>
          </p:cNvCxnSpPr>
          <p:nvPr/>
        </p:nvCxnSpPr>
        <p:spPr>
          <a:xfrm>
            <a:off x="5113817" y="1441947"/>
            <a:ext cx="1584224" cy="802656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Conector reto 230"/>
          <p:cNvCxnSpPr>
            <a:stCxn id="144" idx="6"/>
            <a:endCxn id="159" idx="2"/>
          </p:cNvCxnSpPr>
          <p:nvPr/>
        </p:nvCxnSpPr>
        <p:spPr>
          <a:xfrm>
            <a:off x="5113817" y="1441947"/>
            <a:ext cx="1584224" cy="1060687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Conector reto 231"/>
          <p:cNvCxnSpPr>
            <a:stCxn id="144" idx="6"/>
            <a:endCxn id="160" idx="2"/>
          </p:cNvCxnSpPr>
          <p:nvPr/>
        </p:nvCxnSpPr>
        <p:spPr>
          <a:xfrm>
            <a:off x="5113817" y="1441947"/>
            <a:ext cx="1584224" cy="1318718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Conector de seta reta 232"/>
          <p:cNvCxnSpPr>
            <a:stCxn id="144" idx="6"/>
            <a:endCxn id="161" idx="2"/>
          </p:cNvCxnSpPr>
          <p:nvPr/>
        </p:nvCxnSpPr>
        <p:spPr>
          <a:xfrm>
            <a:off x="5113817" y="1441947"/>
            <a:ext cx="1584224" cy="1576749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Conector reto 233"/>
          <p:cNvCxnSpPr>
            <a:stCxn id="144" idx="6"/>
            <a:endCxn id="162" idx="2"/>
          </p:cNvCxnSpPr>
          <p:nvPr/>
        </p:nvCxnSpPr>
        <p:spPr>
          <a:xfrm>
            <a:off x="5113817" y="1441947"/>
            <a:ext cx="1584224" cy="183478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Conector reto 234"/>
          <p:cNvCxnSpPr>
            <a:stCxn id="144" idx="6"/>
            <a:endCxn id="163" idx="2"/>
          </p:cNvCxnSpPr>
          <p:nvPr/>
        </p:nvCxnSpPr>
        <p:spPr>
          <a:xfrm>
            <a:off x="5113817" y="1441947"/>
            <a:ext cx="1584224" cy="2092807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Conector reto 243"/>
          <p:cNvCxnSpPr>
            <a:stCxn id="145" idx="6"/>
            <a:endCxn id="156" idx="2"/>
          </p:cNvCxnSpPr>
          <p:nvPr/>
        </p:nvCxnSpPr>
        <p:spPr>
          <a:xfrm>
            <a:off x="5113817" y="1702359"/>
            <a:ext cx="1584224" cy="26182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Conector reto 244"/>
          <p:cNvCxnSpPr>
            <a:stCxn id="145" idx="6"/>
            <a:endCxn id="157" idx="2"/>
          </p:cNvCxnSpPr>
          <p:nvPr/>
        </p:nvCxnSpPr>
        <p:spPr>
          <a:xfrm>
            <a:off x="5113817" y="1702359"/>
            <a:ext cx="1584224" cy="284213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Conector reto 245"/>
          <p:cNvCxnSpPr>
            <a:stCxn id="145" idx="6"/>
            <a:endCxn id="158" idx="2"/>
          </p:cNvCxnSpPr>
          <p:nvPr/>
        </p:nvCxnSpPr>
        <p:spPr>
          <a:xfrm>
            <a:off x="5113817" y="1702359"/>
            <a:ext cx="1584224" cy="542244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7" name="Conector reto 246"/>
          <p:cNvCxnSpPr>
            <a:stCxn id="145" idx="6"/>
            <a:endCxn id="160" idx="2"/>
          </p:cNvCxnSpPr>
          <p:nvPr/>
        </p:nvCxnSpPr>
        <p:spPr>
          <a:xfrm>
            <a:off x="5113817" y="1702359"/>
            <a:ext cx="1584224" cy="1058306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Conector reto 247"/>
          <p:cNvCxnSpPr>
            <a:stCxn id="145" idx="6"/>
            <a:endCxn id="161" idx="2"/>
          </p:cNvCxnSpPr>
          <p:nvPr/>
        </p:nvCxnSpPr>
        <p:spPr>
          <a:xfrm>
            <a:off x="5113817" y="1702359"/>
            <a:ext cx="1584224" cy="1316337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9" name="Conector de seta reta 248"/>
          <p:cNvCxnSpPr>
            <a:stCxn id="145" idx="6"/>
            <a:endCxn id="161" idx="2"/>
          </p:cNvCxnSpPr>
          <p:nvPr/>
        </p:nvCxnSpPr>
        <p:spPr>
          <a:xfrm>
            <a:off x="5113817" y="1702359"/>
            <a:ext cx="1584224" cy="1316337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Conector reto 249"/>
          <p:cNvCxnSpPr>
            <a:stCxn id="145" idx="6"/>
            <a:endCxn id="162" idx="2"/>
          </p:cNvCxnSpPr>
          <p:nvPr/>
        </p:nvCxnSpPr>
        <p:spPr>
          <a:xfrm>
            <a:off x="5113817" y="1702359"/>
            <a:ext cx="1584224" cy="1574368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Conector reto 250"/>
          <p:cNvCxnSpPr>
            <a:stCxn id="145" idx="6"/>
            <a:endCxn id="163" idx="2"/>
          </p:cNvCxnSpPr>
          <p:nvPr/>
        </p:nvCxnSpPr>
        <p:spPr>
          <a:xfrm>
            <a:off x="5113817" y="1702359"/>
            <a:ext cx="1584224" cy="1832395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Conector reto 259"/>
          <p:cNvCxnSpPr>
            <a:stCxn id="146" idx="6"/>
            <a:endCxn id="156" idx="2"/>
          </p:cNvCxnSpPr>
          <p:nvPr/>
        </p:nvCxnSpPr>
        <p:spPr>
          <a:xfrm flipV="1">
            <a:off x="5113817" y="1728541"/>
            <a:ext cx="1584224" cy="23423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Conector reto 260"/>
          <p:cNvCxnSpPr>
            <a:stCxn id="146" idx="6"/>
            <a:endCxn id="157" idx="2"/>
          </p:cNvCxnSpPr>
          <p:nvPr/>
        </p:nvCxnSpPr>
        <p:spPr>
          <a:xfrm>
            <a:off x="5113817" y="1962771"/>
            <a:ext cx="1584224" cy="23801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Conector reto 261"/>
          <p:cNvCxnSpPr>
            <a:stCxn id="146" idx="6"/>
            <a:endCxn id="158" idx="2"/>
          </p:cNvCxnSpPr>
          <p:nvPr/>
        </p:nvCxnSpPr>
        <p:spPr>
          <a:xfrm>
            <a:off x="5113817" y="1962771"/>
            <a:ext cx="1584224" cy="281832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Conector reto 262"/>
          <p:cNvCxnSpPr>
            <a:stCxn id="146" idx="6"/>
            <a:endCxn id="159" idx="2"/>
          </p:cNvCxnSpPr>
          <p:nvPr/>
        </p:nvCxnSpPr>
        <p:spPr>
          <a:xfrm>
            <a:off x="5113817" y="1962771"/>
            <a:ext cx="1584224" cy="539863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Conector reto 263"/>
          <p:cNvCxnSpPr>
            <a:stCxn id="146" idx="6"/>
            <a:endCxn id="160" idx="2"/>
          </p:cNvCxnSpPr>
          <p:nvPr/>
        </p:nvCxnSpPr>
        <p:spPr>
          <a:xfrm>
            <a:off x="5113817" y="1962771"/>
            <a:ext cx="1584224" cy="797894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Conector de seta reta 264"/>
          <p:cNvCxnSpPr>
            <a:stCxn id="146" idx="6"/>
            <a:endCxn id="161" idx="2"/>
          </p:cNvCxnSpPr>
          <p:nvPr/>
        </p:nvCxnSpPr>
        <p:spPr>
          <a:xfrm>
            <a:off x="5113817" y="1962771"/>
            <a:ext cx="1584224" cy="1055925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Conector reto 265"/>
          <p:cNvCxnSpPr>
            <a:stCxn id="146" idx="6"/>
            <a:endCxn id="162" idx="2"/>
          </p:cNvCxnSpPr>
          <p:nvPr/>
        </p:nvCxnSpPr>
        <p:spPr>
          <a:xfrm>
            <a:off x="5113817" y="1962771"/>
            <a:ext cx="1584224" cy="1313956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Conector reto 266"/>
          <p:cNvCxnSpPr>
            <a:stCxn id="146" idx="6"/>
            <a:endCxn id="163" idx="2"/>
          </p:cNvCxnSpPr>
          <p:nvPr/>
        </p:nvCxnSpPr>
        <p:spPr>
          <a:xfrm>
            <a:off x="5113817" y="1962771"/>
            <a:ext cx="1584224" cy="1571983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Conector reto 275"/>
          <p:cNvCxnSpPr>
            <a:stCxn id="182" idx="6"/>
            <a:endCxn id="156" idx="2"/>
          </p:cNvCxnSpPr>
          <p:nvPr/>
        </p:nvCxnSpPr>
        <p:spPr>
          <a:xfrm>
            <a:off x="5110047" y="921123"/>
            <a:ext cx="1587994" cy="807418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Conector reto 276"/>
          <p:cNvCxnSpPr>
            <a:stCxn id="182" idx="6"/>
            <a:endCxn id="157" idx="2"/>
          </p:cNvCxnSpPr>
          <p:nvPr/>
        </p:nvCxnSpPr>
        <p:spPr>
          <a:xfrm>
            <a:off x="5110047" y="921123"/>
            <a:ext cx="1587994" cy="1065449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Conector reto 277"/>
          <p:cNvCxnSpPr>
            <a:stCxn id="182" idx="6"/>
            <a:endCxn id="158" idx="2"/>
          </p:cNvCxnSpPr>
          <p:nvPr/>
        </p:nvCxnSpPr>
        <p:spPr>
          <a:xfrm>
            <a:off x="5110047" y="921123"/>
            <a:ext cx="1587994" cy="132348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9" name="Conector reto 278"/>
          <p:cNvCxnSpPr>
            <a:stCxn id="182" idx="6"/>
            <a:endCxn id="159" idx="2"/>
          </p:cNvCxnSpPr>
          <p:nvPr/>
        </p:nvCxnSpPr>
        <p:spPr>
          <a:xfrm>
            <a:off x="5110047" y="921123"/>
            <a:ext cx="1587994" cy="1581511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0" name="Conector reto 279"/>
          <p:cNvCxnSpPr>
            <a:stCxn id="182" idx="6"/>
            <a:endCxn id="160" idx="2"/>
          </p:cNvCxnSpPr>
          <p:nvPr/>
        </p:nvCxnSpPr>
        <p:spPr>
          <a:xfrm>
            <a:off x="5110047" y="921123"/>
            <a:ext cx="1587994" cy="1839542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1" name="Conector de seta reta 280"/>
          <p:cNvCxnSpPr>
            <a:stCxn id="182" idx="6"/>
            <a:endCxn id="161" idx="2"/>
          </p:cNvCxnSpPr>
          <p:nvPr/>
        </p:nvCxnSpPr>
        <p:spPr>
          <a:xfrm>
            <a:off x="5110047" y="921123"/>
            <a:ext cx="1587994" cy="2097573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Conector reto 281"/>
          <p:cNvCxnSpPr>
            <a:stCxn id="182" idx="6"/>
            <a:endCxn id="162" idx="2"/>
          </p:cNvCxnSpPr>
          <p:nvPr/>
        </p:nvCxnSpPr>
        <p:spPr>
          <a:xfrm>
            <a:off x="5110047" y="921123"/>
            <a:ext cx="1587994" cy="2355604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Conector reto 282"/>
          <p:cNvCxnSpPr>
            <a:stCxn id="182" idx="6"/>
            <a:endCxn id="163" idx="2"/>
          </p:cNvCxnSpPr>
          <p:nvPr/>
        </p:nvCxnSpPr>
        <p:spPr>
          <a:xfrm>
            <a:off x="5110047" y="921123"/>
            <a:ext cx="1587994" cy="2613631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Conector reto 235"/>
          <p:cNvCxnSpPr>
            <a:stCxn id="183" idx="6"/>
            <a:endCxn id="159" idx="2"/>
          </p:cNvCxnSpPr>
          <p:nvPr/>
        </p:nvCxnSpPr>
        <p:spPr>
          <a:xfrm flipV="1">
            <a:off x="5113817" y="2502634"/>
            <a:ext cx="1584224" cy="1803845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0" name="Grupo 269"/>
          <p:cNvGrpSpPr/>
          <p:nvPr/>
        </p:nvGrpSpPr>
        <p:grpSpPr>
          <a:xfrm>
            <a:off x="2229959" y="1773982"/>
            <a:ext cx="1702484" cy="1940051"/>
            <a:chOff x="2624222" y="1635646"/>
            <a:chExt cx="1702484" cy="1940051"/>
          </a:xfrm>
        </p:grpSpPr>
        <p:sp>
          <p:nvSpPr>
            <p:cNvPr id="137" name="Cubo 136"/>
            <p:cNvSpPr/>
            <p:nvPr/>
          </p:nvSpPr>
          <p:spPr>
            <a:xfrm>
              <a:off x="4021724" y="2693541"/>
              <a:ext cx="304982" cy="306092"/>
            </a:xfrm>
            <a:prstGeom prst="cube">
              <a:avLst>
                <a:gd name="adj" fmla="val 32311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38" name="Cubo 137"/>
            <p:cNvSpPr/>
            <p:nvPr/>
          </p:nvSpPr>
          <p:spPr>
            <a:xfrm>
              <a:off x="3876819" y="2837557"/>
              <a:ext cx="304982" cy="306092"/>
            </a:xfrm>
            <a:prstGeom prst="cube">
              <a:avLst>
                <a:gd name="adj" fmla="val 32311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39" name="Cubo 138"/>
            <p:cNvSpPr/>
            <p:nvPr/>
          </p:nvSpPr>
          <p:spPr>
            <a:xfrm>
              <a:off x="3731912" y="2981573"/>
              <a:ext cx="304982" cy="306092"/>
            </a:xfrm>
            <a:prstGeom prst="cube">
              <a:avLst>
                <a:gd name="adj" fmla="val 32311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48" name="Grupo 47"/>
            <p:cNvGrpSpPr/>
            <p:nvPr/>
          </p:nvGrpSpPr>
          <p:grpSpPr>
            <a:xfrm>
              <a:off x="2624222" y="1635646"/>
              <a:ext cx="884609" cy="1940051"/>
              <a:chOff x="2624222" y="1635646"/>
              <a:chExt cx="884609" cy="1940051"/>
            </a:xfrm>
          </p:grpSpPr>
          <p:grpSp>
            <p:nvGrpSpPr>
              <p:cNvPr id="42" name="Grupo 41"/>
              <p:cNvGrpSpPr/>
              <p:nvPr/>
            </p:nvGrpSpPr>
            <p:grpSpPr>
              <a:xfrm>
                <a:off x="2624223" y="2693541"/>
                <a:ext cx="884608" cy="882156"/>
                <a:chOff x="2624222" y="1635646"/>
                <a:chExt cx="884608" cy="882156"/>
              </a:xfrm>
            </p:grpSpPr>
            <p:sp>
              <p:nvSpPr>
                <p:cNvPr id="43" name="Cubo 42"/>
                <p:cNvSpPr/>
                <p:nvPr/>
              </p:nvSpPr>
              <p:spPr>
                <a:xfrm>
                  <a:off x="3203848" y="1635646"/>
                  <a:ext cx="304982" cy="306092"/>
                </a:xfrm>
                <a:prstGeom prst="cube">
                  <a:avLst>
                    <a:gd name="adj" fmla="val 32311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44" name="Cubo 43"/>
                <p:cNvSpPr/>
                <p:nvPr/>
              </p:nvSpPr>
              <p:spPr>
                <a:xfrm>
                  <a:off x="3058943" y="1779662"/>
                  <a:ext cx="304982" cy="306092"/>
                </a:xfrm>
                <a:prstGeom prst="cube">
                  <a:avLst>
                    <a:gd name="adj" fmla="val 32311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45" name="Cubo 44"/>
                <p:cNvSpPr/>
                <p:nvPr/>
              </p:nvSpPr>
              <p:spPr>
                <a:xfrm>
                  <a:off x="2914036" y="1923678"/>
                  <a:ext cx="304982" cy="306092"/>
                </a:xfrm>
                <a:prstGeom prst="cube">
                  <a:avLst>
                    <a:gd name="adj" fmla="val 32311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46" name="Cubo 45"/>
                <p:cNvSpPr/>
                <p:nvPr/>
              </p:nvSpPr>
              <p:spPr>
                <a:xfrm>
                  <a:off x="2769129" y="2067694"/>
                  <a:ext cx="304982" cy="306092"/>
                </a:xfrm>
                <a:prstGeom prst="cube">
                  <a:avLst>
                    <a:gd name="adj" fmla="val 32311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47" name="Cubo 46"/>
                <p:cNvSpPr/>
                <p:nvPr/>
              </p:nvSpPr>
              <p:spPr>
                <a:xfrm>
                  <a:off x="2624222" y="2211710"/>
                  <a:ext cx="304982" cy="306092"/>
                </a:xfrm>
                <a:prstGeom prst="cube">
                  <a:avLst>
                    <a:gd name="adj" fmla="val 32311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grpSp>
            <p:nvGrpSpPr>
              <p:cNvPr id="24" name="Grupo 23"/>
              <p:cNvGrpSpPr/>
              <p:nvPr/>
            </p:nvGrpSpPr>
            <p:grpSpPr>
              <a:xfrm>
                <a:off x="2624223" y="2429068"/>
                <a:ext cx="884608" cy="882156"/>
                <a:chOff x="2624222" y="1635646"/>
                <a:chExt cx="884608" cy="882156"/>
              </a:xfrm>
            </p:grpSpPr>
            <p:sp>
              <p:nvSpPr>
                <p:cNvPr id="25" name="Cubo 24"/>
                <p:cNvSpPr/>
                <p:nvPr/>
              </p:nvSpPr>
              <p:spPr>
                <a:xfrm>
                  <a:off x="3203848" y="1635646"/>
                  <a:ext cx="304982" cy="306092"/>
                </a:xfrm>
                <a:prstGeom prst="cube">
                  <a:avLst>
                    <a:gd name="adj" fmla="val 32311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6" name="Cubo 25"/>
                <p:cNvSpPr/>
                <p:nvPr/>
              </p:nvSpPr>
              <p:spPr>
                <a:xfrm>
                  <a:off x="3058943" y="1779662"/>
                  <a:ext cx="304982" cy="306092"/>
                </a:xfrm>
                <a:prstGeom prst="cube">
                  <a:avLst>
                    <a:gd name="adj" fmla="val 32311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7" name="Cubo 26"/>
                <p:cNvSpPr/>
                <p:nvPr/>
              </p:nvSpPr>
              <p:spPr>
                <a:xfrm>
                  <a:off x="2914036" y="1923678"/>
                  <a:ext cx="304982" cy="306092"/>
                </a:xfrm>
                <a:prstGeom prst="cube">
                  <a:avLst>
                    <a:gd name="adj" fmla="val 32311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8" name="Cubo 27"/>
                <p:cNvSpPr/>
                <p:nvPr/>
              </p:nvSpPr>
              <p:spPr>
                <a:xfrm>
                  <a:off x="2769129" y="2067694"/>
                  <a:ext cx="304982" cy="306092"/>
                </a:xfrm>
                <a:prstGeom prst="cube">
                  <a:avLst>
                    <a:gd name="adj" fmla="val 32311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9" name="Cubo 28"/>
                <p:cNvSpPr/>
                <p:nvPr/>
              </p:nvSpPr>
              <p:spPr>
                <a:xfrm>
                  <a:off x="2624222" y="2211710"/>
                  <a:ext cx="304982" cy="306092"/>
                </a:xfrm>
                <a:prstGeom prst="cube">
                  <a:avLst>
                    <a:gd name="adj" fmla="val 32311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grpSp>
            <p:nvGrpSpPr>
              <p:cNvPr id="30" name="Grupo 29"/>
              <p:cNvGrpSpPr/>
              <p:nvPr/>
            </p:nvGrpSpPr>
            <p:grpSpPr>
              <a:xfrm>
                <a:off x="2624222" y="2164594"/>
                <a:ext cx="884608" cy="882156"/>
                <a:chOff x="2624222" y="1635646"/>
                <a:chExt cx="884608" cy="882156"/>
              </a:xfrm>
            </p:grpSpPr>
            <p:sp>
              <p:nvSpPr>
                <p:cNvPr id="31" name="Cubo 30"/>
                <p:cNvSpPr/>
                <p:nvPr/>
              </p:nvSpPr>
              <p:spPr>
                <a:xfrm>
                  <a:off x="3203848" y="1635646"/>
                  <a:ext cx="304982" cy="306092"/>
                </a:xfrm>
                <a:prstGeom prst="cube">
                  <a:avLst>
                    <a:gd name="adj" fmla="val 32311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32" name="Cubo 31"/>
                <p:cNvSpPr/>
                <p:nvPr/>
              </p:nvSpPr>
              <p:spPr>
                <a:xfrm>
                  <a:off x="3058943" y="1779662"/>
                  <a:ext cx="304982" cy="306092"/>
                </a:xfrm>
                <a:prstGeom prst="cube">
                  <a:avLst>
                    <a:gd name="adj" fmla="val 32311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33" name="Cubo 32"/>
                <p:cNvSpPr/>
                <p:nvPr/>
              </p:nvSpPr>
              <p:spPr>
                <a:xfrm>
                  <a:off x="2914036" y="1923678"/>
                  <a:ext cx="304982" cy="306092"/>
                </a:xfrm>
                <a:prstGeom prst="cube">
                  <a:avLst>
                    <a:gd name="adj" fmla="val 32311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34" name="Cubo 33"/>
                <p:cNvSpPr/>
                <p:nvPr/>
              </p:nvSpPr>
              <p:spPr>
                <a:xfrm>
                  <a:off x="2769129" y="2067694"/>
                  <a:ext cx="304982" cy="306092"/>
                </a:xfrm>
                <a:prstGeom prst="cube">
                  <a:avLst>
                    <a:gd name="adj" fmla="val 32311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35" name="Cubo 34"/>
                <p:cNvSpPr/>
                <p:nvPr/>
              </p:nvSpPr>
              <p:spPr>
                <a:xfrm>
                  <a:off x="2624222" y="2211710"/>
                  <a:ext cx="304982" cy="306092"/>
                </a:xfrm>
                <a:prstGeom prst="cube">
                  <a:avLst>
                    <a:gd name="adj" fmla="val 32311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grpSp>
            <p:nvGrpSpPr>
              <p:cNvPr id="18" name="Grupo 17"/>
              <p:cNvGrpSpPr/>
              <p:nvPr/>
            </p:nvGrpSpPr>
            <p:grpSpPr>
              <a:xfrm>
                <a:off x="2624223" y="1900120"/>
                <a:ext cx="884608" cy="882156"/>
                <a:chOff x="2624222" y="1635646"/>
                <a:chExt cx="884608" cy="882156"/>
              </a:xfrm>
            </p:grpSpPr>
            <p:sp>
              <p:nvSpPr>
                <p:cNvPr id="19" name="Cubo 18"/>
                <p:cNvSpPr/>
                <p:nvPr/>
              </p:nvSpPr>
              <p:spPr>
                <a:xfrm>
                  <a:off x="3203848" y="1635646"/>
                  <a:ext cx="304982" cy="306092"/>
                </a:xfrm>
                <a:prstGeom prst="cube">
                  <a:avLst>
                    <a:gd name="adj" fmla="val 32311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0" name="Cubo 19"/>
                <p:cNvSpPr/>
                <p:nvPr/>
              </p:nvSpPr>
              <p:spPr>
                <a:xfrm>
                  <a:off x="3058943" y="1779662"/>
                  <a:ext cx="304982" cy="306092"/>
                </a:xfrm>
                <a:prstGeom prst="cube">
                  <a:avLst>
                    <a:gd name="adj" fmla="val 32311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1" name="Cubo 20"/>
                <p:cNvSpPr/>
                <p:nvPr/>
              </p:nvSpPr>
              <p:spPr>
                <a:xfrm>
                  <a:off x="2914036" y="1923678"/>
                  <a:ext cx="304982" cy="306092"/>
                </a:xfrm>
                <a:prstGeom prst="cube">
                  <a:avLst>
                    <a:gd name="adj" fmla="val 32311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2" name="Cubo 21"/>
                <p:cNvSpPr/>
                <p:nvPr/>
              </p:nvSpPr>
              <p:spPr>
                <a:xfrm>
                  <a:off x="2769129" y="2067694"/>
                  <a:ext cx="304982" cy="306092"/>
                </a:xfrm>
                <a:prstGeom prst="cube">
                  <a:avLst>
                    <a:gd name="adj" fmla="val 32311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3" name="Cubo 22"/>
                <p:cNvSpPr/>
                <p:nvPr/>
              </p:nvSpPr>
              <p:spPr>
                <a:xfrm>
                  <a:off x="2624222" y="2211710"/>
                  <a:ext cx="304982" cy="306092"/>
                </a:xfrm>
                <a:prstGeom prst="cube">
                  <a:avLst>
                    <a:gd name="adj" fmla="val 32311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grpSp>
            <p:nvGrpSpPr>
              <p:cNvPr id="17" name="Grupo 16"/>
              <p:cNvGrpSpPr/>
              <p:nvPr/>
            </p:nvGrpSpPr>
            <p:grpSpPr>
              <a:xfrm>
                <a:off x="2624222" y="1635646"/>
                <a:ext cx="884608" cy="882156"/>
                <a:chOff x="2624222" y="1635646"/>
                <a:chExt cx="884608" cy="882156"/>
              </a:xfrm>
            </p:grpSpPr>
            <p:sp>
              <p:nvSpPr>
                <p:cNvPr id="6" name="Cubo 5"/>
                <p:cNvSpPr/>
                <p:nvPr/>
              </p:nvSpPr>
              <p:spPr>
                <a:xfrm>
                  <a:off x="3203848" y="1635646"/>
                  <a:ext cx="304982" cy="306092"/>
                </a:xfrm>
                <a:prstGeom prst="cube">
                  <a:avLst>
                    <a:gd name="adj" fmla="val 32311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8" name="Cubo 7"/>
                <p:cNvSpPr/>
                <p:nvPr/>
              </p:nvSpPr>
              <p:spPr>
                <a:xfrm>
                  <a:off x="3058943" y="1779662"/>
                  <a:ext cx="304982" cy="306092"/>
                </a:xfrm>
                <a:prstGeom prst="cube">
                  <a:avLst>
                    <a:gd name="adj" fmla="val 32311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9" name="Cubo 8"/>
                <p:cNvSpPr/>
                <p:nvPr/>
              </p:nvSpPr>
              <p:spPr>
                <a:xfrm>
                  <a:off x="2914036" y="1923678"/>
                  <a:ext cx="304982" cy="306092"/>
                </a:xfrm>
                <a:prstGeom prst="cube">
                  <a:avLst>
                    <a:gd name="adj" fmla="val 32311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3" name="Cubo 12"/>
                <p:cNvSpPr/>
                <p:nvPr/>
              </p:nvSpPr>
              <p:spPr>
                <a:xfrm>
                  <a:off x="2769129" y="2067694"/>
                  <a:ext cx="304982" cy="306092"/>
                </a:xfrm>
                <a:prstGeom prst="cube">
                  <a:avLst>
                    <a:gd name="adj" fmla="val 32311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0" name="Cubo 9"/>
                <p:cNvSpPr/>
                <p:nvPr/>
              </p:nvSpPr>
              <p:spPr>
                <a:xfrm>
                  <a:off x="2624222" y="2211710"/>
                  <a:ext cx="304982" cy="306092"/>
                </a:xfrm>
                <a:prstGeom prst="cube">
                  <a:avLst>
                    <a:gd name="adj" fmla="val 32311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</p:grpSp>
        <p:grpSp>
          <p:nvGrpSpPr>
            <p:cNvPr id="49" name="Grupo 48"/>
            <p:cNvGrpSpPr/>
            <p:nvPr/>
          </p:nvGrpSpPr>
          <p:grpSpPr>
            <a:xfrm>
              <a:off x="2903344" y="1635646"/>
              <a:ext cx="884609" cy="1940051"/>
              <a:chOff x="2624222" y="1635646"/>
              <a:chExt cx="884609" cy="1940051"/>
            </a:xfrm>
          </p:grpSpPr>
          <p:grpSp>
            <p:nvGrpSpPr>
              <p:cNvPr id="50" name="Grupo 49"/>
              <p:cNvGrpSpPr/>
              <p:nvPr/>
            </p:nvGrpSpPr>
            <p:grpSpPr>
              <a:xfrm>
                <a:off x="2624223" y="2693541"/>
                <a:ext cx="884608" cy="882156"/>
                <a:chOff x="2624222" y="1635646"/>
                <a:chExt cx="884608" cy="882156"/>
              </a:xfrm>
            </p:grpSpPr>
            <p:sp>
              <p:nvSpPr>
                <p:cNvPr id="75" name="Cubo 74"/>
                <p:cNvSpPr/>
                <p:nvPr/>
              </p:nvSpPr>
              <p:spPr>
                <a:xfrm>
                  <a:off x="3203848" y="1635646"/>
                  <a:ext cx="304982" cy="306092"/>
                </a:xfrm>
                <a:prstGeom prst="cube">
                  <a:avLst>
                    <a:gd name="adj" fmla="val 32311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76" name="Cubo 75"/>
                <p:cNvSpPr/>
                <p:nvPr/>
              </p:nvSpPr>
              <p:spPr>
                <a:xfrm>
                  <a:off x="3058943" y="1779662"/>
                  <a:ext cx="304982" cy="306092"/>
                </a:xfrm>
                <a:prstGeom prst="cube">
                  <a:avLst>
                    <a:gd name="adj" fmla="val 32311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77" name="Cubo 76"/>
                <p:cNvSpPr/>
                <p:nvPr/>
              </p:nvSpPr>
              <p:spPr>
                <a:xfrm>
                  <a:off x="2914036" y="1923678"/>
                  <a:ext cx="304982" cy="306092"/>
                </a:xfrm>
                <a:prstGeom prst="cube">
                  <a:avLst>
                    <a:gd name="adj" fmla="val 32311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78" name="Cubo 77"/>
                <p:cNvSpPr/>
                <p:nvPr/>
              </p:nvSpPr>
              <p:spPr>
                <a:xfrm>
                  <a:off x="2769129" y="2067694"/>
                  <a:ext cx="304982" cy="306092"/>
                </a:xfrm>
                <a:prstGeom prst="cube">
                  <a:avLst>
                    <a:gd name="adj" fmla="val 32311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79" name="Cubo 78"/>
                <p:cNvSpPr/>
                <p:nvPr/>
              </p:nvSpPr>
              <p:spPr>
                <a:xfrm>
                  <a:off x="2624222" y="2211710"/>
                  <a:ext cx="304982" cy="306092"/>
                </a:xfrm>
                <a:prstGeom prst="cube">
                  <a:avLst>
                    <a:gd name="adj" fmla="val 32311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grpSp>
            <p:nvGrpSpPr>
              <p:cNvPr id="51" name="Grupo 50"/>
              <p:cNvGrpSpPr/>
              <p:nvPr/>
            </p:nvGrpSpPr>
            <p:grpSpPr>
              <a:xfrm>
                <a:off x="2624223" y="2429068"/>
                <a:ext cx="884608" cy="882156"/>
                <a:chOff x="2624222" y="1635646"/>
                <a:chExt cx="884608" cy="882156"/>
              </a:xfrm>
            </p:grpSpPr>
            <p:sp>
              <p:nvSpPr>
                <p:cNvPr id="70" name="Cubo 69"/>
                <p:cNvSpPr/>
                <p:nvPr/>
              </p:nvSpPr>
              <p:spPr>
                <a:xfrm>
                  <a:off x="3203848" y="1635646"/>
                  <a:ext cx="304982" cy="306092"/>
                </a:xfrm>
                <a:prstGeom prst="cube">
                  <a:avLst>
                    <a:gd name="adj" fmla="val 32311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71" name="Cubo 70"/>
                <p:cNvSpPr/>
                <p:nvPr/>
              </p:nvSpPr>
              <p:spPr>
                <a:xfrm>
                  <a:off x="3058943" y="1779662"/>
                  <a:ext cx="304982" cy="306092"/>
                </a:xfrm>
                <a:prstGeom prst="cube">
                  <a:avLst>
                    <a:gd name="adj" fmla="val 32311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72" name="Cubo 71"/>
                <p:cNvSpPr/>
                <p:nvPr/>
              </p:nvSpPr>
              <p:spPr>
                <a:xfrm>
                  <a:off x="2914036" y="1923678"/>
                  <a:ext cx="304982" cy="306092"/>
                </a:xfrm>
                <a:prstGeom prst="cube">
                  <a:avLst>
                    <a:gd name="adj" fmla="val 32311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73" name="Cubo 72"/>
                <p:cNvSpPr/>
                <p:nvPr/>
              </p:nvSpPr>
              <p:spPr>
                <a:xfrm>
                  <a:off x="2769129" y="2067694"/>
                  <a:ext cx="304982" cy="306092"/>
                </a:xfrm>
                <a:prstGeom prst="cube">
                  <a:avLst>
                    <a:gd name="adj" fmla="val 32311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74" name="Cubo 73"/>
                <p:cNvSpPr/>
                <p:nvPr/>
              </p:nvSpPr>
              <p:spPr>
                <a:xfrm>
                  <a:off x="2624222" y="2211710"/>
                  <a:ext cx="304982" cy="306092"/>
                </a:xfrm>
                <a:prstGeom prst="cube">
                  <a:avLst>
                    <a:gd name="adj" fmla="val 32311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grpSp>
            <p:nvGrpSpPr>
              <p:cNvPr id="52" name="Grupo 51"/>
              <p:cNvGrpSpPr/>
              <p:nvPr/>
            </p:nvGrpSpPr>
            <p:grpSpPr>
              <a:xfrm>
                <a:off x="2624222" y="2164594"/>
                <a:ext cx="884608" cy="882156"/>
                <a:chOff x="2624222" y="1635646"/>
                <a:chExt cx="884608" cy="882156"/>
              </a:xfrm>
            </p:grpSpPr>
            <p:sp>
              <p:nvSpPr>
                <p:cNvPr id="65" name="Cubo 64"/>
                <p:cNvSpPr/>
                <p:nvPr/>
              </p:nvSpPr>
              <p:spPr>
                <a:xfrm>
                  <a:off x="3203848" y="1635646"/>
                  <a:ext cx="304982" cy="306092"/>
                </a:xfrm>
                <a:prstGeom prst="cube">
                  <a:avLst>
                    <a:gd name="adj" fmla="val 32311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66" name="Cubo 65"/>
                <p:cNvSpPr/>
                <p:nvPr/>
              </p:nvSpPr>
              <p:spPr>
                <a:xfrm>
                  <a:off x="3058943" y="1779662"/>
                  <a:ext cx="304982" cy="306092"/>
                </a:xfrm>
                <a:prstGeom prst="cube">
                  <a:avLst>
                    <a:gd name="adj" fmla="val 32311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67" name="Cubo 66"/>
                <p:cNvSpPr/>
                <p:nvPr/>
              </p:nvSpPr>
              <p:spPr>
                <a:xfrm>
                  <a:off x="2914036" y="1923678"/>
                  <a:ext cx="304982" cy="306092"/>
                </a:xfrm>
                <a:prstGeom prst="cube">
                  <a:avLst>
                    <a:gd name="adj" fmla="val 32311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68" name="Cubo 67"/>
                <p:cNvSpPr/>
                <p:nvPr/>
              </p:nvSpPr>
              <p:spPr>
                <a:xfrm>
                  <a:off x="2769129" y="2067694"/>
                  <a:ext cx="304982" cy="306092"/>
                </a:xfrm>
                <a:prstGeom prst="cube">
                  <a:avLst>
                    <a:gd name="adj" fmla="val 32311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69" name="Cubo 68"/>
                <p:cNvSpPr/>
                <p:nvPr/>
              </p:nvSpPr>
              <p:spPr>
                <a:xfrm>
                  <a:off x="2624222" y="2211710"/>
                  <a:ext cx="304982" cy="306092"/>
                </a:xfrm>
                <a:prstGeom prst="cube">
                  <a:avLst>
                    <a:gd name="adj" fmla="val 32311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grpSp>
            <p:nvGrpSpPr>
              <p:cNvPr id="53" name="Grupo 52"/>
              <p:cNvGrpSpPr/>
              <p:nvPr/>
            </p:nvGrpSpPr>
            <p:grpSpPr>
              <a:xfrm>
                <a:off x="2624223" y="1900120"/>
                <a:ext cx="884608" cy="882156"/>
                <a:chOff x="2624222" y="1635646"/>
                <a:chExt cx="884608" cy="882156"/>
              </a:xfrm>
            </p:grpSpPr>
            <p:sp>
              <p:nvSpPr>
                <p:cNvPr id="60" name="Cubo 59"/>
                <p:cNvSpPr/>
                <p:nvPr/>
              </p:nvSpPr>
              <p:spPr>
                <a:xfrm>
                  <a:off x="3203848" y="1635646"/>
                  <a:ext cx="304982" cy="306092"/>
                </a:xfrm>
                <a:prstGeom prst="cube">
                  <a:avLst>
                    <a:gd name="adj" fmla="val 32311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61" name="Cubo 60"/>
                <p:cNvSpPr/>
                <p:nvPr/>
              </p:nvSpPr>
              <p:spPr>
                <a:xfrm>
                  <a:off x="3058943" y="1779662"/>
                  <a:ext cx="304982" cy="306092"/>
                </a:xfrm>
                <a:prstGeom prst="cube">
                  <a:avLst>
                    <a:gd name="adj" fmla="val 32311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62" name="Cubo 61"/>
                <p:cNvSpPr/>
                <p:nvPr/>
              </p:nvSpPr>
              <p:spPr>
                <a:xfrm>
                  <a:off x="2914036" y="1923678"/>
                  <a:ext cx="304982" cy="306092"/>
                </a:xfrm>
                <a:prstGeom prst="cube">
                  <a:avLst>
                    <a:gd name="adj" fmla="val 32311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63" name="Cubo 62"/>
                <p:cNvSpPr/>
                <p:nvPr/>
              </p:nvSpPr>
              <p:spPr>
                <a:xfrm>
                  <a:off x="2769129" y="2067694"/>
                  <a:ext cx="304982" cy="306092"/>
                </a:xfrm>
                <a:prstGeom prst="cube">
                  <a:avLst>
                    <a:gd name="adj" fmla="val 32311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64" name="Cubo 63"/>
                <p:cNvSpPr/>
                <p:nvPr/>
              </p:nvSpPr>
              <p:spPr>
                <a:xfrm>
                  <a:off x="2624222" y="2211710"/>
                  <a:ext cx="304982" cy="306092"/>
                </a:xfrm>
                <a:prstGeom prst="cube">
                  <a:avLst>
                    <a:gd name="adj" fmla="val 32311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grpSp>
            <p:nvGrpSpPr>
              <p:cNvPr id="54" name="Grupo 53"/>
              <p:cNvGrpSpPr/>
              <p:nvPr/>
            </p:nvGrpSpPr>
            <p:grpSpPr>
              <a:xfrm>
                <a:off x="2624222" y="1635646"/>
                <a:ext cx="884608" cy="882156"/>
                <a:chOff x="2624222" y="1635646"/>
                <a:chExt cx="884608" cy="882156"/>
              </a:xfrm>
            </p:grpSpPr>
            <p:sp>
              <p:nvSpPr>
                <p:cNvPr id="55" name="Cubo 54"/>
                <p:cNvSpPr/>
                <p:nvPr/>
              </p:nvSpPr>
              <p:spPr>
                <a:xfrm>
                  <a:off x="3203848" y="1635646"/>
                  <a:ext cx="304982" cy="306092"/>
                </a:xfrm>
                <a:prstGeom prst="cube">
                  <a:avLst>
                    <a:gd name="adj" fmla="val 32311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56" name="Cubo 55"/>
                <p:cNvSpPr/>
                <p:nvPr/>
              </p:nvSpPr>
              <p:spPr>
                <a:xfrm>
                  <a:off x="3058943" y="1779662"/>
                  <a:ext cx="304982" cy="306092"/>
                </a:xfrm>
                <a:prstGeom prst="cube">
                  <a:avLst>
                    <a:gd name="adj" fmla="val 32311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57" name="Cubo 56"/>
                <p:cNvSpPr/>
                <p:nvPr/>
              </p:nvSpPr>
              <p:spPr>
                <a:xfrm>
                  <a:off x="2914036" y="1923678"/>
                  <a:ext cx="304982" cy="306092"/>
                </a:xfrm>
                <a:prstGeom prst="cube">
                  <a:avLst>
                    <a:gd name="adj" fmla="val 32311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58" name="Cubo 57"/>
                <p:cNvSpPr/>
                <p:nvPr/>
              </p:nvSpPr>
              <p:spPr>
                <a:xfrm>
                  <a:off x="2769129" y="2067694"/>
                  <a:ext cx="304982" cy="306092"/>
                </a:xfrm>
                <a:prstGeom prst="cube">
                  <a:avLst>
                    <a:gd name="adj" fmla="val 32311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59" name="Cubo 58"/>
                <p:cNvSpPr/>
                <p:nvPr/>
              </p:nvSpPr>
              <p:spPr>
                <a:xfrm>
                  <a:off x="2624222" y="2211710"/>
                  <a:ext cx="304982" cy="306092"/>
                </a:xfrm>
                <a:prstGeom prst="cube">
                  <a:avLst>
                    <a:gd name="adj" fmla="val 32311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</p:grpSp>
        <p:grpSp>
          <p:nvGrpSpPr>
            <p:cNvPr id="80" name="Grupo 79"/>
            <p:cNvGrpSpPr/>
            <p:nvPr/>
          </p:nvGrpSpPr>
          <p:grpSpPr>
            <a:xfrm>
              <a:off x="3182466" y="1635646"/>
              <a:ext cx="884609" cy="1940051"/>
              <a:chOff x="2624222" y="1635646"/>
              <a:chExt cx="884609" cy="1940051"/>
            </a:xfrm>
          </p:grpSpPr>
          <p:grpSp>
            <p:nvGrpSpPr>
              <p:cNvPr id="81" name="Grupo 80"/>
              <p:cNvGrpSpPr/>
              <p:nvPr/>
            </p:nvGrpSpPr>
            <p:grpSpPr>
              <a:xfrm>
                <a:off x="2624223" y="2693541"/>
                <a:ext cx="884608" cy="882156"/>
                <a:chOff x="2624222" y="1635646"/>
                <a:chExt cx="884608" cy="882156"/>
              </a:xfrm>
            </p:grpSpPr>
            <p:sp>
              <p:nvSpPr>
                <p:cNvPr id="106" name="Cubo 105"/>
                <p:cNvSpPr/>
                <p:nvPr/>
              </p:nvSpPr>
              <p:spPr>
                <a:xfrm>
                  <a:off x="3203848" y="1635646"/>
                  <a:ext cx="304982" cy="306092"/>
                </a:xfrm>
                <a:prstGeom prst="cube">
                  <a:avLst>
                    <a:gd name="adj" fmla="val 32311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07" name="Cubo 106"/>
                <p:cNvSpPr/>
                <p:nvPr/>
              </p:nvSpPr>
              <p:spPr>
                <a:xfrm>
                  <a:off x="3058943" y="1779662"/>
                  <a:ext cx="304982" cy="306092"/>
                </a:xfrm>
                <a:prstGeom prst="cube">
                  <a:avLst>
                    <a:gd name="adj" fmla="val 32311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08" name="Cubo 107"/>
                <p:cNvSpPr/>
                <p:nvPr/>
              </p:nvSpPr>
              <p:spPr>
                <a:xfrm>
                  <a:off x="2914036" y="1923678"/>
                  <a:ext cx="304982" cy="306092"/>
                </a:xfrm>
                <a:prstGeom prst="cube">
                  <a:avLst>
                    <a:gd name="adj" fmla="val 32311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09" name="Cubo 108"/>
                <p:cNvSpPr/>
                <p:nvPr/>
              </p:nvSpPr>
              <p:spPr>
                <a:xfrm>
                  <a:off x="2769129" y="2067694"/>
                  <a:ext cx="304982" cy="306092"/>
                </a:xfrm>
                <a:prstGeom prst="cube">
                  <a:avLst>
                    <a:gd name="adj" fmla="val 32311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10" name="Cubo 109"/>
                <p:cNvSpPr/>
                <p:nvPr/>
              </p:nvSpPr>
              <p:spPr>
                <a:xfrm>
                  <a:off x="2624222" y="2211710"/>
                  <a:ext cx="304982" cy="306092"/>
                </a:xfrm>
                <a:prstGeom prst="cube">
                  <a:avLst>
                    <a:gd name="adj" fmla="val 32311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grpSp>
            <p:nvGrpSpPr>
              <p:cNvPr id="82" name="Grupo 81"/>
              <p:cNvGrpSpPr/>
              <p:nvPr/>
            </p:nvGrpSpPr>
            <p:grpSpPr>
              <a:xfrm>
                <a:off x="2624223" y="2429068"/>
                <a:ext cx="884608" cy="882156"/>
                <a:chOff x="2624222" y="1635646"/>
                <a:chExt cx="884608" cy="882156"/>
              </a:xfrm>
            </p:grpSpPr>
            <p:sp>
              <p:nvSpPr>
                <p:cNvPr id="101" name="Cubo 100"/>
                <p:cNvSpPr/>
                <p:nvPr/>
              </p:nvSpPr>
              <p:spPr>
                <a:xfrm>
                  <a:off x="3203848" y="1635646"/>
                  <a:ext cx="304982" cy="306092"/>
                </a:xfrm>
                <a:prstGeom prst="cube">
                  <a:avLst>
                    <a:gd name="adj" fmla="val 32311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02" name="Cubo 101"/>
                <p:cNvSpPr/>
                <p:nvPr/>
              </p:nvSpPr>
              <p:spPr>
                <a:xfrm>
                  <a:off x="3058943" y="1779662"/>
                  <a:ext cx="304982" cy="306092"/>
                </a:xfrm>
                <a:prstGeom prst="cube">
                  <a:avLst>
                    <a:gd name="adj" fmla="val 32311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03" name="Cubo 102"/>
                <p:cNvSpPr/>
                <p:nvPr/>
              </p:nvSpPr>
              <p:spPr>
                <a:xfrm>
                  <a:off x="2914036" y="1923678"/>
                  <a:ext cx="304982" cy="306092"/>
                </a:xfrm>
                <a:prstGeom prst="cube">
                  <a:avLst>
                    <a:gd name="adj" fmla="val 32311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04" name="Cubo 103"/>
                <p:cNvSpPr/>
                <p:nvPr/>
              </p:nvSpPr>
              <p:spPr>
                <a:xfrm>
                  <a:off x="2769129" y="2067694"/>
                  <a:ext cx="304982" cy="306092"/>
                </a:xfrm>
                <a:prstGeom prst="cube">
                  <a:avLst>
                    <a:gd name="adj" fmla="val 32311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05" name="Cubo 104"/>
                <p:cNvSpPr/>
                <p:nvPr/>
              </p:nvSpPr>
              <p:spPr>
                <a:xfrm>
                  <a:off x="2624222" y="2211710"/>
                  <a:ext cx="304982" cy="306092"/>
                </a:xfrm>
                <a:prstGeom prst="cube">
                  <a:avLst>
                    <a:gd name="adj" fmla="val 32311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grpSp>
            <p:nvGrpSpPr>
              <p:cNvPr id="83" name="Grupo 82"/>
              <p:cNvGrpSpPr/>
              <p:nvPr/>
            </p:nvGrpSpPr>
            <p:grpSpPr>
              <a:xfrm>
                <a:off x="2624222" y="2164594"/>
                <a:ext cx="884608" cy="882156"/>
                <a:chOff x="2624222" y="1635646"/>
                <a:chExt cx="884608" cy="882156"/>
              </a:xfrm>
            </p:grpSpPr>
            <p:sp>
              <p:nvSpPr>
                <p:cNvPr id="96" name="Cubo 95"/>
                <p:cNvSpPr/>
                <p:nvPr/>
              </p:nvSpPr>
              <p:spPr>
                <a:xfrm>
                  <a:off x="3203848" y="1635646"/>
                  <a:ext cx="304982" cy="306092"/>
                </a:xfrm>
                <a:prstGeom prst="cube">
                  <a:avLst>
                    <a:gd name="adj" fmla="val 32311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97" name="Cubo 96"/>
                <p:cNvSpPr/>
                <p:nvPr/>
              </p:nvSpPr>
              <p:spPr>
                <a:xfrm>
                  <a:off x="3058943" y="1779662"/>
                  <a:ext cx="304982" cy="306092"/>
                </a:xfrm>
                <a:prstGeom prst="cube">
                  <a:avLst>
                    <a:gd name="adj" fmla="val 32311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98" name="Cubo 97"/>
                <p:cNvSpPr/>
                <p:nvPr/>
              </p:nvSpPr>
              <p:spPr>
                <a:xfrm>
                  <a:off x="2914036" y="1923678"/>
                  <a:ext cx="304982" cy="306092"/>
                </a:xfrm>
                <a:prstGeom prst="cube">
                  <a:avLst>
                    <a:gd name="adj" fmla="val 32311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99" name="Cubo 98"/>
                <p:cNvSpPr/>
                <p:nvPr/>
              </p:nvSpPr>
              <p:spPr>
                <a:xfrm>
                  <a:off x="2769129" y="2067694"/>
                  <a:ext cx="304982" cy="306092"/>
                </a:xfrm>
                <a:prstGeom prst="cube">
                  <a:avLst>
                    <a:gd name="adj" fmla="val 32311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00" name="Cubo 99"/>
                <p:cNvSpPr/>
                <p:nvPr/>
              </p:nvSpPr>
              <p:spPr>
                <a:xfrm>
                  <a:off x="2624222" y="2211710"/>
                  <a:ext cx="304982" cy="306092"/>
                </a:xfrm>
                <a:prstGeom prst="cube">
                  <a:avLst>
                    <a:gd name="adj" fmla="val 32311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grpSp>
            <p:nvGrpSpPr>
              <p:cNvPr id="84" name="Grupo 83"/>
              <p:cNvGrpSpPr/>
              <p:nvPr/>
            </p:nvGrpSpPr>
            <p:grpSpPr>
              <a:xfrm>
                <a:off x="2624223" y="1900120"/>
                <a:ext cx="884608" cy="882156"/>
                <a:chOff x="2624222" y="1635646"/>
                <a:chExt cx="884608" cy="882156"/>
              </a:xfrm>
            </p:grpSpPr>
            <p:sp>
              <p:nvSpPr>
                <p:cNvPr id="91" name="Cubo 90"/>
                <p:cNvSpPr/>
                <p:nvPr/>
              </p:nvSpPr>
              <p:spPr>
                <a:xfrm>
                  <a:off x="3203848" y="1635646"/>
                  <a:ext cx="304982" cy="306092"/>
                </a:xfrm>
                <a:prstGeom prst="cube">
                  <a:avLst>
                    <a:gd name="adj" fmla="val 32311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92" name="Cubo 91"/>
                <p:cNvSpPr/>
                <p:nvPr/>
              </p:nvSpPr>
              <p:spPr>
                <a:xfrm>
                  <a:off x="3058943" y="1779662"/>
                  <a:ext cx="304982" cy="306092"/>
                </a:xfrm>
                <a:prstGeom prst="cube">
                  <a:avLst>
                    <a:gd name="adj" fmla="val 32311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93" name="Cubo 92"/>
                <p:cNvSpPr/>
                <p:nvPr/>
              </p:nvSpPr>
              <p:spPr>
                <a:xfrm>
                  <a:off x="2914036" y="1923678"/>
                  <a:ext cx="304982" cy="306092"/>
                </a:xfrm>
                <a:prstGeom prst="cube">
                  <a:avLst>
                    <a:gd name="adj" fmla="val 32311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94" name="Cubo 93"/>
                <p:cNvSpPr/>
                <p:nvPr/>
              </p:nvSpPr>
              <p:spPr>
                <a:xfrm>
                  <a:off x="2769129" y="2067694"/>
                  <a:ext cx="304982" cy="306092"/>
                </a:xfrm>
                <a:prstGeom prst="cube">
                  <a:avLst>
                    <a:gd name="adj" fmla="val 32311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95" name="Cubo 94"/>
                <p:cNvSpPr/>
                <p:nvPr/>
              </p:nvSpPr>
              <p:spPr>
                <a:xfrm>
                  <a:off x="2624222" y="2211710"/>
                  <a:ext cx="304982" cy="306092"/>
                </a:xfrm>
                <a:prstGeom prst="cube">
                  <a:avLst>
                    <a:gd name="adj" fmla="val 32311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grpSp>
            <p:nvGrpSpPr>
              <p:cNvPr id="85" name="Grupo 84"/>
              <p:cNvGrpSpPr/>
              <p:nvPr/>
            </p:nvGrpSpPr>
            <p:grpSpPr>
              <a:xfrm>
                <a:off x="2624222" y="1635646"/>
                <a:ext cx="884608" cy="882156"/>
                <a:chOff x="2624222" y="1635646"/>
                <a:chExt cx="884608" cy="882156"/>
              </a:xfrm>
            </p:grpSpPr>
            <p:sp>
              <p:nvSpPr>
                <p:cNvPr id="86" name="Cubo 85"/>
                <p:cNvSpPr/>
                <p:nvPr/>
              </p:nvSpPr>
              <p:spPr>
                <a:xfrm>
                  <a:off x="3203848" y="1635646"/>
                  <a:ext cx="304982" cy="306092"/>
                </a:xfrm>
                <a:prstGeom prst="cube">
                  <a:avLst>
                    <a:gd name="adj" fmla="val 32311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87" name="Cubo 86"/>
                <p:cNvSpPr/>
                <p:nvPr/>
              </p:nvSpPr>
              <p:spPr>
                <a:xfrm>
                  <a:off x="3058943" y="1779662"/>
                  <a:ext cx="304982" cy="306092"/>
                </a:xfrm>
                <a:prstGeom prst="cube">
                  <a:avLst>
                    <a:gd name="adj" fmla="val 32311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88" name="Cubo 87"/>
                <p:cNvSpPr/>
                <p:nvPr/>
              </p:nvSpPr>
              <p:spPr>
                <a:xfrm>
                  <a:off x="2914036" y="1923678"/>
                  <a:ext cx="304982" cy="306092"/>
                </a:xfrm>
                <a:prstGeom prst="cube">
                  <a:avLst>
                    <a:gd name="adj" fmla="val 32311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89" name="Cubo 88"/>
                <p:cNvSpPr/>
                <p:nvPr/>
              </p:nvSpPr>
              <p:spPr>
                <a:xfrm>
                  <a:off x="2769129" y="2067694"/>
                  <a:ext cx="304982" cy="306092"/>
                </a:xfrm>
                <a:prstGeom prst="cube">
                  <a:avLst>
                    <a:gd name="adj" fmla="val 32311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90" name="Cubo 89"/>
                <p:cNvSpPr/>
                <p:nvPr/>
              </p:nvSpPr>
              <p:spPr>
                <a:xfrm>
                  <a:off x="2624222" y="2211710"/>
                  <a:ext cx="304982" cy="306092"/>
                </a:xfrm>
                <a:prstGeom prst="cube">
                  <a:avLst>
                    <a:gd name="adj" fmla="val 32311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</p:grpSp>
        <p:sp>
          <p:nvSpPr>
            <p:cNvPr id="140" name="Cubo 139"/>
            <p:cNvSpPr/>
            <p:nvPr/>
          </p:nvSpPr>
          <p:spPr>
            <a:xfrm>
              <a:off x="3587005" y="3125589"/>
              <a:ext cx="304982" cy="306092"/>
            </a:xfrm>
            <a:prstGeom prst="cube">
              <a:avLst>
                <a:gd name="adj" fmla="val 32311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1" name="Cubo 140"/>
            <p:cNvSpPr/>
            <p:nvPr/>
          </p:nvSpPr>
          <p:spPr>
            <a:xfrm>
              <a:off x="3442098" y="3269605"/>
              <a:ext cx="304982" cy="306092"/>
            </a:xfrm>
            <a:prstGeom prst="cube">
              <a:avLst>
                <a:gd name="adj" fmla="val 32311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113" name="Grupo 112"/>
            <p:cNvGrpSpPr/>
            <p:nvPr/>
          </p:nvGrpSpPr>
          <p:grpSpPr>
            <a:xfrm>
              <a:off x="3442098" y="2429068"/>
              <a:ext cx="884608" cy="882156"/>
              <a:chOff x="2624222" y="1635646"/>
              <a:chExt cx="884608" cy="882156"/>
            </a:xfrm>
          </p:grpSpPr>
          <p:sp>
            <p:nvSpPr>
              <p:cNvPr id="132" name="Cubo 131"/>
              <p:cNvSpPr/>
              <p:nvPr/>
            </p:nvSpPr>
            <p:spPr>
              <a:xfrm>
                <a:off x="3203848" y="1635646"/>
                <a:ext cx="304982" cy="306092"/>
              </a:xfrm>
              <a:prstGeom prst="cube">
                <a:avLst>
                  <a:gd name="adj" fmla="val 32311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33" name="Cubo 132"/>
              <p:cNvSpPr/>
              <p:nvPr/>
            </p:nvSpPr>
            <p:spPr>
              <a:xfrm>
                <a:off x="3058943" y="1779662"/>
                <a:ext cx="304982" cy="306092"/>
              </a:xfrm>
              <a:prstGeom prst="cube">
                <a:avLst>
                  <a:gd name="adj" fmla="val 32311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34" name="Cubo 133"/>
              <p:cNvSpPr/>
              <p:nvPr/>
            </p:nvSpPr>
            <p:spPr>
              <a:xfrm>
                <a:off x="2914036" y="1923678"/>
                <a:ext cx="304982" cy="306092"/>
              </a:xfrm>
              <a:prstGeom prst="cube">
                <a:avLst>
                  <a:gd name="adj" fmla="val 32311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35" name="Cubo 134"/>
              <p:cNvSpPr/>
              <p:nvPr/>
            </p:nvSpPr>
            <p:spPr>
              <a:xfrm>
                <a:off x="2769129" y="2067694"/>
                <a:ext cx="304982" cy="306092"/>
              </a:xfrm>
              <a:prstGeom prst="cube">
                <a:avLst>
                  <a:gd name="adj" fmla="val 32311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36" name="Cubo 135"/>
              <p:cNvSpPr/>
              <p:nvPr/>
            </p:nvSpPr>
            <p:spPr>
              <a:xfrm>
                <a:off x="2624222" y="2211710"/>
                <a:ext cx="304982" cy="306092"/>
              </a:xfrm>
              <a:prstGeom prst="cube">
                <a:avLst>
                  <a:gd name="adj" fmla="val 32311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114" name="Grupo 113"/>
            <p:cNvGrpSpPr/>
            <p:nvPr/>
          </p:nvGrpSpPr>
          <p:grpSpPr>
            <a:xfrm>
              <a:off x="3442097" y="2164594"/>
              <a:ext cx="884608" cy="882156"/>
              <a:chOff x="2624222" y="1635646"/>
              <a:chExt cx="884608" cy="882156"/>
            </a:xfrm>
          </p:grpSpPr>
          <p:sp>
            <p:nvSpPr>
              <p:cNvPr id="127" name="Cubo 126"/>
              <p:cNvSpPr/>
              <p:nvPr/>
            </p:nvSpPr>
            <p:spPr>
              <a:xfrm>
                <a:off x="3203848" y="1635646"/>
                <a:ext cx="304982" cy="306092"/>
              </a:xfrm>
              <a:prstGeom prst="cube">
                <a:avLst>
                  <a:gd name="adj" fmla="val 32311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28" name="Cubo 127"/>
              <p:cNvSpPr/>
              <p:nvPr/>
            </p:nvSpPr>
            <p:spPr>
              <a:xfrm>
                <a:off x="3058943" y="1779662"/>
                <a:ext cx="304982" cy="306092"/>
              </a:xfrm>
              <a:prstGeom prst="cube">
                <a:avLst>
                  <a:gd name="adj" fmla="val 32311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29" name="Cubo 128"/>
              <p:cNvSpPr/>
              <p:nvPr/>
            </p:nvSpPr>
            <p:spPr>
              <a:xfrm>
                <a:off x="2914036" y="1923678"/>
                <a:ext cx="304982" cy="306092"/>
              </a:xfrm>
              <a:prstGeom prst="cube">
                <a:avLst>
                  <a:gd name="adj" fmla="val 32311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30" name="Cubo 129"/>
              <p:cNvSpPr/>
              <p:nvPr/>
            </p:nvSpPr>
            <p:spPr>
              <a:xfrm>
                <a:off x="2769129" y="2067694"/>
                <a:ext cx="304982" cy="306092"/>
              </a:xfrm>
              <a:prstGeom prst="cube">
                <a:avLst>
                  <a:gd name="adj" fmla="val 32311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31" name="Cubo 130"/>
              <p:cNvSpPr/>
              <p:nvPr/>
            </p:nvSpPr>
            <p:spPr>
              <a:xfrm>
                <a:off x="2624222" y="2211710"/>
                <a:ext cx="304982" cy="306092"/>
              </a:xfrm>
              <a:prstGeom prst="cube">
                <a:avLst>
                  <a:gd name="adj" fmla="val 32311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115" name="Grupo 114"/>
            <p:cNvGrpSpPr/>
            <p:nvPr/>
          </p:nvGrpSpPr>
          <p:grpSpPr>
            <a:xfrm>
              <a:off x="3442098" y="1900120"/>
              <a:ext cx="884608" cy="882156"/>
              <a:chOff x="2624222" y="1635646"/>
              <a:chExt cx="884608" cy="882156"/>
            </a:xfrm>
          </p:grpSpPr>
          <p:sp>
            <p:nvSpPr>
              <p:cNvPr id="122" name="Cubo 121"/>
              <p:cNvSpPr/>
              <p:nvPr/>
            </p:nvSpPr>
            <p:spPr>
              <a:xfrm>
                <a:off x="3203848" y="1635646"/>
                <a:ext cx="304982" cy="306092"/>
              </a:xfrm>
              <a:prstGeom prst="cube">
                <a:avLst>
                  <a:gd name="adj" fmla="val 32311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23" name="Cubo 122"/>
              <p:cNvSpPr/>
              <p:nvPr/>
            </p:nvSpPr>
            <p:spPr>
              <a:xfrm>
                <a:off x="3058943" y="1779662"/>
                <a:ext cx="304982" cy="306092"/>
              </a:xfrm>
              <a:prstGeom prst="cube">
                <a:avLst>
                  <a:gd name="adj" fmla="val 32311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24" name="Cubo 123"/>
              <p:cNvSpPr/>
              <p:nvPr/>
            </p:nvSpPr>
            <p:spPr>
              <a:xfrm>
                <a:off x="2914036" y="1923678"/>
                <a:ext cx="304982" cy="306092"/>
              </a:xfrm>
              <a:prstGeom prst="cube">
                <a:avLst>
                  <a:gd name="adj" fmla="val 32311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25" name="Cubo 124"/>
              <p:cNvSpPr/>
              <p:nvPr/>
            </p:nvSpPr>
            <p:spPr>
              <a:xfrm>
                <a:off x="2769129" y="2067694"/>
                <a:ext cx="304982" cy="306092"/>
              </a:xfrm>
              <a:prstGeom prst="cube">
                <a:avLst>
                  <a:gd name="adj" fmla="val 32311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26" name="Cubo 125"/>
              <p:cNvSpPr/>
              <p:nvPr/>
            </p:nvSpPr>
            <p:spPr>
              <a:xfrm>
                <a:off x="2624222" y="2211710"/>
                <a:ext cx="304982" cy="306092"/>
              </a:xfrm>
              <a:prstGeom prst="cube">
                <a:avLst>
                  <a:gd name="adj" fmla="val 32311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116" name="Grupo 115"/>
            <p:cNvGrpSpPr/>
            <p:nvPr/>
          </p:nvGrpSpPr>
          <p:grpSpPr>
            <a:xfrm>
              <a:off x="3442097" y="1635646"/>
              <a:ext cx="884608" cy="882156"/>
              <a:chOff x="2624222" y="1635646"/>
              <a:chExt cx="884608" cy="882156"/>
            </a:xfrm>
          </p:grpSpPr>
          <p:sp>
            <p:nvSpPr>
              <p:cNvPr id="117" name="Cubo 116"/>
              <p:cNvSpPr/>
              <p:nvPr/>
            </p:nvSpPr>
            <p:spPr>
              <a:xfrm>
                <a:off x="3203848" y="1635646"/>
                <a:ext cx="304982" cy="306092"/>
              </a:xfrm>
              <a:prstGeom prst="cube">
                <a:avLst>
                  <a:gd name="adj" fmla="val 32311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18" name="Cubo 117"/>
              <p:cNvSpPr/>
              <p:nvPr/>
            </p:nvSpPr>
            <p:spPr>
              <a:xfrm>
                <a:off x="3058943" y="1779662"/>
                <a:ext cx="304982" cy="306092"/>
              </a:xfrm>
              <a:prstGeom prst="cube">
                <a:avLst>
                  <a:gd name="adj" fmla="val 32311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19" name="Cubo 118"/>
              <p:cNvSpPr/>
              <p:nvPr/>
            </p:nvSpPr>
            <p:spPr>
              <a:xfrm>
                <a:off x="2914036" y="1923678"/>
                <a:ext cx="304982" cy="306092"/>
              </a:xfrm>
              <a:prstGeom prst="cube">
                <a:avLst>
                  <a:gd name="adj" fmla="val 32311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20" name="Cubo 119"/>
              <p:cNvSpPr/>
              <p:nvPr/>
            </p:nvSpPr>
            <p:spPr>
              <a:xfrm>
                <a:off x="2769129" y="2067694"/>
                <a:ext cx="304982" cy="306092"/>
              </a:xfrm>
              <a:prstGeom prst="cube">
                <a:avLst>
                  <a:gd name="adj" fmla="val 32311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21" name="Cubo 120"/>
              <p:cNvSpPr/>
              <p:nvPr/>
            </p:nvSpPr>
            <p:spPr>
              <a:xfrm>
                <a:off x="2624222" y="2211710"/>
                <a:ext cx="304982" cy="306092"/>
              </a:xfrm>
              <a:prstGeom prst="cube">
                <a:avLst>
                  <a:gd name="adj" fmla="val 32311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242" name="Retângulo 241"/>
            <p:cNvSpPr/>
            <p:nvPr/>
          </p:nvSpPr>
          <p:spPr>
            <a:xfrm>
              <a:off x="4228163" y="2744432"/>
              <a:ext cx="98543" cy="204128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52" name="Retângulo 251"/>
            <p:cNvSpPr/>
            <p:nvPr/>
          </p:nvSpPr>
          <p:spPr>
            <a:xfrm>
              <a:off x="4083255" y="2889460"/>
              <a:ext cx="98543" cy="204128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53" name="Retângulo 252"/>
            <p:cNvSpPr/>
            <p:nvPr/>
          </p:nvSpPr>
          <p:spPr>
            <a:xfrm>
              <a:off x="3648537" y="3324544"/>
              <a:ext cx="98543" cy="204128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54" name="Retângulo 253"/>
            <p:cNvSpPr/>
            <p:nvPr/>
          </p:nvSpPr>
          <p:spPr>
            <a:xfrm>
              <a:off x="3793443" y="3179516"/>
              <a:ext cx="98543" cy="204128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55" name="Retângulo 254"/>
            <p:cNvSpPr/>
            <p:nvPr/>
          </p:nvSpPr>
          <p:spPr>
            <a:xfrm>
              <a:off x="3938349" y="3034488"/>
              <a:ext cx="98543" cy="204128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cxnSp>
        <p:nvCxnSpPr>
          <p:cNvPr id="256" name="Conector angulado 255"/>
          <p:cNvCxnSpPr>
            <a:stCxn id="254" idx="2"/>
            <a:endCxn id="153" idx="2"/>
          </p:cNvCxnSpPr>
          <p:nvPr/>
        </p:nvCxnSpPr>
        <p:spPr>
          <a:xfrm rot="16200000" flipH="1">
            <a:off x="4041297" y="2929134"/>
            <a:ext cx="263675" cy="1449365"/>
          </a:xfrm>
          <a:prstGeom prst="bentConnector2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Conector angulado 271"/>
          <p:cNvCxnSpPr>
            <a:stCxn id="8" idx="1"/>
            <a:endCxn id="145" idx="2"/>
          </p:cNvCxnSpPr>
          <p:nvPr/>
        </p:nvCxnSpPr>
        <p:spPr>
          <a:xfrm rot="5400000" flipH="1" flipV="1">
            <a:off x="3675767" y="794492"/>
            <a:ext cx="314182" cy="2129917"/>
          </a:xfrm>
          <a:prstGeom prst="bentConnector2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Conector reto 274"/>
          <p:cNvCxnSpPr>
            <a:stCxn id="185" idx="6"/>
            <a:endCxn id="163" idx="2"/>
          </p:cNvCxnSpPr>
          <p:nvPr/>
        </p:nvCxnSpPr>
        <p:spPr>
          <a:xfrm flipV="1">
            <a:off x="5113817" y="3534754"/>
            <a:ext cx="1584224" cy="1032137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Conector reto 283"/>
          <p:cNvCxnSpPr>
            <a:stCxn id="185" idx="6"/>
            <a:endCxn id="156" idx="2"/>
          </p:cNvCxnSpPr>
          <p:nvPr/>
        </p:nvCxnSpPr>
        <p:spPr>
          <a:xfrm flipV="1">
            <a:off x="5113817" y="1728541"/>
            <a:ext cx="1584224" cy="283835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Conector reto 284"/>
          <p:cNvCxnSpPr>
            <a:stCxn id="185" idx="6"/>
            <a:endCxn id="157" idx="2"/>
          </p:cNvCxnSpPr>
          <p:nvPr/>
        </p:nvCxnSpPr>
        <p:spPr>
          <a:xfrm flipV="1">
            <a:off x="5113817" y="1986572"/>
            <a:ext cx="1584224" cy="2580319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6" name="Conector reto 285"/>
          <p:cNvCxnSpPr>
            <a:stCxn id="185" idx="6"/>
            <a:endCxn id="158" idx="2"/>
          </p:cNvCxnSpPr>
          <p:nvPr/>
        </p:nvCxnSpPr>
        <p:spPr>
          <a:xfrm flipV="1">
            <a:off x="5113817" y="2244603"/>
            <a:ext cx="1584224" cy="2322288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Conector reto 286"/>
          <p:cNvCxnSpPr>
            <a:stCxn id="185" idx="6"/>
            <a:endCxn id="163" idx="2"/>
          </p:cNvCxnSpPr>
          <p:nvPr/>
        </p:nvCxnSpPr>
        <p:spPr>
          <a:xfrm flipV="1">
            <a:off x="5113817" y="3534754"/>
            <a:ext cx="1584224" cy="1032137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Conector reto 287"/>
          <p:cNvCxnSpPr>
            <a:stCxn id="185" idx="6"/>
            <a:endCxn id="160" idx="2"/>
          </p:cNvCxnSpPr>
          <p:nvPr/>
        </p:nvCxnSpPr>
        <p:spPr>
          <a:xfrm flipV="1">
            <a:off x="5113817" y="2760665"/>
            <a:ext cx="1584224" cy="1806226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" name="Conector reto 288"/>
          <p:cNvCxnSpPr>
            <a:stCxn id="185" idx="6"/>
            <a:endCxn id="161" idx="2"/>
          </p:cNvCxnSpPr>
          <p:nvPr/>
        </p:nvCxnSpPr>
        <p:spPr>
          <a:xfrm flipV="1">
            <a:off x="5113817" y="3018696"/>
            <a:ext cx="1584224" cy="1548195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0" name="Conector reto 289"/>
          <p:cNvCxnSpPr>
            <a:stCxn id="185" idx="6"/>
            <a:endCxn id="159" idx="2"/>
          </p:cNvCxnSpPr>
          <p:nvPr/>
        </p:nvCxnSpPr>
        <p:spPr>
          <a:xfrm flipV="1">
            <a:off x="5113817" y="2502634"/>
            <a:ext cx="1584224" cy="2064257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9" name="Conector reto 298"/>
          <p:cNvCxnSpPr>
            <a:stCxn id="152" idx="6"/>
            <a:endCxn id="163" idx="2"/>
          </p:cNvCxnSpPr>
          <p:nvPr/>
        </p:nvCxnSpPr>
        <p:spPr>
          <a:xfrm>
            <a:off x="5113817" y="3525243"/>
            <a:ext cx="1584224" cy="9511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Conector reto 299"/>
          <p:cNvCxnSpPr>
            <a:stCxn id="152" idx="6"/>
            <a:endCxn id="156" idx="2"/>
          </p:cNvCxnSpPr>
          <p:nvPr/>
        </p:nvCxnSpPr>
        <p:spPr>
          <a:xfrm flipV="1">
            <a:off x="5113817" y="1728541"/>
            <a:ext cx="1584224" cy="1796702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1" name="Conector reto 300"/>
          <p:cNvCxnSpPr>
            <a:stCxn id="152" idx="6"/>
            <a:endCxn id="157" idx="2"/>
          </p:cNvCxnSpPr>
          <p:nvPr/>
        </p:nvCxnSpPr>
        <p:spPr>
          <a:xfrm flipV="1">
            <a:off x="5113817" y="1986572"/>
            <a:ext cx="1584224" cy="1538671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2" name="Conector reto 301"/>
          <p:cNvCxnSpPr>
            <a:stCxn id="152" idx="6"/>
            <a:endCxn id="158" idx="2"/>
          </p:cNvCxnSpPr>
          <p:nvPr/>
        </p:nvCxnSpPr>
        <p:spPr>
          <a:xfrm flipV="1">
            <a:off x="5113817" y="2244603"/>
            <a:ext cx="1584224" cy="128064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3" name="Conector reto 302"/>
          <p:cNvCxnSpPr>
            <a:stCxn id="152" idx="6"/>
            <a:endCxn id="162" idx="2"/>
          </p:cNvCxnSpPr>
          <p:nvPr/>
        </p:nvCxnSpPr>
        <p:spPr>
          <a:xfrm flipV="1">
            <a:off x="5113817" y="3276727"/>
            <a:ext cx="1584224" cy="248516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4" name="Conector reto 303"/>
          <p:cNvCxnSpPr>
            <a:stCxn id="152" idx="6"/>
            <a:endCxn id="160" idx="2"/>
          </p:cNvCxnSpPr>
          <p:nvPr/>
        </p:nvCxnSpPr>
        <p:spPr>
          <a:xfrm flipV="1">
            <a:off x="5113817" y="2760665"/>
            <a:ext cx="1584224" cy="764578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5" name="Conector reto 304"/>
          <p:cNvCxnSpPr>
            <a:stCxn id="152" idx="6"/>
            <a:endCxn id="161" idx="2"/>
          </p:cNvCxnSpPr>
          <p:nvPr/>
        </p:nvCxnSpPr>
        <p:spPr>
          <a:xfrm flipV="1">
            <a:off x="5113817" y="3018696"/>
            <a:ext cx="1584224" cy="506547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6" name="Conector reto 305"/>
          <p:cNvCxnSpPr>
            <a:stCxn id="152" idx="6"/>
            <a:endCxn id="159" idx="2"/>
          </p:cNvCxnSpPr>
          <p:nvPr/>
        </p:nvCxnSpPr>
        <p:spPr>
          <a:xfrm flipV="1">
            <a:off x="5113817" y="2502634"/>
            <a:ext cx="1584224" cy="1022609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5" name="Conector reto 314"/>
          <p:cNvCxnSpPr>
            <a:stCxn id="150" idx="6"/>
            <a:endCxn id="163" idx="2"/>
          </p:cNvCxnSpPr>
          <p:nvPr/>
        </p:nvCxnSpPr>
        <p:spPr>
          <a:xfrm>
            <a:off x="5113817" y="3004419"/>
            <a:ext cx="1584224" cy="530335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6" name="Conector reto 315"/>
          <p:cNvCxnSpPr>
            <a:stCxn id="150" idx="6"/>
            <a:endCxn id="156" idx="2"/>
          </p:cNvCxnSpPr>
          <p:nvPr/>
        </p:nvCxnSpPr>
        <p:spPr>
          <a:xfrm flipV="1">
            <a:off x="5113817" y="1728541"/>
            <a:ext cx="1584224" cy="1275878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7" name="Conector reto 316"/>
          <p:cNvCxnSpPr>
            <a:stCxn id="150" idx="6"/>
            <a:endCxn id="157" idx="2"/>
          </p:cNvCxnSpPr>
          <p:nvPr/>
        </p:nvCxnSpPr>
        <p:spPr>
          <a:xfrm flipV="1">
            <a:off x="5113817" y="1986572"/>
            <a:ext cx="1584224" cy="1017847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8" name="Conector reto 317"/>
          <p:cNvCxnSpPr>
            <a:stCxn id="150" idx="6"/>
            <a:endCxn id="158" idx="2"/>
          </p:cNvCxnSpPr>
          <p:nvPr/>
        </p:nvCxnSpPr>
        <p:spPr>
          <a:xfrm flipV="1">
            <a:off x="5113817" y="2244603"/>
            <a:ext cx="1584224" cy="759816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9" name="Conector reto 318"/>
          <p:cNvCxnSpPr>
            <a:stCxn id="150" idx="6"/>
            <a:endCxn id="163" idx="2"/>
          </p:cNvCxnSpPr>
          <p:nvPr/>
        </p:nvCxnSpPr>
        <p:spPr>
          <a:xfrm>
            <a:off x="5113817" y="3004419"/>
            <a:ext cx="1584224" cy="530335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0" name="Conector reto 319"/>
          <p:cNvCxnSpPr>
            <a:stCxn id="150" idx="6"/>
            <a:endCxn id="160" idx="2"/>
          </p:cNvCxnSpPr>
          <p:nvPr/>
        </p:nvCxnSpPr>
        <p:spPr>
          <a:xfrm flipV="1">
            <a:off x="5113817" y="2760665"/>
            <a:ext cx="1584224" cy="243754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1" name="Conector reto 320"/>
          <p:cNvCxnSpPr>
            <a:stCxn id="150" idx="6"/>
            <a:endCxn id="162" idx="2"/>
          </p:cNvCxnSpPr>
          <p:nvPr/>
        </p:nvCxnSpPr>
        <p:spPr>
          <a:xfrm>
            <a:off x="5113817" y="3004419"/>
            <a:ext cx="1584224" cy="272308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2" name="Conector reto 321"/>
          <p:cNvCxnSpPr>
            <a:stCxn id="150" idx="6"/>
            <a:endCxn id="159" idx="2"/>
          </p:cNvCxnSpPr>
          <p:nvPr/>
        </p:nvCxnSpPr>
        <p:spPr>
          <a:xfrm flipV="1">
            <a:off x="5113817" y="2502634"/>
            <a:ext cx="1584224" cy="501785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0" name="Conector reto 329"/>
          <p:cNvCxnSpPr>
            <a:stCxn id="147" idx="6"/>
            <a:endCxn id="163" idx="2"/>
          </p:cNvCxnSpPr>
          <p:nvPr/>
        </p:nvCxnSpPr>
        <p:spPr>
          <a:xfrm>
            <a:off x="5113817" y="2223183"/>
            <a:ext cx="1584224" cy="1311571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1" name="Conector reto 330"/>
          <p:cNvCxnSpPr>
            <a:stCxn id="147" idx="6"/>
            <a:endCxn id="156" idx="2"/>
          </p:cNvCxnSpPr>
          <p:nvPr/>
        </p:nvCxnSpPr>
        <p:spPr>
          <a:xfrm flipV="1">
            <a:off x="5113817" y="1728541"/>
            <a:ext cx="1584224" cy="494642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2" name="Conector reto 331"/>
          <p:cNvCxnSpPr>
            <a:stCxn id="147" idx="6"/>
            <a:endCxn id="157" idx="2"/>
          </p:cNvCxnSpPr>
          <p:nvPr/>
        </p:nvCxnSpPr>
        <p:spPr>
          <a:xfrm flipV="1">
            <a:off x="5113817" y="1986572"/>
            <a:ext cx="1584224" cy="236611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3" name="Conector reto 332"/>
          <p:cNvCxnSpPr>
            <a:stCxn id="147" idx="6"/>
            <a:endCxn id="158" idx="2"/>
          </p:cNvCxnSpPr>
          <p:nvPr/>
        </p:nvCxnSpPr>
        <p:spPr>
          <a:xfrm>
            <a:off x="5113817" y="2223183"/>
            <a:ext cx="1584224" cy="2142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4" name="Conector reto 333"/>
          <p:cNvCxnSpPr>
            <a:stCxn id="147" idx="6"/>
            <a:endCxn id="163" idx="2"/>
          </p:cNvCxnSpPr>
          <p:nvPr/>
        </p:nvCxnSpPr>
        <p:spPr>
          <a:xfrm>
            <a:off x="5113817" y="2223183"/>
            <a:ext cx="1584224" cy="1311571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5" name="Conector reto 334"/>
          <p:cNvCxnSpPr>
            <a:stCxn id="147" idx="6"/>
            <a:endCxn id="160" idx="2"/>
          </p:cNvCxnSpPr>
          <p:nvPr/>
        </p:nvCxnSpPr>
        <p:spPr>
          <a:xfrm>
            <a:off x="5113817" y="2223183"/>
            <a:ext cx="1584224" cy="537482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6" name="Conector reto 335"/>
          <p:cNvCxnSpPr>
            <a:stCxn id="147" idx="6"/>
            <a:endCxn id="161" idx="2"/>
          </p:cNvCxnSpPr>
          <p:nvPr/>
        </p:nvCxnSpPr>
        <p:spPr>
          <a:xfrm>
            <a:off x="5113817" y="2223183"/>
            <a:ext cx="1584224" cy="795513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7" name="Conector reto 336"/>
          <p:cNvCxnSpPr>
            <a:stCxn id="147" idx="6"/>
            <a:endCxn id="159" idx="2"/>
          </p:cNvCxnSpPr>
          <p:nvPr/>
        </p:nvCxnSpPr>
        <p:spPr>
          <a:xfrm>
            <a:off x="5113817" y="2223183"/>
            <a:ext cx="1584224" cy="279451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6" name="Conector reto 345"/>
          <p:cNvCxnSpPr>
            <a:stCxn id="148" idx="6"/>
            <a:endCxn id="163" idx="2"/>
          </p:cNvCxnSpPr>
          <p:nvPr/>
        </p:nvCxnSpPr>
        <p:spPr>
          <a:xfrm>
            <a:off x="5113817" y="2483595"/>
            <a:ext cx="1584224" cy="1051159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7" name="Conector reto 346"/>
          <p:cNvCxnSpPr>
            <a:stCxn id="148" idx="6"/>
            <a:endCxn id="156" idx="2"/>
          </p:cNvCxnSpPr>
          <p:nvPr/>
        </p:nvCxnSpPr>
        <p:spPr>
          <a:xfrm flipV="1">
            <a:off x="5113817" y="1728541"/>
            <a:ext cx="1584224" cy="755054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8" name="Conector reto 347"/>
          <p:cNvCxnSpPr>
            <a:stCxn id="148" idx="6"/>
            <a:endCxn id="157" idx="2"/>
          </p:cNvCxnSpPr>
          <p:nvPr/>
        </p:nvCxnSpPr>
        <p:spPr>
          <a:xfrm flipV="1">
            <a:off x="5113817" y="1986572"/>
            <a:ext cx="1584224" cy="497023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9" name="Conector reto 348"/>
          <p:cNvCxnSpPr>
            <a:stCxn id="148" idx="6"/>
            <a:endCxn id="158" idx="2"/>
          </p:cNvCxnSpPr>
          <p:nvPr/>
        </p:nvCxnSpPr>
        <p:spPr>
          <a:xfrm flipV="1">
            <a:off x="5113817" y="2244603"/>
            <a:ext cx="1584224" cy="238992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0" name="Conector reto 349"/>
          <p:cNvCxnSpPr>
            <a:stCxn id="148" idx="6"/>
            <a:endCxn id="163" idx="2"/>
          </p:cNvCxnSpPr>
          <p:nvPr/>
        </p:nvCxnSpPr>
        <p:spPr>
          <a:xfrm>
            <a:off x="5113817" y="2483595"/>
            <a:ext cx="1584224" cy="1051159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1" name="Conector reto 350"/>
          <p:cNvCxnSpPr>
            <a:stCxn id="148" idx="6"/>
            <a:endCxn id="160" idx="2"/>
          </p:cNvCxnSpPr>
          <p:nvPr/>
        </p:nvCxnSpPr>
        <p:spPr>
          <a:xfrm>
            <a:off x="5113817" y="2483595"/>
            <a:ext cx="1584224" cy="27707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2" name="Conector reto 351"/>
          <p:cNvCxnSpPr>
            <a:stCxn id="148" idx="6"/>
            <a:endCxn id="161" idx="2"/>
          </p:cNvCxnSpPr>
          <p:nvPr/>
        </p:nvCxnSpPr>
        <p:spPr>
          <a:xfrm>
            <a:off x="5113817" y="2483595"/>
            <a:ext cx="1584224" cy="535101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3" name="Conector reto 352"/>
          <p:cNvCxnSpPr>
            <a:stCxn id="148" idx="6"/>
            <a:endCxn id="159" idx="2"/>
          </p:cNvCxnSpPr>
          <p:nvPr/>
        </p:nvCxnSpPr>
        <p:spPr>
          <a:xfrm>
            <a:off x="5113817" y="2483595"/>
            <a:ext cx="1584224" cy="19039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4" name="Conector reto 383"/>
          <p:cNvCxnSpPr>
            <a:stCxn id="150" idx="6"/>
            <a:endCxn id="161" idx="2"/>
          </p:cNvCxnSpPr>
          <p:nvPr/>
        </p:nvCxnSpPr>
        <p:spPr>
          <a:xfrm>
            <a:off x="5113817" y="3004419"/>
            <a:ext cx="1584224" cy="14277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5" name="Retângulo 384"/>
              <p:cNvSpPr/>
              <p:nvPr/>
            </p:nvSpPr>
            <p:spPr>
              <a:xfrm>
                <a:off x="2229959" y="3714033"/>
                <a:ext cx="726772" cy="24079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36000"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0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𝐿</m:t>
                      </m:r>
                      <m:r>
                        <a:rPr lang="pt-BR" sz="1000" b="0" i="1" smtClean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×</m:t>
                      </m:r>
                      <m:r>
                        <a:rPr lang="pt-BR" sz="1000" b="0" i="1" smtClean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𝐴</m:t>
                      </m:r>
                      <m:r>
                        <a:rPr lang="pt-BR" sz="1000" b="0" i="1" smtClean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×</m:t>
                      </m:r>
                      <m:r>
                        <a:rPr lang="pt-BR" sz="1000" b="0" i="1" smtClean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𝑃</m:t>
                      </m:r>
                    </m:oMath>
                  </m:oMathPara>
                </a14:m>
                <a:endParaRPr lang="pt-BR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85" name="Retângulo 38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9959" y="3714033"/>
                <a:ext cx="726772" cy="240791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7" name="Retângulo 386"/>
              <p:cNvSpPr/>
              <p:nvPr/>
            </p:nvSpPr>
            <p:spPr>
              <a:xfrm>
                <a:off x="4642431" y="4674891"/>
                <a:ext cx="726772" cy="24079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36000"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pt-BR" sz="10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𝐿</m:t>
                      </m:r>
                      <m:r>
                        <a:rPr lang="pt-BR" sz="1000" b="0" i="1" smtClean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×</m:t>
                      </m:r>
                      <m:r>
                        <a:rPr lang="pt-BR" sz="1000" b="0" i="1" smtClean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𝐴</m:t>
                      </m:r>
                      <m:r>
                        <a:rPr lang="pt-BR" sz="1000" b="0" i="1" smtClean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×</m:t>
                      </m:r>
                      <m:r>
                        <a:rPr lang="pt-BR" sz="1000" b="0" i="1" smtClean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𝑃</m:t>
                      </m:r>
                    </m:oMath>
                  </m:oMathPara>
                </a14:m>
                <a:endParaRPr lang="pt-BR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87" name="Retângulo 38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2431" y="4674891"/>
                <a:ext cx="726772" cy="240791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8" name="Retângulo 387"/>
              <p:cNvSpPr/>
              <p:nvPr/>
            </p:nvSpPr>
            <p:spPr>
              <a:xfrm>
                <a:off x="4642431" y="572332"/>
                <a:ext cx="726772" cy="24079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36000"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pt-BR" sz="1000" b="1" i="0" smtClean="0">
                          <a:solidFill>
                            <a:schemeClr val="tx1"/>
                          </a:solidFill>
                          <a:latin typeface="Cambria Math"/>
                        </a:rPr>
                        <m:t>𝐱</m:t>
                      </m:r>
                    </m:oMath>
                  </m:oMathPara>
                </a14:m>
                <a:endParaRPr lang="pt-BR" sz="1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88" name="Retângulo 38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2431" y="572332"/>
                <a:ext cx="726772" cy="240791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9" name="Retângulo 388"/>
              <p:cNvSpPr/>
              <p:nvPr/>
            </p:nvSpPr>
            <p:spPr>
              <a:xfrm>
                <a:off x="5542543" y="1026906"/>
                <a:ext cx="726772" cy="24079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36000"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pt-BR" sz="1000" b="1" i="0" smtClean="0">
                          <a:solidFill>
                            <a:schemeClr val="tx1"/>
                          </a:solidFill>
                          <a:latin typeface="Cambria Math"/>
                        </a:rPr>
                        <m:t>𝐖</m:t>
                      </m:r>
                    </m:oMath>
                  </m:oMathPara>
                </a14:m>
                <a:endParaRPr lang="pt-BR" sz="1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89" name="Retângulo 38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2543" y="1026906"/>
                <a:ext cx="726772" cy="240791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0" name="Retângulo 389"/>
              <p:cNvSpPr/>
              <p:nvPr/>
            </p:nvSpPr>
            <p:spPr>
              <a:xfrm>
                <a:off x="6442655" y="1387900"/>
                <a:ext cx="726772" cy="24079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36000"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pt-BR" sz="1000" b="1" i="0" smtClean="0">
                          <a:solidFill>
                            <a:schemeClr val="tx1"/>
                          </a:solidFill>
                          <a:latin typeface="Cambria Math"/>
                        </a:rPr>
                        <m:t>𝐟</m:t>
                      </m:r>
                      <m:r>
                        <a:rPr lang="pt-BR" sz="1000" b="1" i="0" smtClean="0">
                          <a:solidFill>
                            <a:schemeClr val="tx1"/>
                          </a:solidFill>
                          <a:latin typeface="Cambria Math"/>
                        </a:rPr>
                        <m:t>(</m:t>
                      </m:r>
                      <m:r>
                        <a:rPr lang="pt-BR" sz="1000" b="1" i="0" smtClean="0">
                          <a:solidFill>
                            <a:schemeClr val="tx1"/>
                          </a:solidFill>
                          <a:latin typeface="Cambria Math"/>
                        </a:rPr>
                        <m:t>𝐱𝐖</m:t>
                      </m:r>
                      <m:r>
                        <a:rPr lang="pt-BR" sz="1000" b="1" i="0" smtClean="0">
                          <a:solidFill>
                            <a:schemeClr val="tx1"/>
                          </a:solidFill>
                          <a:latin typeface="Cambria Math"/>
                        </a:rPr>
                        <m:t>+</m:t>
                      </m:r>
                      <m:r>
                        <a:rPr lang="pt-BR" sz="1000" b="1" i="0" smtClean="0">
                          <a:solidFill>
                            <a:schemeClr val="tx1"/>
                          </a:solidFill>
                          <a:latin typeface="Cambria Math"/>
                        </a:rPr>
                        <m:t>𝐛</m:t>
                      </m:r>
                      <m:r>
                        <a:rPr lang="pt-BR" sz="1000" b="1" i="0" smtClean="0">
                          <a:solidFill>
                            <a:schemeClr val="tx1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pt-BR" sz="1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90" name="Retângulo 38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2655" y="1387900"/>
                <a:ext cx="726772" cy="240791"/>
              </a:xfrm>
              <a:prstGeom prst="rect">
                <a:avLst/>
              </a:prstGeom>
              <a:blipFill rotWithShape="1">
                <a:blip r:embed="rId6"/>
                <a:stretch>
                  <a:fillRect b="-769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1" name="Retângulo 390"/>
              <p:cNvSpPr/>
              <p:nvPr/>
            </p:nvSpPr>
            <p:spPr>
              <a:xfrm>
                <a:off x="1108924" y="2835015"/>
                <a:ext cx="726772" cy="24079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36000"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pt-BR" sz="3200" b="1" i="0" smtClean="0">
                          <a:solidFill>
                            <a:schemeClr val="tx1"/>
                          </a:solidFill>
                          <a:latin typeface="Cambria Math"/>
                        </a:rPr>
                        <m:t>… </m:t>
                      </m:r>
                    </m:oMath>
                  </m:oMathPara>
                </a14:m>
                <a:endParaRPr lang="pt-BR" sz="3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91" name="Retângulo 39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8924" y="2835015"/>
                <a:ext cx="726772" cy="240791"/>
              </a:xfrm>
              <a:prstGeom prst="rect">
                <a:avLst/>
              </a:prstGeom>
              <a:blipFill rotWithShape="1">
                <a:blip r:embed="rId7"/>
                <a:stretch>
                  <a:fillRect b="-75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6294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Camada de saída - </a:t>
            </a:r>
            <a:r>
              <a:rPr lang="pt-BR" dirty="0" err="1" smtClean="0"/>
              <a:t>softmax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pt-BR" dirty="0" smtClean="0"/>
              <a:t> Prof. João F. Mari – joaofmari.github.io – SIN393 (2023)</a:t>
            </a: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t>44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04638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Camada de saída </a:t>
            </a:r>
            <a:r>
              <a:rPr lang="pt-BR" dirty="0" smtClean="0"/>
              <a:t>– </a:t>
            </a:r>
            <a:r>
              <a:rPr lang="pt-BR" dirty="0" err="1" smtClean="0"/>
              <a:t>softmax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pt-BR" dirty="0" smtClean="0"/>
                  <a:t>Função </a:t>
                </a:r>
                <a:r>
                  <a:rPr lang="pt-BR" dirty="0" err="1" smtClean="0"/>
                  <a:t>softmax</a:t>
                </a:r>
                <a:r>
                  <a:rPr lang="pt-BR" dirty="0" smtClean="0"/>
                  <a:t> para M classes: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pt-BR" i="1">
                        <a:latin typeface="Cambria Math"/>
                      </a:rPr>
                      <m:t>𝑠𝑜𝑓𝑡𝑚𝑎𝑥</m:t>
                    </m:r>
                    <m:d>
                      <m:dPr>
                        <m:ctrlPr>
                          <a:rPr lang="pt-BR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pt-BR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pt-BR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pt-BR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pt-BR" i="1">
                            <a:latin typeface="Cambria Math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pt-BR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pt-BR" i="1">
                                <a:latin typeface="Cambria Math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pt-BR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pt-BR" i="1">
                                    <a:latin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pt-BR" i="1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</m:sup>
                        </m:sSup>
                      </m:num>
                      <m:den>
                        <m:nary>
                          <m:naryPr>
                            <m:chr m:val="∑"/>
                            <m:limLoc m:val="subSup"/>
                            <m:ctrlPr>
                              <a:rPr lang="pt-BR" i="1">
                                <a:latin typeface="Cambria Math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pt-BR" i="1">
                                <a:latin typeface="Cambria Math"/>
                              </a:rPr>
                              <m:t>𝑗</m:t>
                            </m:r>
                            <m:r>
                              <a:rPr lang="pt-BR" i="1">
                                <a:latin typeface="Cambria Math"/>
                              </a:rPr>
                              <m:t>=0</m:t>
                            </m:r>
                          </m:sub>
                          <m:sup>
                            <m:r>
                              <a:rPr lang="pt-BR" i="1">
                                <a:latin typeface="Cambria Math"/>
                              </a:rPr>
                              <m:t>𝑀</m:t>
                            </m:r>
                            <m:r>
                              <a:rPr lang="pt-BR" i="1">
                                <a:latin typeface="Cambria Math"/>
                              </a:rPr>
                              <m:t>−1</m:t>
                            </m:r>
                          </m:sup>
                          <m:e>
                            <m:sSup>
                              <m:sSupPr>
                                <m:ctrlPr>
                                  <a:rPr lang="pt-BR" i="1">
                                    <a:latin typeface="Cambria Math"/>
                                  </a:rPr>
                                </m:ctrlPr>
                              </m:sSupPr>
                              <m:e>
                                <m:r>
                                  <a:rPr lang="pt-BR" i="1">
                                    <a:latin typeface="Cambria Math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pt-BR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i="1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pt-BR" i="1">
                                        <a:latin typeface="Cambria Math"/>
                                      </a:rPr>
                                      <m:t>𝑗</m:t>
                                    </m:r>
                                  </m:sub>
                                </m:sSub>
                              </m:sup>
                            </m:sSup>
                          </m:e>
                        </m:nary>
                      </m:den>
                    </m:f>
                  </m:oMath>
                </a14:m>
                <a:endParaRPr lang="pt-BR" dirty="0"/>
              </a:p>
              <a:p>
                <a:pPr marL="342900" lvl="1" indent="-342900">
                  <a:buFont typeface="Arial" panose="020B0604020202020204" pitchFamily="34" charset="0"/>
                  <a:buChar char="•"/>
                </a:pPr>
                <a:endParaRPr lang="pt-BR" b="1" dirty="0" smtClean="0"/>
              </a:p>
              <a:p>
                <a:pPr marL="342900" lvl="1" indent="-342900">
                  <a:buFont typeface="Arial" panose="020B0604020202020204" pitchFamily="34" charset="0"/>
                  <a:buChar char="•"/>
                </a:pPr>
                <a:r>
                  <a:rPr lang="pt-BR" b="1" dirty="0" smtClean="0"/>
                  <a:t>Exemplo:</a:t>
                </a:r>
                <a:endParaRPr lang="pt-BR" b="1" dirty="0"/>
              </a:p>
              <a:p>
                <a:pPr marL="742950" lvl="2" indent="-342900"/>
                <a14:m>
                  <m:oMath xmlns:m="http://schemas.openxmlformats.org/officeDocument/2006/math">
                    <m:r>
                      <a:rPr lang="pt-BR" b="1">
                        <a:latin typeface="Cambria Math"/>
                      </a:rPr>
                      <m:t>𝐱</m:t>
                    </m:r>
                    <m:r>
                      <a:rPr lang="pt-BR" i="1">
                        <a:latin typeface="Cambria Math"/>
                      </a:rPr>
                      <m:t>=</m:t>
                    </m:r>
                    <m:r>
                      <a:rPr lang="pt-BR" b="0" i="1" smtClean="0">
                        <a:latin typeface="Cambria Math"/>
                      </a:rPr>
                      <m:t>[−0,8   2,0   6.0   −2,7   0,8] </m:t>
                    </m:r>
                  </m:oMath>
                </a14:m>
                <a:endParaRPr lang="pt-BR" dirty="0"/>
              </a:p>
              <a:p>
                <a:pPr lvl="2"/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pt-BR" i="1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pt-BR" i="1">
                            <a:latin typeface="Cambria Math"/>
                          </a:rPr>
                          <m:t>𝑗</m:t>
                        </m:r>
                        <m:r>
                          <a:rPr lang="pt-BR" i="1">
                            <a:latin typeface="Cambria Math"/>
                          </a:rPr>
                          <m:t>=0</m:t>
                        </m:r>
                      </m:sub>
                      <m:sup>
                        <m:r>
                          <a:rPr lang="pt-BR" i="1">
                            <a:latin typeface="Cambria Math"/>
                          </a:rPr>
                          <m:t>𝑀</m:t>
                        </m:r>
                        <m:r>
                          <a:rPr lang="pt-BR" i="1">
                            <a:latin typeface="Cambria Math"/>
                          </a:rPr>
                          <m:t>−1</m:t>
                        </m:r>
                      </m:sup>
                      <m:e>
                        <m:sSub>
                          <m:sSubPr>
                            <m:ctrlPr>
                              <a:rPr lang="pt-BR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/>
                              </a:rPr>
                              <m:t>𝑗</m:t>
                            </m:r>
                          </m:sub>
                        </m:sSub>
                      </m:e>
                    </m:nary>
                    <m:r>
                      <a:rPr lang="pt-BR" i="1">
                        <a:latin typeface="Cambria Math"/>
                      </a:rPr>
                      <m:t>=</m:t>
                    </m:r>
                    <m:r>
                      <a:rPr lang="pt-BR" b="0" i="1" smtClean="0">
                        <a:latin typeface="Cambria Math"/>
                      </a:rPr>
                      <m:t>5,3</m:t>
                    </m:r>
                  </m:oMath>
                </a14:m>
                <a:r>
                  <a:rPr lang="pt-BR" dirty="0" smtClean="0"/>
                  <a:t>	</a:t>
                </a:r>
              </a:p>
              <a:p>
                <a:pPr lvl="2"/>
                <a:r>
                  <a:rPr lang="pt-BR" i="1" dirty="0" smtClean="0"/>
                  <a:t>Soma != de 1,0. Não pode ser interpretado como probabilidades.</a:t>
                </a:r>
              </a:p>
              <a:p>
                <a:pPr lvl="1"/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pt-BR" i="1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pt-BR" i="1">
                            <a:latin typeface="Cambria Math"/>
                          </a:rPr>
                          <m:t>𝑗</m:t>
                        </m:r>
                        <m:r>
                          <a:rPr lang="pt-BR" i="1">
                            <a:latin typeface="Cambria Math"/>
                          </a:rPr>
                          <m:t>=0</m:t>
                        </m:r>
                      </m:sub>
                      <m:sup>
                        <m:r>
                          <a:rPr lang="pt-BR" i="1">
                            <a:latin typeface="Cambria Math"/>
                          </a:rPr>
                          <m:t>𝑀</m:t>
                        </m:r>
                        <m:r>
                          <a:rPr lang="pt-BR" i="1">
                            <a:latin typeface="Cambria Math"/>
                          </a:rPr>
                          <m:t>−1</m:t>
                        </m:r>
                      </m:sup>
                      <m:e>
                        <m:sSup>
                          <m:sSupPr>
                            <m:ctrlPr>
                              <a:rPr lang="pt-BR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pt-BR" i="1">
                                <a:latin typeface="Cambria Math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pt-BR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pt-BR" i="1">
                                    <a:latin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pt-BR" i="1">
                                    <a:latin typeface="Cambria Math"/>
                                  </a:rPr>
                                  <m:t>𝑗</m:t>
                                </m:r>
                              </m:sub>
                            </m:sSub>
                          </m:sup>
                        </m:sSup>
                      </m:e>
                    </m:nary>
                    <m:r>
                      <a:rPr lang="pt-BR" b="0" i="1" smtClean="0">
                        <a:latin typeface="Cambria Math"/>
                      </a:rPr>
                      <m:t>=0,4493+7,3891+403,4288+0,0672+2,2255=413,5599</m:t>
                    </m:r>
                  </m:oMath>
                </a14:m>
                <a:endParaRPr lang="pt-BR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pt-BR" i="1">
                        <a:latin typeface="Cambria Math"/>
                      </a:rPr>
                      <m:t>𝑠𝑜𝑓𝑡𝑚𝑎𝑥</m:t>
                    </m:r>
                    <m:d>
                      <m:dPr>
                        <m:ctrlPr>
                          <a:rPr lang="pt-BR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pt-BR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pt-BR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pt-BR" i="1">
                        <a:latin typeface="Cambria Math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pt-BR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pt-BR" b="0" i="1" smtClean="0">
                            <a:latin typeface="Cambria Math"/>
                          </a:rPr>
                          <m:t>0,0011   0,0179   0,9755   0,0002   0,0054</m:t>
                        </m:r>
                      </m:e>
                    </m:d>
                  </m:oMath>
                </a14:m>
                <a:endParaRPr lang="pt-BR" b="0" dirty="0" smtClean="0"/>
              </a:p>
              <a:p>
                <a:pPr lvl="2"/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pt-BR" i="1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pt-BR" i="1">
                            <a:latin typeface="Cambria Math"/>
                          </a:rPr>
                          <m:t>𝑗</m:t>
                        </m:r>
                        <m:r>
                          <a:rPr lang="pt-BR" i="1">
                            <a:latin typeface="Cambria Math"/>
                          </a:rPr>
                          <m:t>=0</m:t>
                        </m:r>
                      </m:sub>
                      <m:sup>
                        <m:r>
                          <a:rPr lang="pt-BR" i="1">
                            <a:latin typeface="Cambria Math"/>
                          </a:rPr>
                          <m:t>𝑀</m:t>
                        </m:r>
                        <m:r>
                          <a:rPr lang="pt-BR" i="1">
                            <a:latin typeface="Cambria Math"/>
                          </a:rPr>
                          <m:t>−1</m:t>
                        </m:r>
                      </m:sup>
                      <m:e>
                        <m:r>
                          <a:rPr lang="pt-BR" b="0" i="1" smtClean="0">
                            <a:latin typeface="Cambria Math"/>
                          </a:rPr>
                          <m:t>𝑠𝑜𝑓𝑡𝑚𝑎𝑥</m:t>
                        </m:r>
                        <m:r>
                          <a:rPr lang="pt-BR" b="0" i="1" smtClean="0">
                            <a:latin typeface="Cambria Math"/>
                          </a:rPr>
                          <m:t>(</m:t>
                        </m:r>
                        <m:sSub>
                          <m:sSubPr>
                            <m:ctrlPr>
                              <a:rPr lang="pt-BR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pt-BR" b="0" i="1" smtClean="0">
                            <a:latin typeface="Cambria Math"/>
                          </a:rPr>
                          <m:t>)</m:t>
                        </m:r>
                      </m:e>
                    </m:nary>
                    <m:r>
                      <a:rPr lang="pt-BR" i="1">
                        <a:latin typeface="Cambria Math"/>
                      </a:rPr>
                      <m:t>=</m:t>
                    </m:r>
                    <m:r>
                      <a:rPr lang="pt-BR" b="0" i="1" smtClean="0">
                        <a:latin typeface="Cambria Math"/>
                      </a:rPr>
                      <m:t>1,0</m:t>
                    </m:r>
                  </m:oMath>
                </a14:m>
                <a:endParaRPr lang="pt-BR" dirty="0" smtClean="0"/>
              </a:p>
              <a:p>
                <a:pPr lvl="2"/>
                <a:r>
                  <a:rPr lang="pt-BR" i="1" dirty="0" smtClean="0"/>
                  <a:t>Representa a probabilidade da amostra pertencer a cada classe.</a:t>
                </a:r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400" t="-692" b="-69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45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SIN393 (2023)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03904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Função de perda (</a:t>
            </a:r>
            <a:r>
              <a:rPr lang="pt-BR" dirty="0" err="1" smtClean="0"/>
              <a:t>loss</a:t>
            </a:r>
            <a:r>
              <a:rPr lang="pt-BR" dirty="0" smtClean="0"/>
              <a:t>)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pt-BR" dirty="0" smtClean="0"/>
              <a:t> Prof. João F. Mari – joaofmari.github.io – SIN393 (2023)</a:t>
            </a: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t>46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36474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Função de perda </a:t>
            </a:r>
            <a:r>
              <a:rPr lang="pt-BR" dirty="0" smtClean="0"/>
              <a:t>(</a:t>
            </a:r>
            <a:r>
              <a:rPr lang="pt-BR" dirty="0" err="1" smtClean="0"/>
              <a:t>loss</a:t>
            </a:r>
            <a:r>
              <a:rPr lang="pt-BR" dirty="0" smtClean="0"/>
              <a:t>)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pt-BR" dirty="0" smtClean="0"/>
                  <a:t>Entropia cruzada para mais de 2 classes (M&gt;2):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pt-BR" i="1" smtClean="0">
                        <a:latin typeface="Cambria Math"/>
                      </a:rPr>
                      <m:t>𝐿</m:t>
                    </m:r>
                    <m:d>
                      <m:dPr>
                        <m:ctrlPr>
                          <a:rPr lang="pt-BR" i="1">
                            <a:latin typeface="Cambria Math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/>
                          </a:rPr>
                          <m:t>𝒚</m:t>
                        </m:r>
                        <m:r>
                          <a:rPr lang="pt-BR" i="1">
                            <a:latin typeface="Cambria Math"/>
                          </a:rPr>
                          <m:t>, </m:t>
                        </m:r>
                        <m:acc>
                          <m:accPr>
                            <m:chr m:val="̂"/>
                            <m:ctrlPr>
                              <a:rPr lang="pt-BR" i="1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pt-BR" b="1" i="1">
                                <a:latin typeface="Cambria Math"/>
                              </a:rPr>
                              <m:t>𝒚</m:t>
                            </m:r>
                          </m:e>
                        </m:acc>
                      </m:e>
                    </m:d>
                    <m:r>
                      <a:rPr lang="pt-BR" i="1">
                        <a:latin typeface="Cambria Math"/>
                      </a:rPr>
                      <m:t>=−</m:t>
                    </m:r>
                    <m:nary>
                      <m:naryPr>
                        <m:chr m:val="∑"/>
                        <m:ctrlPr>
                          <a:rPr lang="pt-BR" i="1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pt-BR" i="1">
                            <a:latin typeface="Cambria Math"/>
                          </a:rPr>
                          <m:t>𝑗</m:t>
                        </m:r>
                        <m:r>
                          <a:rPr lang="pt-BR" i="1">
                            <a:latin typeface="Cambria Math"/>
                          </a:rPr>
                          <m:t>=0</m:t>
                        </m:r>
                      </m:sub>
                      <m:sup>
                        <m:r>
                          <a:rPr lang="pt-BR" i="1">
                            <a:latin typeface="Cambria Math"/>
                          </a:rPr>
                          <m:t>𝑀</m:t>
                        </m:r>
                        <m:r>
                          <a:rPr lang="pt-BR" i="1">
                            <a:latin typeface="Cambria Math"/>
                          </a:rPr>
                          <m:t>−1</m:t>
                        </m:r>
                      </m:sup>
                      <m:e>
                        <m:sSub>
                          <m:sSubPr>
                            <m:ctrlPr>
                              <a:rPr lang="pt-BR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pt-BR" b="1" i="1">
                                <a:latin typeface="Cambria Math"/>
                              </a:rPr>
                              <m:t>𝒚</m:t>
                            </m:r>
                          </m:e>
                          <m:sub>
                            <m:r>
                              <a:rPr lang="pt-BR" i="1">
                                <a:latin typeface="Cambria Math"/>
                              </a:rPr>
                              <m:t>𝑗</m:t>
                            </m:r>
                          </m:sub>
                        </m:sSub>
                        <m:r>
                          <a:rPr lang="pt-BR" i="1">
                            <a:latin typeface="Cambria Math"/>
                            <a:ea typeface="Cambria Math"/>
                          </a:rPr>
                          <m:t>∙</m:t>
                        </m:r>
                        <m:r>
                          <m:rPr>
                            <m:sty m:val="p"/>
                          </m:rPr>
                          <a:rPr lang="pt-BR">
                            <a:latin typeface="Cambria Math"/>
                            <a:ea typeface="Cambria Math"/>
                          </a:rPr>
                          <m:t>log</m:t>
                        </m:r>
                        <m:r>
                          <a:rPr lang="pt-BR" i="1">
                            <a:latin typeface="Cambria Math"/>
                            <a:ea typeface="Cambria Math"/>
                          </a:rPr>
                          <m:t>⁡(</m:t>
                        </m:r>
                        <m:sSub>
                          <m:sSubPr>
                            <m:ctrlPr>
                              <a:rPr lang="pt-BR" i="1">
                                <a:latin typeface="Cambria Math"/>
                                <a:ea typeface="Cambria Math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pt-BR" b="1" i="1">
                                    <a:latin typeface="Cambria Math"/>
                                    <a:ea typeface="Cambria Math"/>
                                  </a:rPr>
                                </m:ctrlPr>
                              </m:accPr>
                              <m:e>
                                <m:r>
                                  <a:rPr lang="pt-BR" b="1" i="1">
                                    <a:latin typeface="Cambria Math"/>
                                    <a:ea typeface="Cambria Math"/>
                                  </a:rPr>
                                  <m:t>𝒚</m:t>
                                </m:r>
                              </m:e>
                            </m:acc>
                          </m:e>
                          <m:sub>
                            <m:r>
                              <a:rPr lang="pt-BR" i="1">
                                <a:latin typeface="Cambria Math"/>
                                <a:ea typeface="Cambria Math"/>
                              </a:rPr>
                              <m:t>𝑗</m:t>
                            </m:r>
                          </m:sub>
                        </m:sSub>
                        <m:r>
                          <a:rPr lang="pt-BR" i="1">
                            <a:latin typeface="Cambria Math"/>
                            <a:ea typeface="Cambria Math"/>
                          </a:rPr>
                          <m:t>)</m:t>
                        </m:r>
                      </m:e>
                    </m:nary>
                  </m:oMath>
                </a14:m>
                <a:endParaRPr lang="pt-BR" dirty="0"/>
              </a:p>
              <a:p>
                <a:endParaRPr lang="pt-BR" dirty="0" smtClean="0"/>
              </a:p>
              <a:p>
                <a:r>
                  <a:rPr lang="pt-BR" dirty="0" smtClean="0"/>
                  <a:t>Entropia cruzada para 2 classes (M=2):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pt-BR" i="1">
                        <a:latin typeface="Cambria Math"/>
                      </a:rPr>
                      <m:t>𝐿</m:t>
                    </m:r>
                    <m:d>
                      <m:dPr>
                        <m:ctrlPr>
                          <a:rPr lang="pt-BR" i="1">
                            <a:latin typeface="Cambria Math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/>
                          </a:rPr>
                          <m:t>𝒚</m:t>
                        </m:r>
                        <m:r>
                          <a:rPr lang="pt-BR" i="1">
                            <a:latin typeface="Cambria Math"/>
                          </a:rPr>
                          <m:t>, </m:t>
                        </m:r>
                        <m:acc>
                          <m:accPr>
                            <m:chr m:val="̂"/>
                            <m:ctrlPr>
                              <a:rPr lang="pt-BR" i="1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pt-BR" b="1" i="1">
                                <a:latin typeface="Cambria Math"/>
                              </a:rPr>
                              <m:t>𝒚</m:t>
                            </m:r>
                          </m:e>
                        </m:acc>
                      </m:e>
                    </m:d>
                    <m:r>
                      <a:rPr lang="pt-BR" i="1">
                        <a:latin typeface="Cambria Math"/>
                      </a:rPr>
                      <m:t>=−(</m:t>
                    </m:r>
                    <m:r>
                      <a:rPr lang="pt-BR" b="1" i="1">
                        <a:latin typeface="Cambria Math"/>
                      </a:rPr>
                      <m:t>𝒚</m:t>
                    </m:r>
                    <m:r>
                      <a:rPr lang="pt-BR" i="1">
                        <a:latin typeface="Cambria Math"/>
                        <a:ea typeface="Cambria Math"/>
                      </a:rPr>
                      <m:t>∙</m:t>
                    </m:r>
                    <m:func>
                      <m:funcPr>
                        <m:ctrlPr>
                          <a:rPr lang="pt-BR" i="1">
                            <a:latin typeface="Cambria Math"/>
                            <a:ea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pt-BR">
                            <a:latin typeface="Cambria Math"/>
                            <a:ea typeface="Cambria Math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pt-BR" i="1">
                                <a:latin typeface="Cambria Math"/>
                                <a:ea typeface="Cambria Math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pt-BR" b="1" i="1">
                                    <a:latin typeface="Cambria Math"/>
                                    <a:ea typeface="Cambria Math"/>
                                  </a:rPr>
                                </m:ctrlPr>
                              </m:accPr>
                              <m:e>
                                <m:r>
                                  <a:rPr lang="pt-BR" b="1" i="1">
                                    <a:latin typeface="Cambria Math"/>
                                    <a:ea typeface="Cambria Math"/>
                                  </a:rPr>
                                  <m:t>𝒚</m:t>
                                </m:r>
                              </m:e>
                            </m:acc>
                          </m:e>
                        </m:d>
                      </m:e>
                    </m:func>
                    <m:r>
                      <a:rPr lang="pt-BR" i="1">
                        <a:latin typeface="Cambria Math"/>
                      </a:rPr>
                      <m:t>+</m:t>
                    </m:r>
                    <m:d>
                      <m:dPr>
                        <m:ctrlPr>
                          <a:rPr lang="pt-BR" i="1"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pt-BR" i="1">
                            <a:latin typeface="Cambria Math"/>
                          </a:rPr>
                          <m:t>1−</m:t>
                        </m:r>
                        <m:r>
                          <a:rPr lang="pt-BR" b="1" i="1">
                            <a:latin typeface="Cambria Math"/>
                          </a:rPr>
                          <m:t>𝒚</m:t>
                        </m:r>
                      </m:e>
                    </m:d>
                    <m:func>
                      <m:funcPr>
                        <m:ctrlPr>
                          <a:rPr lang="pt-BR" i="1">
                            <a:latin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pt-BR">
                            <a:latin typeface="Cambria Math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pt-BR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pt-BR" i="1">
                                <a:latin typeface="Cambria Math"/>
                              </a:rPr>
                              <m:t>1−</m:t>
                            </m:r>
                            <m:acc>
                              <m:accPr>
                                <m:chr m:val="̂"/>
                                <m:ctrlPr>
                                  <a:rPr lang="pt-BR" i="1">
                                    <a:latin typeface="Cambria Math"/>
                                  </a:rPr>
                                </m:ctrlPr>
                              </m:accPr>
                              <m:e>
                                <m:r>
                                  <a:rPr lang="pt-BR" b="1" i="1">
                                    <a:latin typeface="Cambria Math"/>
                                  </a:rPr>
                                  <m:t>𝒚</m:t>
                                </m:r>
                              </m:e>
                            </m:acc>
                          </m:e>
                        </m:d>
                      </m:e>
                    </m:func>
                    <m:r>
                      <a:rPr lang="pt-BR" i="1">
                        <a:latin typeface="Cambria Math"/>
                      </a:rPr>
                      <m:t>)</m:t>
                    </m:r>
                  </m:oMath>
                </a14:m>
                <a:endParaRPr lang="pt-BR" dirty="0"/>
              </a:p>
              <a:p>
                <a:endParaRPr lang="pt-BR" dirty="0"/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400" t="-193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47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SIN393 (2023)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56038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Entropia cruzada para </a:t>
            </a:r>
            <a:r>
              <a:rPr lang="pt-BR" dirty="0" smtClean="0"/>
              <a:t>M&gt;2</a:t>
            </a:r>
            <a:endParaRPr lang="pt-B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pt-BR" dirty="0" smtClean="0"/>
                  <a:t>5 classes, classificação </a:t>
                </a:r>
                <a:r>
                  <a:rPr lang="pt-BR" b="1" dirty="0" smtClean="0"/>
                  <a:t>correta</a:t>
                </a:r>
                <a:r>
                  <a:rPr lang="pt-BR" dirty="0" smtClean="0"/>
                  <a:t>, com 72% de probabilidade: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pt-BR" b="1" i="1" smtClean="0">
                        <a:latin typeface="Cambria Math"/>
                      </a:rPr>
                      <m:t>𝒚</m:t>
                    </m:r>
                    <m:r>
                      <a:rPr lang="pt-BR" i="1">
                        <a:latin typeface="Cambria Math"/>
                      </a:rPr>
                      <m:t>=[0   </m:t>
                    </m:r>
                    <m:r>
                      <a:rPr lang="pt-BR" b="0" i="1" smtClean="0">
                        <a:latin typeface="Cambria Math"/>
                      </a:rPr>
                      <m:t>      </m:t>
                    </m:r>
                    <m:r>
                      <a:rPr lang="pt-BR" i="1">
                        <a:latin typeface="Cambria Math"/>
                      </a:rPr>
                      <m:t>0  </m:t>
                    </m:r>
                    <m:r>
                      <a:rPr lang="pt-BR" b="0" i="1" smtClean="0">
                        <a:latin typeface="Cambria Math"/>
                      </a:rPr>
                      <m:t>    </m:t>
                    </m:r>
                    <m:r>
                      <a:rPr lang="pt-BR" i="1">
                        <a:latin typeface="Cambria Math"/>
                      </a:rPr>
                      <m:t> 0</m:t>
                    </m:r>
                    <m:r>
                      <a:rPr lang="pt-BR" b="0" i="1" smtClean="0">
                        <a:latin typeface="Cambria Math"/>
                      </a:rPr>
                      <m:t>        1</m:t>
                    </m:r>
                    <m:r>
                      <a:rPr lang="pt-BR" i="1">
                        <a:latin typeface="Cambria Math"/>
                      </a:rPr>
                      <m:t> </m:t>
                    </m:r>
                    <m:r>
                      <a:rPr lang="pt-BR" b="0" i="1" smtClean="0">
                        <a:latin typeface="Cambria Math"/>
                      </a:rPr>
                      <m:t>      </m:t>
                    </m:r>
                    <m:r>
                      <a:rPr lang="pt-BR" i="1">
                        <a:latin typeface="Cambria Math"/>
                      </a:rPr>
                      <m:t>   0]</m:t>
                    </m:r>
                  </m:oMath>
                </a14:m>
                <a:endParaRPr lang="pt-BR" dirty="0"/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pt-BR" i="1" smtClean="0">
                            <a:latin typeface="Cambria Math"/>
                          </a:rPr>
                        </m:ctrlPr>
                      </m:accPr>
                      <m:e>
                        <m:r>
                          <a:rPr lang="pt-BR" b="1" i="1" smtClean="0">
                            <a:latin typeface="Cambria Math"/>
                          </a:rPr>
                          <m:t>𝒚</m:t>
                        </m:r>
                      </m:e>
                    </m:acc>
                    <m:r>
                      <a:rPr lang="pt-BR" b="0" i="1" smtClean="0">
                        <a:latin typeface="Cambria Math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pt-BR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pt-BR" b="0" i="1" smtClean="0">
                            <a:latin typeface="Cambria Math"/>
                          </a:rPr>
                          <m:t>0,20   0,0   0,05</m:t>
                        </m:r>
                        <m:r>
                          <a:rPr lang="pt-BR" b="0" i="1" smtClean="0">
                            <a:latin typeface="Cambria Math"/>
                          </a:rPr>
                          <m:t> </m:t>
                        </m:r>
                        <m:r>
                          <a:rPr lang="pt-BR" b="0" i="1" smtClean="0">
                            <a:latin typeface="Cambria Math"/>
                          </a:rPr>
                          <m:t> 0,72    0,03</m:t>
                        </m:r>
                      </m:e>
                    </m:d>
                  </m:oMath>
                </a14:m>
                <a:endParaRPr lang="pt-BR" b="0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pt-BR" i="1">
                        <a:latin typeface="Cambria Math"/>
                      </a:rPr>
                      <m:t>𝐿</m:t>
                    </m:r>
                    <m:d>
                      <m:dPr>
                        <m:ctrlPr>
                          <a:rPr lang="pt-BR" i="1">
                            <a:latin typeface="Cambria Math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/>
                          </a:rPr>
                          <m:t>𝒚</m:t>
                        </m:r>
                        <m:r>
                          <a:rPr lang="pt-BR" i="1">
                            <a:latin typeface="Cambria Math"/>
                          </a:rPr>
                          <m:t>, </m:t>
                        </m:r>
                        <m:acc>
                          <m:accPr>
                            <m:chr m:val="̂"/>
                            <m:ctrlPr>
                              <a:rPr lang="pt-BR" i="1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pt-BR" b="1" i="1">
                                <a:latin typeface="Cambria Math"/>
                              </a:rPr>
                              <m:t>𝒚</m:t>
                            </m:r>
                          </m:e>
                        </m:acc>
                      </m:e>
                    </m:d>
                    <m:r>
                      <a:rPr lang="pt-BR" i="1">
                        <a:latin typeface="Cambria Math"/>
                      </a:rPr>
                      <m:t>=</m:t>
                    </m:r>
                    <m:r>
                      <a:rPr lang="pt-BR" b="0" i="1" smtClean="0">
                        <a:latin typeface="Cambria Math"/>
                      </a:rPr>
                      <m:t>−(0</m:t>
                    </m:r>
                    <m:r>
                      <a:rPr lang="pt-BR" b="0" i="1" smtClean="0">
                        <a:latin typeface="Cambria Math"/>
                        <a:ea typeface="Cambria Math"/>
                      </a:rPr>
                      <m:t>×</m:t>
                    </m:r>
                    <m:func>
                      <m:funcPr>
                        <m:ctrlPr>
                          <a:rPr lang="pt-BR" b="0" i="1" smtClean="0">
                            <a:latin typeface="Cambria Math"/>
                            <a:ea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pt-BR" b="0" i="0" smtClean="0">
                            <a:latin typeface="Cambria Math"/>
                            <a:ea typeface="Cambria Math"/>
                          </a:rPr>
                          <m:t>log</m:t>
                        </m:r>
                      </m:fName>
                      <m:e>
                        <m:r>
                          <a:rPr lang="pt-BR" b="0" i="1" smtClean="0">
                            <a:latin typeface="Cambria Math"/>
                            <a:ea typeface="Cambria Math"/>
                          </a:rPr>
                          <m:t>0,2</m:t>
                        </m:r>
                      </m:e>
                    </m:func>
                    <m:r>
                      <a:rPr lang="pt-BR" b="0" i="1" smtClean="0">
                        <a:latin typeface="Cambria Math"/>
                        <a:ea typeface="Cambria Math"/>
                      </a:rPr>
                      <m:t>+</m:t>
                    </m:r>
                    <m:r>
                      <a:rPr lang="pt-BR" i="1">
                        <a:latin typeface="Cambria Math"/>
                      </a:rPr>
                      <m:t>0</m:t>
                    </m:r>
                    <m:r>
                      <a:rPr lang="pt-BR" i="1">
                        <a:latin typeface="Cambria Math"/>
                        <a:ea typeface="Cambria Math"/>
                      </a:rPr>
                      <m:t>×</m:t>
                    </m:r>
                    <m:func>
                      <m:funcPr>
                        <m:ctrlPr>
                          <a:rPr lang="pt-BR" i="1">
                            <a:latin typeface="Cambria Math"/>
                            <a:ea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pt-BR">
                            <a:latin typeface="Cambria Math"/>
                            <a:ea typeface="Cambria Math"/>
                          </a:rPr>
                          <m:t>log</m:t>
                        </m:r>
                      </m:fName>
                      <m:e>
                        <m:r>
                          <a:rPr lang="pt-BR" i="1">
                            <a:latin typeface="Cambria Math"/>
                            <a:ea typeface="Cambria Math"/>
                          </a:rPr>
                          <m:t>0,</m:t>
                        </m:r>
                        <m:r>
                          <a:rPr lang="pt-BR" b="0" i="1" smtClean="0">
                            <a:latin typeface="Cambria Math"/>
                            <a:ea typeface="Cambria Math"/>
                          </a:rPr>
                          <m:t>0</m:t>
                        </m:r>
                      </m:e>
                    </m:func>
                    <m:r>
                      <a:rPr lang="pt-BR" i="1">
                        <a:latin typeface="Cambria Math"/>
                        <a:ea typeface="Cambria Math"/>
                      </a:rPr>
                      <m:t>+</m:t>
                    </m:r>
                    <m:r>
                      <a:rPr lang="pt-BR" i="1">
                        <a:latin typeface="Cambria Math"/>
                      </a:rPr>
                      <m:t>0</m:t>
                    </m:r>
                    <m:r>
                      <a:rPr lang="pt-BR" i="1">
                        <a:latin typeface="Cambria Math"/>
                        <a:ea typeface="Cambria Math"/>
                      </a:rPr>
                      <m:t>×</m:t>
                    </m:r>
                    <m:func>
                      <m:funcPr>
                        <m:ctrlPr>
                          <a:rPr lang="pt-BR" i="1" smtClean="0">
                            <a:latin typeface="Cambria Math"/>
                            <a:ea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pt-BR">
                            <a:latin typeface="Cambria Math"/>
                            <a:ea typeface="Cambria Math"/>
                          </a:rPr>
                          <m:t>log</m:t>
                        </m:r>
                      </m:fName>
                      <m:e>
                        <m:r>
                          <a:rPr lang="pt-BR" i="1">
                            <a:latin typeface="Cambria Math"/>
                            <a:ea typeface="Cambria Math"/>
                          </a:rPr>
                          <m:t>0,</m:t>
                        </m:r>
                        <m:r>
                          <a:rPr lang="pt-BR" b="0" i="1" smtClean="0">
                            <a:latin typeface="Cambria Math"/>
                            <a:ea typeface="Cambria Math"/>
                          </a:rPr>
                          <m:t>5</m:t>
                        </m:r>
                      </m:e>
                    </m:func>
                    <m:r>
                      <a:rPr lang="pt-BR" i="1">
                        <a:latin typeface="Cambria Math"/>
                        <a:ea typeface="Cambria Math"/>
                      </a:rPr>
                      <m:t>+</m:t>
                    </m:r>
                    <m:r>
                      <a:rPr lang="pt-BR" b="0" i="1" smtClean="0">
                        <a:latin typeface="Cambria Math"/>
                      </a:rPr>
                      <m:t>1</m:t>
                    </m:r>
                    <m:r>
                      <a:rPr lang="pt-BR" i="1">
                        <a:latin typeface="Cambria Math"/>
                        <a:ea typeface="Cambria Math"/>
                      </a:rPr>
                      <m:t>×</m:t>
                    </m:r>
                    <m:func>
                      <m:funcPr>
                        <m:ctrlPr>
                          <a:rPr lang="pt-BR" i="1">
                            <a:latin typeface="Cambria Math"/>
                            <a:ea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pt-BR">
                            <a:latin typeface="Cambria Math"/>
                            <a:ea typeface="Cambria Math"/>
                          </a:rPr>
                          <m:t>log</m:t>
                        </m:r>
                      </m:fName>
                      <m:e>
                        <m:r>
                          <a:rPr lang="pt-BR" i="1" smtClean="0">
                            <a:latin typeface="Cambria Math"/>
                            <a:ea typeface="Cambria Math"/>
                          </a:rPr>
                          <m:t>0</m:t>
                        </m:r>
                        <m:r>
                          <a:rPr lang="pt-BR" i="1">
                            <a:latin typeface="Cambria Math"/>
                            <a:ea typeface="Cambria Math"/>
                          </a:rPr>
                          <m:t>,</m:t>
                        </m:r>
                        <m:r>
                          <a:rPr lang="pt-BR" b="0" i="1" smtClean="0">
                            <a:latin typeface="Cambria Math"/>
                            <a:ea typeface="Cambria Math"/>
                          </a:rPr>
                          <m:t>72</m:t>
                        </m:r>
                      </m:e>
                    </m:func>
                    <m:r>
                      <a:rPr lang="pt-BR" i="1">
                        <a:latin typeface="Cambria Math"/>
                        <a:ea typeface="Cambria Math"/>
                      </a:rPr>
                      <m:t>+</m:t>
                    </m:r>
                    <m:r>
                      <a:rPr lang="pt-BR" i="1">
                        <a:latin typeface="Cambria Math"/>
                      </a:rPr>
                      <m:t>0</m:t>
                    </m:r>
                    <m:r>
                      <a:rPr lang="pt-BR" i="1">
                        <a:latin typeface="Cambria Math"/>
                        <a:ea typeface="Cambria Math"/>
                      </a:rPr>
                      <m:t>×</m:t>
                    </m:r>
                    <m:func>
                      <m:funcPr>
                        <m:ctrlPr>
                          <a:rPr lang="pt-BR" i="1">
                            <a:latin typeface="Cambria Math"/>
                            <a:ea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pt-BR">
                            <a:latin typeface="Cambria Math"/>
                            <a:ea typeface="Cambria Math"/>
                          </a:rPr>
                          <m:t>log</m:t>
                        </m:r>
                      </m:fName>
                      <m:e>
                        <m:r>
                          <a:rPr lang="pt-BR" i="1">
                            <a:latin typeface="Cambria Math"/>
                            <a:ea typeface="Cambria Math"/>
                          </a:rPr>
                          <m:t>0,0</m:t>
                        </m:r>
                        <m:r>
                          <a:rPr lang="pt-BR" b="0" i="1" smtClean="0">
                            <a:latin typeface="Cambria Math"/>
                            <a:ea typeface="Cambria Math"/>
                          </a:rPr>
                          <m:t>3</m:t>
                        </m:r>
                      </m:e>
                    </m:func>
                    <m:r>
                      <a:rPr lang="pt-BR" b="0" i="1" smtClean="0">
                        <a:latin typeface="Cambria Math"/>
                        <a:ea typeface="Cambria Math"/>
                      </a:rPr>
                      <m:t>)</m:t>
                    </m:r>
                  </m:oMath>
                </a14:m>
                <a:endParaRPr lang="pt-BR" b="0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pt-BR" i="1">
                        <a:latin typeface="Cambria Math"/>
                      </a:rPr>
                      <m:t>𝐿</m:t>
                    </m:r>
                    <m:d>
                      <m:dPr>
                        <m:ctrlPr>
                          <a:rPr lang="pt-BR" i="1">
                            <a:latin typeface="Cambria Math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/>
                          </a:rPr>
                          <m:t>𝒚</m:t>
                        </m:r>
                        <m:r>
                          <a:rPr lang="pt-BR" i="1">
                            <a:latin typeface="Cambria Math"/>
                          </a:rPr>
                          <m:t>, </m:t>
                        </m:r>
                        <m:acc>
                          <m:accPr>
                            <m:chr m:val="̂"/>
                            <m:ctrlPr>
                              <a:rPr lang="pt-BR" i="1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pt-BR" b="1" i="1">
                                <a:latin typeface="Cambria Math"/>
                              </a:rPr>
                              <m:t>𝒚</m:t>
                            </m:r>
                          </m:e>
                        </m:acc>
                      </m:e>
                    </m:d>
                    <m:r>
                      <a:rPr lang="pt-BR" i="1">
                        <a:latin typeface="Cambria Math"/>
                      </a:rPr>
                      <m:t>=−</m:t>
                    </m:r>
                    <m:d>
                      <m:dPr>
                        <m:ctrlPr>
                          <a:rPr lang="pt-BR" i="1"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pt-BR" i="1">
                                <a:latin typeface="Cambria Math"/>
                                <a:ea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pt-BR">
                                <a:latin typeface="Cambria Math"/>
                                <a:ea typeface="Cambria Math"/>
                              </a:rPr>
                              <m:t>log</m:t>
                            </m:r>
                          </m:fName>
                          <m:e>
                            <m:r>
                              <a:rPr lang="pt-BR" i="1">
                                <a:latin typeface="Cambria Math"/>
                                <a:ea typeface="Cambria Math"/>
                              </a:rPr>
                              <m:t>0,72</m:t>
                            </m:r>
                          </m:e>
                        </m:func>
                      </m:e>
                    </m:d>
                    <m:r>
                      <a:rPr lang="pt-BR" b="0" i="1" smtClean="0">
                        <a:latin typeface="Cambria Math"/>
                        <a:ea typeface="Cambria Math"/>
                      </a:rPr>
                      <m:t>=0,14267</m:t>
                    </m:r>
                  </m:oMath>
                </a14:m>
                <a:r>
                  <a:rPr lang="pt-BR" dirty="0" smtClean="0"/>
                  <a:t> </a:t>
                </a:r>
              </a:p>
              <a:p>
                <a:r>
                  <a:rPr lang="pt-BR" dirty="0" smtClean="0">
                    <a:solidFill>
                      <a:schemeClr val="bg1"/>
                    </a:solidFill>
                  </a:rPr>
                  <a:t>5 classes, classificação </a:t>
                </a:r>
                <a:r>
                  <a:rPr lang="pt-BR" b="1" dirty="0">
                    <a:solidFill>
                      <a:schemeClr val="bg1"/>
                    </a:solidFill>
                  </a:rPr>
                  <a:t>correta</a:t>
                </a:r>
                <a:r>
                  <a:rPr lang="pt-BR" dirty="0">
                    <a:solidFill>
                      <a:schemeClr val="bg1"/>
                    </a:solidFill>
                  </a:rPr>
                  <a:t>, </a:t>
                </a:r>
                <a:r>
                  <a:rPr lang="pt-BR" dirty="0" smtClean="0">
                    <a:solidFill>
                      <a:schemeClr val="bg1"/>
                    </a:solidFill>
                  </a:rPr>
                  <a:t>com 52% de probabilidade:</a:t>
                </a:r>
                <a:endParaRPr lang="pt-BR" dirty="0">
                  <a:solidFill>
                    <a:schemeClr val="bg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pt-BR" b="1" i="1">
                        <a:solidFill>
                          <a:schemeClr val="bg1"/>
                        </a:solidFill>
                        <a:latin typeface="Cambria Math"/>
                      </a:rPr>
                      <m:t>𝒚</m:t>
                    </m:r>
                    <m:r>
                      <a:rPr lang="pt-BR" i="1">
                        <a:solidFill>
                          <a:schemeClr val="bg1"/>
                        </a:solidFill>
                        <a:latin typeface="Cambria Math"/>
                      </a:rPr>
                      <m:t>=[0         0       0        1          0]</m:t>
                    </m:r>
                  </m:oMath>
                </a14:m>
                <a:endParaRPr lang="pt-BR" dirty="0">
                  <a:solidFill>
                    <a:schemeClr val="bg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</a:rPr>
                        </m:ctrlPr>
                      </m:accPr>
                      <m:e>
                        <m:r>
                          <a:rPr lang="pt-BR" b="1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𝒚</m:t>
                        </m:r>
                      </m:e>
                    </m:acc>
                    <m:r>
                      <a:rPr lang="pt-BR" i="1">
                        <a:solidFill>
                          <a:schemeClr val="bg1"/>
                        </a:solidFill>
                        <a:latin typeface="Cambria Math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</a:rPr>
                          <m:t>0,</m:t>
                        </m:r>
                        <m:r>
                          <a:rPr lang="pt-BR" b="0" i="1" smtClean="0">
                            <a:solidFill>
                              <a:schemeClr val="bg1"/>
                            </a:solidFill>
                            <a:latin typeface="Cambria Math"/>
                          </a:rPr>
                          <m:t>3</m:t>
                        </m:r>
                        <m: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</a:rPr>
                          <m:t>0   0,0   0,05,  0,</m:t>
                        </m:r>
                        <m:r>
                          <a:rPr lang="pt-BR" b="0" i="1" smtClean="0">
                            <a:solidFill>
                              <a:schemeClr val="bg1"/>
                            </a:solidFill>
                            <a:latin typeface="Cambria Math"/>
                          </a:rPr>
                          <m:t>5</m:t>
                        </m:r>
                        <m: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</a:rPr>
                          <m:t>2    0,</m:t>
                        </m:r>
                        <m:r>
                          <a:rPr lang="pt-BR" b="0" i="1" smtClean="0">
                            <a:solidFill>
                              <a:schemeClr val="bg1"/>
                            </a:solidFill>
                            <a:latin typeface="Cambria Math"/>
                          </a:rPr>
                          <m:t>1</m:t>
                        </m:r>
                        <m: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</a:rPr>
                          <m:t>3</m:t>
                        </m:r>
                      </m:e>
                    </m:d>
                  </m:oMath>
                </a14:m>
                <a:endParaRPr lang="pt-BR" dirty="0">
                  <a:solidFill>
                    <a:schemeClr val="bg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pt-BR" i="1">
                        <a:solidFill>
                          <a:schemeClr val="bg1"/>
                        </a:solidFill>
                        <a:latin typeface="Cambria Math"/>
                      </a:rPr>
                      <m:t>𝐿</m:t>
                    </m:r>
                    <m:d>
                      <m:dPr>
                        <m:ctrlP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pt-BR" b="1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𝒚</m:t>
                        </m:r>
                        <m: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</a:rPr>
                          <m:t>, </m:t>
                        </m:r>
                        <m:acc>
                          <m:accPr>
                            <m:chr m:val="̂"/>
                            <m:ctrlPr>
                              <a:rPr lang="pt-BR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pt-BR" b="1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𝒚</m:t>
                            </m:r>
                          </m:e>
                        </m:acc>
                      </m:e>
                    </m:d>
                    <m:r>
                      <a:rPr lang="pt-BR" i="1">
                        <a:solidFill>
                          <a:schemeClr val="bg1"/>
                        </a:solidFill>
                        <a:latin typeface="Cambria Math"/>
                      </a:rPr>
                      <m:t>=−(0</m:t>
                    </m:r>
                    <m:r>
                      <a:rPr lang="pt-BR" i="1">
                        <a:solidFill>
                          <a:schemeClr val="bg1"/>
                        </a:solidFill>
                        <a:latin typeface="Cambria Math"/>
                        <a:ea typeface="Cambria Math"/>
                      </a:rPr>
                      <m:t>×</m:t>
                    </m:r>
                    <m:func>
                      <m:funcPr>
                        <m:ctrlP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pt-BR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log</m:t>
                        </m:r>
                      </m:fName>
                      <m:e>
                        <m: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0,</m:t>
                        </m:r>
                        <m:r>
                          <a:rPr lang="pt-BR" b="0" i="1" smtClean="0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3</m:t>
                        </m:r>
                      </m:e>
                    </m:func>
                    <m:r>
                      <a:rPr lang="pt-BR" i="1">
                        <a:solidFill>
                          <a:schemeClr val="bg1"/>
                        </a:solidFill>
                        <a:latin typeface="Cambria Math"/>
                        <a:ea typeface="Cambria Math"/>
                      </a:rPr>
                      <m:t>+</m:t>
                    </m:r>
                    <m:r>
                      <a:rPr lang="pt-BR" i="1">
                        <a:solidFill>
                          <a:schemeClr val="bg1"/>
                        </a:solidFill>
                        <a:latin typeface="Cambria Math"/>
                      </a:rPr>
                      <m:t>0</m:t>
                    </m:r>
                    <m:r>
                      <a:rPr lang="pt-BR" i="1">
                        <a:solidFill>
                          <a:schemeClr val="bg1"/>
                        </a:solidFill>
                        <a:latin typeface="Cambria Math"/>
                        <a:ea typeface="Cambria Math"/>
                      </a:rPr>
                      <m:t>×</m:t>
                    </m:r>
                    <m:func>
                      <m:funcPr>
                        <m:ctrlP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pt-BR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log</m:t>
                        </m:r>
                      </m:fName>
                      <m:e>
                        <m: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0,0</m:t>
                        </m:r>
                      </m:e>
                    </m:func>
                    <m:r>
                      <a:rPr lang="pt-BR" i="1">
                        <a:solidFill>
                          <a:schemeClr val="bg1"/>
                        </a:solidFill>
                        <a:latin typeface="Cambria Math"/>
                        <a:ea typeface="Cambria Math"/>
                      </a:rPr>
                      <m:t>+</m:t>
                    </m:r>
                    <m:r>
                      <a:rPr lang="pt-BR" i="1">
                        <a:solidFill>
                          <a:schemeClr val="bg1"/>
                        </a:solidFill>
                        <a:latin typeface="Cambria Math"/>
                      </a:rPr>
                      <m:t>0</m:t>
                    </m:r>
                    <m:r>
                      <a:rPr lang="pt-BR" i="1">
                        <a:solidFill>
                          <a:schemeClr val="bg1"/>
                        </a:solidFill>
                        <a:latin typeface="Cambria Math"/>
                        <a:ea typeface="Cambria Math"/>
                      </a:rPr>
                      <m:t>×</m:t>
                    </m:r>
                    <m:func>
                      <m:funcPr>
                        <m:ctrlP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pt-BR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log</m:t>
                        </m:r>
                      </m:fName>
                      <m:e>
                        <m: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0,5</m:t>
                        </m:r>
                      </m:e>
                    </m:func>
                    <m:r>
                      <a:rPr lang="pt-BR" i="1">
                        <a:solidFill>
                          <a:schemeClr val="bg1"/>
                        </a:solidFill>
                        <a:latin typeface="Cambria Math"/>
                        <a:ea typeface="Cambria Math"/>
                      </a:rPr>
                      <m:t>+</m:t>
                    </m:r>
                    <m:r>
                      <a:rPr lang="pt-BR" i="1">
                        <a:solidFill>
                          <a:schemeClr val="bg1"/>
                        </a:solidFill>
                        <a:latin typeface="Cambria Math"/>
                      </a:rPr>
                      <m:t>1</m:t>
                    </m:r>
                    <m:r>
                      <a:rPr lang="pt-BR" i="1">
                        <a:solidFill>
                          <a:schemeClr val="bg1"/>
                        </a:solidFill>
                        <a:latin typeface="Cambria Math"/>
                        <a:ea typeface="Cambria Math"/>
                      </a:rPr>
                      <m:t>×</m:t>
                    </m:r>
                    <m:func>
                      <m:funcPr>
                        <m:ctrlP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pt-BR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log</m:t>
                        </m:r>
                      </m:fName>
                      <m:e>
                        <m: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0,</m:t>
                        </m:r>
                        <m:r>
                          <a:rPr lang="pt-BR" b="0" i="1" smtClean="0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5</m:t>
                        </m:r>
                        <m: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2</m:t>
                        </m:r>
                      </m:e>
                    </m:func>
                    <m:r>
                      <a:rPr lang="pt-BR" i="1">
                        <a:solidFill>
                          <a:schemeClr val="bg1"/>
                        </a:solidFill>
                        <a:latin typeface="Cambria Math"/>
                        <a:ea typeface="Cambria Math"/>
                      </a:rPr>
                      <m:t>+</m:t>
                    </m:r>
                    <m:r>
                      <a:rPr lang="pt-BR" i="1">
                        <a:solidFill>
                          <a:schemeClr val="bg1"/>
                        </a:solidFill>
                        <a:latin typeface="Cambria Math"/>
                      </a:rPr>
                      <m:t>0</m:t>
                    </m:r>
                    <m:r>
                      <a:rPr lang="pt-BR" i="1">
                        <a:solidFill>
                          <a:schemeClr val="bg1"/>
                        </a:solidFill>
                        <a:latin typeface="Cambria Math"/>
                        <a:ea typeface="Cambria Math"/>
                      </a:rPr>
                      <m:t>×</m:t>
                    </m:r>
                    <m:func>
                      <m:funcPr>
                        <m:ctrlP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pt-BR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log</m:t>
                        </m:r>
                      </m:fName>
                      <m:e>
                        <m: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0,</m:t>
                        </m:r>
                        <m:r>
                          <a:rPr lang="pt-BR" b="0" i="1" smtClean="0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1</m:t>
                        </m:r>
                        <m: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3</m:t>
                        </m:r>
                      </m:e>
                    </m:func>
                    <m:r>
                      <a:rPr lang="pt-BR" i="1">
                        <a:solidFill>
                          <a:schemeClr val="bg1"/>
                        </a:solidFill>
                        <a:latin typeface="Cambria Math"/>
                        <a:ea typeface="Cambria Math"/>
                      </a:rPr>
                      <m:t>)</m:t>
                    </m:r>
                  </m:oMath>
                </a14:m>
                <a:endParaRPr lang="pt-BR" dirty="0">
                  <a:solidFill>
                    <a:schemeClr val="bg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pt-BR" i="1">
                        <a:solidFill>
                          <a:schemeClr val="bg1"/>
                        </a:solidFill>
                        <a:latin typeface="Cambria Math"/>
                      </a:rPr>
                      <m:t>𝐿</m:t>
                    </m:r>
                    <m:d>
                      <m:dPr>
                        <m:ctrlP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pt-BR" b="1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𝒚</m:t>
                        </m:r>
                        <m: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</a:rPr>
                          <m:t>, </m:t>
                        </m:r>
                        <m:acc>
                          <m:accPr>
                            <m:chr m:val="̂"/>
                            <m:ctrlPr>
                              <a:rPr lang="pt-BR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pt-BR" b="1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𝒚</m:t>
                            </m:r>
                          </m:e>
                        </m:acc>
                      </m:e>
                    </m:d>
                    <m:r>
                      <a:rPr lang="pt-BR" i="1">
                        <a:solidFill>
                          <a:schemeClr val="bg1"/>
                        </a:solidFill>
                        <a:latin typeface="Cambria Math"/>
                      </a:rPr>
                      <m:t>=−</m:t>
                    </m:r>
                    <m:d>
                      <m:dPr>
                        <m:ctrlP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pt-BR" i="1">
                                <a:solidFill>
                                  <a:schemeClr val="bg1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pt-BR">
                                <a:solidFill>
                                  <a:schemeClr val="bg1"/>
                                </a:solidFill>
                                <a:latin typeface="Cambria Math"/>
                                <a:ea typeface="Cambria Math"/>
                              </a:rPr>
                              <m:t>log</m:t>
                            </m:r>
                          </m:fName>
                          <m:e>
                            <m:r>
                              <a:rPr lang="pt-BR" i="1">
                                <a:solidFill>
                                  <a:schemeClr val="bg1"/>
                                </a:solidFill>
                                <a:latin typeface="Cambria Math"/>
                                <a:ea typeface="Cambria Math"/>
                              </a:rPr>
                              <m:t>0,</m:t>
                            </m:r>
                            <m:r>
                              <a:rPr lang="pt-BR" b="0" i="1" smtClean="0">
                                <a:solidFill>
                                  <a:schemeClr val="bg1"/>
                                </a:solidFill>
                                <a:latin typeface="Cambria Math"/>
                                <a:ea typeface="Cambria Math"/>
                              </a:rPr>
                              <m:t>5</m:t>
                            </m:r>
                            <m:r>
                              <a:rPr lang="pt-BR" i="1">
                                <a:solidFill>
                                  <a:schemeClr val="bg1"/>
                                </a:solidFill>
                                <a:latin typeface="Cambria Math"/>
                                <a:ea typeface="Cambria Math"/>
                              </a:rPr>
                              <m:t>2</m:t>
                            </m:r>
                          </m:e>
                        </m:func>
                      </m:e>
                    </m:d>
                    <m:r>
                      <a:rPr lang="pt-BR" i="1">
                        <a:solidFill>
                          <a:schemeClr val="bg1"/>
                        </a:solidFill>
                        <a:latin typeface="Cambria Math"/>
                        <a:ea typeface="Cambria Math"/>
                      </a:rPr>
                      <m:t>=0,</m:t>
                    </m:r>
                    <m:r>
                      <a:rPr lang="pt-BR" b="0" i="1" smtClean="0">
                        <a:solidFill>
                          <a:schemeClr val="bg1"/>
                        </a:solidFill>
                        <a:latin typeface="Cambria Math"/>
                        <a:ea typeface="Cambria Math"/>
                      </a:rPr>
                      <m:t>284</m:t>
                    </m:r>
                  </m:oMath>
                </a14:m>
                <a:r>
                  <a:rPr lang="pt-BR" dirty="0">
                    <a:solidFill>
                      <a:schemeClr val="bg1"/>
                    </a:solidFill>
                  </a:rPr>
                  <a:t> </a:t>
                </a:r>
              </a:p>
              <a:p>
                <a:r>
                  <a:rPr lang="pt-BR" dirty="0">
                    <a:solidFill>
                      <a:schemeClr val="bg1"/>
                    </a:solidFill>
                  </a:rPr>
                  <a:t>5 classes, classificação </a:t>
                </a:r>
                <a:r>
                  <a:rPr lang="pt-BR" b="1" dirty="0" smtClean="0">
                    <a:solidFill>
                      <a:schemeClr val="bg1"/>
                    </a:solidFill>
                  </a:rPr>
                  <a:t>incorreta</a:t>
                </a:r>
                <a:r>
                  <a:rPr lang="pt-BR" dirty="0" smtClean="0">
                    <a:solidFill>
                      <a:schemeClr val="bg1"/>
                    </a:solidFill>
                  </a:rPr>
                  <a:t>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pt-BR" b="1" i="1">
                        <a:solidFill>
                          <a:schemeClr val="bg1"/>
                        </a:solidFill>
                        <a:latin typeface="Cambria Math"/>
                      </a:rPr>
                      <m:t>𝒚</m:t>
                    </m:r>
                    <m:r>
                      <a:rPr lang="pt-BR" i="1">
                        <a:solidFill>
                          <a:schemeClr val="bg1"/>
                        </a:solidFill>
                        <a:latin typeface="Cambria Math"/>
                      </a:rPr>
                      <m:t>=[0         0       0        1          0]</m:t>
                    </m:r>
                  </m:oMath>
                </a14:m>
                <a:endParaRPr lang="pt-BR" dirty="0">
                  <a:solidFill>
                    <a:schemeClr val="bg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</a:rPr>
                        </m:ctrlPr>
                      </m:accPr>
                      <m:e>
                        <m:r>
                          <a:rPr lang="pt-BR" b="1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𝒚</m:t>
                        </m:r>
                      </m:e>
                    </m:acc>
                    <m:r>
                      <a:rPr lang="pt-BR" i="1">
                        <a:solidFill>
                          <a:schemeClr val="bg1"/>
                        </a:solidFill>
                        <a:latin typeface="Cambria Math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</a:rPr>
                          <m:t>0,</m:t>
                        </m:r>
                        <m:r>
                          <a:rPr lang="pt-BR" b="0" i="1" smtClean="0">
                            <a:solidFill>
                              <a:schemeClr val="bg1"/>
                            </a:solidFill>
                            <a:latin typeface="Cambria Math"/>
                          </a:rPr>
                          <m:t>6</m:t>
                        </m:r>
                        <m: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</a:rPr>
                          <m:t>0   0,0   0,0</m:t>
                        </m:r>
                        <m:r>
                          <a:rPr lang="pt-BR" b="0" i="1" smtClean="0">
                            <a:solidFill>
                              <a:schemeClr val="bg1"/>
                            </a:solidFill>
                            <a:latin typeface="Cambria Math"/>
                          </a:rPr>
                          <m:t>7</m:t>
                        </m:r>
                        <m: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</a:rPr>
                          <m:t>,  0,</m:t>
                        </m:r>
                        <m:r>
                          <a:rPr lang="pt-BR" b="0" i="1" smtClean="0">
                            <a:solidFill>
                              <a:schemeClr val="bg1"/>
                            </a:solidFill>
                            <a:latin typeface="Cambria Math"/>
                          </a:rPr>
                          <m:t>30</m:t>
                        </m:r>
                        <m: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</a:rPr>
                          <m:t>    0,03</m:t>
                        </m:r>
                      </m:e>
                    </m:d>
                  </m:oMath>
                </a14:m>
                <a:endParaRPr lang="pt-BR" dirty="0">
                  <a:solidFill>
                    <a:schemeClr val="bg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pt-BR" i="1">
                        <a:solidFill>
                          <a:schemeClr val="bg1"/>
                        </a:solidFill>
                        <a:latin typeface="Cambria Math"/>
                      </a:rPr>
                      <m:t>𝐿</m:t>
                    </m:r>
                    <m:d>
                      <m:dPr>
                        <m:ctrlP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pt-BR" b="1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𝒚</m:t>
                        </m:r>
                        <m: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</a:rPr>
                          <m:t>, </m:t>
                        </m:r>
                        <m:acc>
                          <m:accPr>
                            <m:chr m:val="̂"/>
                            <m:ctrlPr>
                              <a:rPr lang="pt-BR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pt-BR" b="1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𝒚</m:t>
                            </m:r>
                          </m:e>
                        </m:acc>
                      </m:e>
                    </m:d>
                    <m:r>
                      <a:rPr lang="pt-BR" i="1">
                        <a:solidFill>
                          <a:schemeClr val="bg1"/>
                        </a:solidFill>
                        <a:latin typeface="Cambria Math"/>
                      </a:rPr>
                      <m:t>=−(0</m:t>
                    </m:r>
                    <m:r>
                      <a:rPr lang="pt-BR" i="1">
                        <a:solidFill>
                          <a:schemeClr val="bg1"/>
                        </a:solidFill>
                        <a:latin typeface="Cambria Math"/>
                        <a:ea typeface="Cambria Math"/>
                      </a:rPr>
                      <m:t>×</m:t>
                    </m:r>
                    <m:func>
                      <m:funcPr>
                        <m:ctrlP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pt-BR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log</m:t>
                        </m:r>
                      </m:fName>
                      <m:e>
                        <m: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0,</m:t>
                        </m:r>
                        <m:r>
                          <a:rPr lang="pt-BR" b="0" i="1" smtClean="0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6</m:t>
                        </m:r>
                      </m:e>
                    </m:func>
                    <m:r>
                      <a:rPr lang="pt-BR" i="1">
                        <a:solidFill>
                          <a:schemeClr val="bg1"/>
                        </a:solidFill>
                        <a:latin typeface="Cambria Math"/>
                        <a:ea typeface="Cambria Math"/>
                      </a:rPr>
                      <m:t>+</m:t>
                    </m:r>
                    <m:r>
                      <a:rPr lang="pt-BR" i="1">
                        <a:solidFill>
                          <a:schemeClr val="bg1"/>
                        </a:solidFill>
                        <a:latin typeface="Cambria Math"/>
                      </a:rPr>
                      <m:t>0</m:t>
                    </m:r>
                    <m:r>
                      <a:rPr lang="pt-BR" i="1">
                        <a:solidFill>
                          <a:schemeClr val="bg1"/>
                        </a:solidFill>
                        <a:latin typeface="Cambria Math"/>
                        <a:ea typeface="Cambria Math"/>
                      </a:rPr>
                      <m:t>×</m:t>
                    </m:r>
                    <m:func>
                      <m:funcPr>
                        <m:ctrlP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pt-BR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log</m:t>
                        </m:r>
                      </m:fName>
                      <m:e>
                        <m: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0,0</m:t>
                        </m:r>
                      </m:e>
                    </m:func>
                    <m:r>
                      <a:rPr lang="pt-BR" i="1">
                        <a:solidFill>
                          <a:schemeClr val="bg1"/>
                        </a:solidFill>
                        <a:latin typeface="Cambria Math"/>
                        <a:ea typeface="Cambria Math"/>
                      </a:rPr>
                      <m:t>+</m:t>
                    </m:r>
                    <m:r>
                      <a:rPr lang="pt-BR" i="1">
                        <a:solidFill>
                          <a:schemeClr val="bg1"/>
                        </a:solidFill>
                        <a:latin typeface="Cambria Math"/>
                      </a:rPr>
                      <m:t>0</m:t>
                    </m:r>
                    <m:r>
                      <a:rPr lang="pt-BR" i="1">
                        <a:solidFill>
                          <a:schemeClr val="bg1"/>
                        </a:solidFill>
                        <a:latin typeface="Cambria Math"/>
                        <a:ea typeface="Cambria Math"/>
                      </a:rPr>
                      <m:t>×</m:t>
                    </m:r>
                    <m:func>
                      <m:funcPr>
                        <m:ctrlP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pt-BR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log</m:t>
                        </m:r>
                      </m:fName>
                      <m:e>
                        <m: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0,</m:t>
                        </m:r>
                        <m:r>
                          <a:rPr lang="pt-BR" b="0" i="1" smtClean="0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07</m:t>
                        </m:r>
                      </m:e>
                    </m:func>
                    <m:r>
                      <a:rPr lang="pt-BR" i="1">
                        <a:solidFill>
                          <a:schemeClr val="bg1"/>
                        </a:solidFill>
                        <a:latin typeface="Cambria Math"/>
                        <a:ea typeface="Cambria Math"/>
                      </a:rPr>
                      <m:t>+</m:t>
                    </m:r>
                    <m:r>
                      <a:rPr lang="pt-BR" i="1">
                        <a:solidFill>
                          <a:schemeClr val="bg1"/>
                        </a:solidFill>
                        <a:latin typeface="Cambria Math"/>
                      </a:rPr>
                      <m:t>1</m:t>
                    </m:r>
                    <m:r>
                      <a:rPr lang="pt-BR" i="1">
                        <a:solidFill>
                          <a:schemeClr val="bg1"/>
                        </a:solidFill>
                        <a:latin typeface="Cambria Math"/>
                        <a:ea typeface="Cambria Math"/>
                      </a:rPr>
                      <m:t>×</m:t>
                    </m:r>
                    <m:func>
                      <m:funcPr>
                        <m:ctrlP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pt-BR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log</m:t>
                        </m:r>
                      </m:fName>
                      <m:e>
                        <m: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0,</m:t>
                        </m:r>
                        <m:r>
                          <a:rPr lang="pt-BR" b="0" i="1" smtClean="0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3</m:t>
                        </m:r>
                      </m:e>
                    </m:func>
                    <m:r>
                      <a:rPr lang="pt-BR" i="1">
                        <a:solidFill>
                          <a:schemeClr val="bg1"/>
                        </a:solidFill>
                        <a:latin typeface="Cambria Math"/>
                        <a:ea typeface="Cambria Math"/>
                      </a:rPr>
                      <m:t>+</m:t>
                    </m:r>
                    <m:r>
                      <a:rPr lang="pt-BR" i="1">
                        <a:solidFill>
                          <a:schemeClr val="bg1"/>
                        </a:solidFill>
                        <a:latin typeface="Cambria Math"/>
                      </a:rPr>
                      <m:t>0</m:t>
                    </m:r>
                    <m:r>
                      <a:rPr lang="pt-BR" i="1">
                        <a:solidFill>
                          <a:schemeClr val="bg1"/>
                        </a:solidFill>
                        <a:latin typeface="Cambria Math"/>
                        <a:ea typeface="Cambria Math"/>
                      </a:rPr>
                      <m:t>×</m:t>
                    </m:r>
                    <m:func>
                      <m:funcPr>
                        <m:ctrlP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pt-BR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log</m:t>
                        </m:r>
                      </m:fName>
                      <m:e>
                        <m: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0,03</m:t>
                        </m:r>
                      </m:e>
                    </m:func>
                    <m:r>
                      <a:rPr lang="pt-BR" i="1">
                        <a:solidFill>
                          <a:schemeClr val="bg1"/>
                        </a:solidFill>
                        <a:latin typeface="Cambria Math"/>
                        <a:ea typeface="Cambria Math"/>
                      </a:rPr>
                      <m:t>)</m:t>
                    </m:r>
                  </m:oMath>
                </a14:m>
                <a:endParaRPr lang="pt-BR" dirty="0">
                  <a:solidFill>
                    <a:schemeClr val="bg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pt-BR" i="1">
                        <a:solidFill>
                          <a:schemeClr val="bg1"/>
                        </a:solidFill>
                        <a:latin typeface="Cambria Math"/>
                      </a:rPr>
                      <m:t>𝐿</m:t>
                    </m:r>
                    <m:d>
                      <m:dPr>
                        <m:ctrlP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pt-BR" b="1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𝒚</m:t>
                        </m:r>
                        <m: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</a:rPr>
                          <m:t>, </m:t>
                        </m:r>
                        <m:acc>
                          <m:accPr>
                            <m:chr m:val="̂"/>
                            <m:ctrlPr>
                              <a:rPr lang="pt-BR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pt-BR" b="1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𝒚</m:t>
                            </m:r>
                          </m:e>
                        </m:acc>
                      </m:e>
                    </m:d>
                    <m:r>
                      <a:rPr lang="pt-BR" i="1">
                        <a:solidFill>
                          <a:schemeClr val="bg1"/>
                        </a:solidFill>
                        <a:latin typeface="Cambria Math"/>
                      </a:rPr>
                      <m:t>=−</m:t>
                    </m:r>
                    <m:d>
                      <m:dPr>
                        <m:ctrlP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pt-BR" i="1">
                                <a:solidFill>
                                  <a:schemeClr val="bg1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pt-BR">
                                <a:solidFill>
                                  <a:schemeClr val="bg1"/>
                                </a:solidFill>
                                <a:latin typeface="Cambria Math"/>
                                <a:ea typeface="Cambria Math"/>
                              </a:rPr>
                              <m:t>log</m:t>
                            </m:r>
                          </m:fName>
                          <m:e>
                            <m:r>
                              <a:rPr lang="pt-BR" i="1">
                                <a:solidFill>
                                  <a:schemeClr val="bg1"/>
                                </a:solidFill>
                                <a:latin typeface="Cambria Math"/>
                                <a:ea typeface="Cambria Math"/>
                              </a:rPr>
                              <m:t>0,</m:t>
                            </m:r>
                            <m:r>
                              <a:rPr lang="pt-BR" b="0" i="1" smtClean="0">
                                <a:solidFill>
                                  <a:schemeClr val="bg1"/>
                                </a:solidFill>
                                <a:latin typeface="Cambria Math"/>
                                <a:ea typeface="Cambria Math"/>
                              </a:rPr>
                              <m:t>3</m:t>
                            </m:r>
                          </m:e>
                        </m:func>
                      </m:e>
                    </m:d>
                    <m:r>
                      <a:rPr lang="pt-BR" i="1">
                        <a:solidFill>
                          <a:schemeClr val="bg1"/>
                        </a:solidFill>
                        <a:latin typeface="Cambria Math"/>
                        <a:ea typeface="Cambria Math"/>
                      </a:rPr>
                      <m:t>=0,</m:t>
                    </m:r>
                    <m:r>
                      <a:rPr lang="pt-BR" b="0" i="1" smtClean="0">
                        <a:solidFill>
                          <a:schemeClr val="bg1"/>
                        </a:solidFill>
                        <a:latin typeface="Cambria Math"/>
                        <a:ea typeface="Cambria Math"/>
                      </a:rPr>
                      <m:t>5229</m:t>
                    </m:r>
                  </m:oMath>
                </a14:m>
                <a:r>
                  <a:rPr lang="pt-BR" dirty="0">
                    <a:solidFill>
                      <a:schemeClr val="bg1"/>
                    </a:solidFill>
                  </a:rPr>
                  <a:t> </a:t>
                </a:r>
              </a:p>
              <a:p>
                <a:pPr lvl="1"/>
                <a:endParaRPr lang="pt-BR" dirty="0"/>
              </a:p>
            </p:txBody>
          </p:sp>
        </mc:Choice>
        <mc:Fallback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267" t="-1383" b="-110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48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SIN393 (2023)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6643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Entropia cruzada para </a:t>
            </a:r>
            <a:r>
              <a:rPr lang="pt-BR" dirty="0" smtClean="0"/>
              <a:t>M&gt;2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pt-BR" dirty="0" smtClean="0"/>
                  <a:t>5 classes, classificação </a:t>
                </a:r>
                <a:r>
                  <a:rPr lang="pt-BR" b="1" dirty="0" smtClean="0"/>
                  <a:t>correta</a:t>
                </a:r>
                <a:r>
                  <a:rPr lang="pt-BR" dirty="0" smtClean="0"/>
                  <a:t>, com 72% de probabilidade: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pt-BR" b="1" i="1" smtClean="0">
                        <a:latin typeface="Cambria Math"/>
                      </a:rPr>
                      <m:t>𝒚</m:t>
                    </m:r>
                    <m:r>
                      <a:rPr lang="pt-BR" i="1">
                        <a:latin typeface="Cambria Math"/>
                      </a:rPr>
                      <m:t>=[0   </m:t>
                    </m:r>
                    <m:r>
                      <a:rPr lang="pt-BR" b="0" i="1" smtClean="0">
                        <a:latin typeface="Cambria Math"/>
                      </a:rPr>
                      <m:t>      </m:t>
                    </m:r>
                    <m:r>
                      <a:rPr lang="pt-BR" i="1">
                        <a:latin typeface="Cambria Math"/>
                      </a:rPr>
                      <m:t>0  </m:t>
                    </m:r>
                    <m:r>
                      <a:rPr lang="pt-BR" b="0" i="1" smtClean="0">
                        <a:latin typeface="Cambria Math"/>
                      </a:rPr>
                      <m:t>    </m:t>
                    </m:r>
                    <m:r>
                      <a:rPr lang="pt-BR" i="1">
                        <a:latin typeface="Cambria Math"/>
                      </a:rPr>
                      <m:t> 0</m:t>
                    </m:r>
                    <m:r>
                      <a:rPr lang="pt-BR" b="0" i="1" smtClean="0">
                        <a:latin typeface="Cambria Math"/>
                      </a:rPr>
                      <m:t>        1</m:t>
                    </m:r>
                    <m:r>
                      <a:rPr lang="pt-BR" i="1">
                        <a:latin typeface="Cambria Math"/>
                      </a:rPr>
                      <m:t> </m:t>
                    </m:r>
                    <m:r>
                      <a:rPr lang="pt-BR" b="0" i="1" smtClean="0">
                        <a:latin typeface="Cambria Math"/>
                      </a:rPr>
                      <m:t>      </m:t>
                    </m:r>
                    <m:r>
                      <a:rPr lang="pt-BR" i="1">
                        <a:latin typeface="Cambria Math"/>
                      </a:rPr>
                      <m:t>   0]</m:t>
                    </m:r>
                  </m:oMath>
                </a14:m>
                <a:endParaRPr lang="pt-BR" dirty="0"/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pt-BR" i="1" smtClean="0">
                            <a:latin typeface="Cambria Math"/>
                          </a:rPr>
                        </m:ctrlPr>
                      </m:accPr>
                      <m:e>
                        <m:r>
                          <a:rPr lang="pt-BR" b="1" i="1" smtClean="0">
                            <a:latin typeface="Cambria Math"/>
                          </a:rPr>
                          <m:t>𝒚</m:t>
                        </m:r>
                      </m:e>
                    </m:acc>
                    <m:r>
                      <a:rPr lang="pt-BR" b="0" i="1" smtClean="0">
                        <a:latin typeface="Cambria Math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pt-BR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pt-BR" b="0" i="1" smtClean="0">
                            <a:latin typeface="Cambria Math"/>
                          </a:rPr>
                          <m:t>0,20   0,0   0,05  0,72    0,03</m:t>
                        </m:r>
                      </m:e>
                    </m:d>
                  </m:oMath>
                </a14:m>
                <a:endParaRPr lang="pt-BR" b="0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pt-BR" i="1">
                        <a:latin typeface="Cambria Math"/>
                      </a:rPr>
                      <m:t>𝐿</m:t>
                    </m:r>
                    <m:d>
                      <m:dPr>
                        <m:ctrlPr>
                          <a:rPr lang="pt-BR" i="1">
                            <a:latin typeface="Cambria Math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/>
                          </a:rPr>
                          <m:t>𝒚</m:t>
                        </m:r>
                        <m:r>
                          <a:rPr lang="pt-BR" i="1">
                            <a:latin typeface="Cambria Math"/>
                          </a:rPr>
                          <m:t>, </m:t>
                        </m:r>
                        <m:acc>
                          <m:accPr>
                            <m:chr m:val="̂"/>
                            <m:ctrlPr>
                              <a:rPr lang="pt-BR" i="1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pt-BR" b="1" i="1">
                                <a:latin typeface="Cambria Math"/>
                              </a:rPr>
                              <m:t>𝒚</m:t>
                            </m:r>
                          </m:e>
                        </m:acc>
                      </m:e>
                    </m:d>
                    <m:r>
                      <a:rPr lang="pt-BR" i="1">
                        <a:latin typeface="Cambria Math"/>
                      </a:rPr>
                      <m:t>=</m:t>
                    </m:r>
                    <m:r>
                      <a:rPr lang="pt-BR" b="0" i="1" smtClean="0">
                        <a:latin typeface="Cambria Math"/>
                      </a:rPr>
                      <m:t>−(0</m:t>
                    </m:r>
                    <m:r>
                      <a:rPr lang="pt-BR" b="0" i="1" smtClean="0">
                        <a:latin typeface="Cambria Math"/>
                        <a:ea typeface="Cambria Math"/>
                      </a:rPr>
                      <m:t>×</m:t>
                    </m:r>
                    <m:func>
                      <m:funcPr>
                        <m:ctrlPr>
                          <a:rPr lang="pt-BR" b="0" i="1" smtClean="0">
                            <a:latin typeface="Cambria Math"/>
                            <a:ea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pt-BR" b="0" i="0" smtClean="0">
                            <a:latin typeface="Cambria Math"/>
                            <a:ea typeface="Cambria Math"/>
                          </a:rPr>
                          <m:t>log</m:t>
                        </m:r>
                      </m:fName>
                      <m:e>
                        <m:r>
                          <a:rPr lang="pt-BR" b="0" i="1" smtClean="0">
                            <a:latin typeface="Cambria Math"/>
                            <a:ea typeface="Cambria Math"/>
                          </a:rPr>
                          <m:t>0,2</m:t>
                        </m:r>
                      </m:e>
                    </m:func>
                    <m:r>
                      <a:rPr lang="pt-BR" b="0" i="1" smtClean="0">
                        <a:latin typeface="Cambria Math"/>
                        <a:ea typeface="Cambria Math"/>
                      </a:rPr>
                      <m:t>+</m:t>
                    </m:r>
                    <m:r>
                      <a:rPr lang="pt-BR" i="1">
                        <a:latin typeface="Cambria Math"/>
                      </a:rPr>
                      <m:t>0</m:t>
                    </m:r>
                    <m:r>
                      <a:rPr lang="pt-BR" i="1">
                        <a:latin typeface="Cambria Math"/>
                        <a:ea typeface="Cambria Math"/>
                      </a:rPr>
                      <m:t>×</m:t>
                    </m:r>
                    <m:func>
                      <m:funcPr>
                        <m:ctrlPr>
                          <a:rPr lang="pt-BR" i="1">
                            <a:latin typeface="Cambria Math"/>
                            <a:ea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pt-BR">
                            <a:latin typeface="Cambria Math"/>
                            <a:ea typeface="Cambria Math"/>
                          </a:rPr>
                          <m:t>log</m:t>
                        </m:r>
                      </m:fName>
                      <m:e>
                        <m:r>
                          <a:rPr lang="pt-BR" i="1">
                            <a:latin typeface="Cambria Math"/>
                            <a:ea typeface="Cambria Math"/>
                          </a:rPr>
                          <m:t>0,</m:t>
                        </m:r>
                        <m:r>
                          <a:rPr lang="pt-BR" b="0" i="1" smtClean="0">
                            <a:latin typeface="Cambria Math"/>
                            <a:ea typeface="Cambria Math"/>
                          </a:rPr>
                          <m:t>0</m:t>
                        </m:r>
                      </m:e>
                    </m:func>
                    <m:r>
                      <a:rPr lang="pt-BR" i="1">
                        <a:latin typeface="Cambria Math"/>
                        <a:ea typeface="Cambria Math"/>
                      </a:rPr>
                      <m:t>+</m:t>
                    </m:r>
                    <m:r>
                      <a:rPr lang="pt-BR" i="1">
                        <a:latin typeface="Cambria Math"/>
                      </a:rPr>
                      <m:t>0</m:t>
                    </m:r>
                    <m:r>
                      <a:rPr lang="pt-BR" i="1">
                        <a:latin typeface="Cambria Math"/>
                        <a:ea typeface="Cambria Math"/>
                      </a:rPr>
                      <m:t>×</m:t>
                    </m:r>
                    <m:func>
                      <m:funcPr>
                        <m:ctrlPr>
                          <a:rPr lang="pt-BR" i="1" smtClean="0">
                            <a:latin typeface="Cambria Math"/>
                            <a:ea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pt-BR">
                            <a:latin typeface="Cambria Math"/>
                            <a:ea typeface="Cambria Math"/>
                          </a:rPr>
                          <m:t>log</m:t>
                        </m:r>
                      </m:fName>
                      <m:e>
                        <m:r>
                          <a:rPr lang="pt-BR" i="1">
                            <a:latin typeface="Cambria Math"/>
                            <a:ea typeface="Cambria Math"/>
                          </a:rPr>
                          <m:t>0,</m:t>
                        </m:r>
                        <m:r>
                          <a:rPr lang="pt-BR" b="0" i="1" smtClean="0">
                            <a:latin typeface="Cambria Math"/>
                            <a:ea typeface="Cambria Math"/>
                          </a:rPr>
                          <m:t>5</m:t>
                        </m:r>
                      </m:e>
                    </m:func>
                    <m:r>
                      <a:rPr lang="pt-BR" i="1">
                        <a:latin typeface="Cambria Math"/>
                        <a:ea typeface="Cambria Math"/>
                      </a:rPr>
                      <m:t>+</m:t>
                    </m:r>
                    <m:r>
                      <a:rPr lang="pt-BR" b="0" i="1" smtClean="0">
                        <a:latin typeface="Cambria Math"/>
                      </a:rPr>
                      <m:t>1</m:t>
                    </m:r>
                    <m:r>
                      <a:rPr lang="pt-BR" i="1">
                        <a:latin typeface="Cambria Math"/>
                        <a:ea typeface="Cambria Math"/>
                      </a:rPr>
                      <m:t>×</m:t>
                    </m:r>
                    <m:func>
                      <m:funcPr>
                        <m:ctrlPr>
                          <a:rPr lang="pt-BR" i="1">
                            <a:latin typeface="Cambria Math"/>
                            <a:ea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pt-BR">
                            <a:latin typeface="Cambria Math"/>
                            <a:ea typeface="Cambria Math"/>
                          </a:rPr>
                          <m:t>log</m:t>
                        </m:r>
                      </m:fName>
                      <m:e>
                        <m:r>
                          <a:rPr lang="pt-BR" i="1" smtClean="0">
                            <a:latin typeface="Cambria Math"/>
                            <a:ea typeface="Cambria Math"/>
                          </a:rPr>
                          <m:t>0</m:t>
                        </m:r>
                        <m:r>
                          <a:rPr lang="pt-BR" i="1">
                            <a:latin typeface="Cambria Math"/>
                            <a:ea typeface="Cambria Math"/>
                          </a:rPr>
                          <m:t>,</m:t>
                        </m:r>
                        <m:r>
                          <a:rPr lang="pt-BR" b="0" i="1" smtClean="0">
                            <a:latin typeface="Cambria Math"/>
                            <a:ea typeface="Cambria Math"/>
                          </a:rPr>
                          <m:t>72</m:t>
                        </m:r>
                      </m:e>
                    </m:func>
                    <m:r>
                      <a:rPr lang="pt-BR" i="1">
                        <a:latin typeface="Cambria Math"/>
                        <a:ea typeface="Cambria Math"/>
                      </a:rPr>
                      <m:t>+</m:t>
                    </m:r>
                    <m:r>
                      <a:rPr lang="pt-BR" i="1">
                        <a:latin typeface="Cambria Math"/>
                      </a:rPr>
                      <m:t>0</m:t>
                    </m:r>
                    <m:r>
                      <a:rPr lang="pt-BR" i="1">
                        <a:latin typeface="Cambria Math"/>
                        <a:ea typeface="Cambria Math"/>
                      </a:rPr>
                      <m:t>×</m:t>
                    </m:r>
                    <m:func>
                      <m:funcPr>
                        <m:ctrlPr>
                          <a:rPr lang="pt-BR" i="1">
                            <a:latin typeface="Cambria Math"/>
                            <a:ea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pt-BR">
                            <a:latin typeface="Cambria Math"/>
                            <a:ea typeface="Cambria Math"/>
                          </a:rPr>
                          <m:t>log</m:t>
                        </m:r>
                      </m:fName>
                      <m:e>
                        <m:r>
                          <a:rPr lang="pt-BR" i="1">
                            <a:latin typeface="Cambria Math"/>
                            <a:ea typeface="Cambria Math"/>
                          </a:rPr>
                          <m:t>0,0</m:t>
                        </m:r>
                        <m:r>
                          <a:rPr lang="pt-BR" b="0" i="1" smtClean="0">
                            <a:latin typeface="Cambria Math"/>
                            <a:ea typeface="Cambria Math"/>
                          </a:rPr>
                          <m:t>3</m:t>
                        </m:r>
                      </m:e>
                    </m:func>
                    <m:r>
                      <a:rPr lang="pt-BR" b="0" i="1" smtClean="0">
                        <a:latin typeface="Cambria Math"/>
                        <a:ea typeface="Cambria Math"/>
                      </a:rPr>
                      <m:t>)</m:t>
                    </m:r>
                  </m:oMath>
                </a14:m>
                <a:endParaRPr lang="pt-BR" b="0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pt-BR" i="1">
                        <a:latin typeface="Cambria Math"/>
                      </a:rPr>
                      <m:t>𝐿</m:t>
                    </m:r>
                    <m:d>
                      <m:dPr>
                        <m:ctrlPr>
                          <a:rPr lang="pt-BR" i="1">
                            <a:latin typeface="Cambria Math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/>
                          </a:rPr>
                          <m:t>𝒚</m:t>
                        </m:r>
                        <m:r>
                          <a:rPr lang="pt-BR" i="1">
                            <a:latin typeface="Cambria Math"/>
                          </a:rPr>
                          <m:t>, </m:t>
                        </m:r>
                        <m:acc>
                          <m:accPr>
                            <m:chr m:val="̂"/>
                            <m:ctrlPr>
                              <a:rPr lang="pt-BR" i="1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pt-BR" b="1" i="1">
                                <a:latin typeface="Cambria Math"/>
                              </a:rPr>
                              <m:t>𝒚</m:t>
                            </m:r>
                          </m:e>
                        </m:acc>
                      </m:e>
                    </m:d>
                    <m:r>
                      <a:rPr lang="pt-BR" i="1">
                        <a:latin typeface="Cambria Math"/>
                      </a:rPr>
                      <m:t>=−</m:t>
                    </m:r>
                    <m:d>
                      <m:dPr>
                        <m:ctrlPr>
                          <a:rPr lang="pt-BR" i="1"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pt-BR" i="1">
                                <a:latin typeface="Cambria Math"/>
                                <a:ea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pt-BR">
                                <a:latin typeface="Cambria Math"/>
                                <a:ea typeface="Cambria Math"/>
                              </a:rPr>
                              <m:t>log</m:t>
                            </m:r>
                          </m:fName>
                          <m:e>
                            <m:r>
                              <a:rPr lang="pt-BR" i="1">
                                <a:latin typeface="Cambria Math"/>
                                <a:ea typeface="Cambria Math"/>
                              </a:rPr>
                              <m:t>0,72</m:t>
                            </m:r>
                          </m:e>
                        </m:func>
                      </m:e>
                    </m:d>
                    <m:r>
                      <a:rPr lang="pt-BR" b="0" i="1" smtClean="0">
                        <a:latin typeface="Cambria Math"/>
                        <a:ea typeface="Cambria Math"/>
                      </a:rPr>
                      <m:t>=0,14267</m:t>
                    </m:r>
                  </m:oMath>
                </a14:m>
                <a:r>
                  <a:rPr lang="pt-BR" dirty="0" smtClean="0"/>
                  <a:t> </a:t>
                </a:r>
              </a:p>
              <a:p>
                <a:r>
                  <a:rPr lang="pt-BR" dirty="0"/>
                  <a:t>5 classes, classificação </a:t>
                </a:r>
                <a:r>
                  <a:rPr lang="pt-BR" b="1" dirty="0"/>
                  <a:t>correta</a:t>
                </a:r>
                <a:r>
                  <a:rPr lang="pt-BR" dirty="0"/>
                  <a:t>, </a:t>
                </a:r>
                <a:r>
                  <a:rPr lang="pt-BR" dirty="0" smtClean="0"/>
                  <a:t>com 52% de probabilidade:</a:t>
                </a:r>
                <a:endParaRPr lang="pt-BR" dirty="0"/>
              </a:p>
              <a:p>
                <a:pPr lvl="1"/>
                <a14:m>
                  <m:oMath xmlns:m="http://schemas.openxmlformats.org/officeDocument/2006/math">
                    <m:r>
                      <a:rPr lang="pt-BR" b="1" i="1">
                        <a:latin typeface="Cambria Math"/>
                      </a:rPr>
                      <m:t>𝒚</m:t>
                    </m:r>
                    <m:r>
                      <a:rPr lang="pt-BR" i="1">
                        <a:latin typeface="Cambria Math"/>
                      </a:rPr>
                      <m:t>=[0         0       0        1          0]</m:t>
                    </m:r>
                  </m:oMath>
                </a14:m>
                <a:endParaRPr lang="pt-BR" dirty="0"/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pt-BR" i="1">
                            <a:latin typeface="Cambria Math"/>
                          </a:rPr>
                        </m:ctrlPr>
                      </m:accPr>
                      <m:e>
                        <m:r>
                          <a:rPr lang="pt-BR" b="1" i="1">
                            <a:latin typeface="Cambria Math"/>
                          </a:rPr>
                          <m:t>𝒚</m:t>
                        </m:r>
                      </m:e>
                    </m:acc>
                    <m:r>
                      <a:rPr lang="pt-BR" i="1">
                        <a:latin typeface="Cambria Math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pt-BR" i="1">
                            <a:latin typeface="Cambria Math"/>
                          </a:rPr>
                        </m:ctrlPr>
                      </m:dPr>
                      <m:e>
                        <m:r>
                          <a:rPr lang="pt-BR" i="1">
                            <a:latin typeface="Cambria Math"/>
                          </a:rPr>
                          <m:t>0,</m:t>
                        </m:r>
                        <m:r>
                          <a:rPr lang="pt-BR" b="0" i="1" smtClean="0">
                            <a:latin typeface="Cambria Math"/>
                          </a:rPr>
                          <m:t>3</m:t>
                        </m:r>
                        <m:r>
                          <a:rPr lang="pt-BR" i="1">
                            <a:latin typeface="Cambria Math"/>
                          </a:rPr>
                          <m:t>0   0,0   0,05  0,</m:t>
                        </m:r>
                        <m:r>
                          <a:rPr lang="pt-BR" b="0" i="1" smtClean="0">
                            <a:latin typeface="Cambria Math"/>
                          </a:rPr>
                          <m:t>5</m:t>
                        </m:r>
                        <m:r>
                          <a:rPr lang="pt-BR" i="1">
                            <a:latin typeface="Cambria Math"/>
                          </a:rPr>
                          <m:t>2    0,</m:t>
                        </m:r>
                        <m:r>
                          <a:rPr lang="pt-BR" b="0" i="1" smtClean="0">
                            <a:latin typeface="Cambria Math"/>
                          </a:rPr>
                          <m:t>1</m:t>
                        </m:r>
                        <m:r>
                          <a:rPr lang="pt-BR" i="1">
                            <a:latin typeface="Cambria Math"/>
                          </a:rPr>
                          <m:t>3</m:t>
                        </m:r>
                      </m:e>
                    </m:d>
                  </m:oMath>
                </a14:m>
                <a:endParaRPr lang="pt-BR" dirty="0"/>
              </a:p>
              <a:p>
                <a:pPr lvl="1"/>
                <a14:m>
                  <m:oMath xmlns:m="http://schemas.openxmlformats.org/officeDocument/2006/math">
                    <m:r>
                      <a:rPr lang="pt-BR" i="1">
                        <a:latin typeface="Cambria Math"/>
                      </a:rPr>
                      <m:t>𝐿</m:t>
                    </m:r>
                    <m:d>
                      <m:dPr>
                        <m:ctrlPr>
                          <a:rPr lang="pt-BR" i="1">
                            <a:latin typeface="Cambria Math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/>
                          </a:rPr>
                          <m:t>𝒚</m:t>
                        </m:r>
                        <m:r>
                          <a:rPr lang="pt-BR" i="1">
                            <a:latin typeface="Cambria Math"/>
                          </a:rPr>
                          <m:t>, </m:t>
                        </m:r>
                        <m:acc>
                          <m:accPr>
                            <m:chr m:val="̂"/>
                            <m:ctrlPr>
                              <a:rPr lang="pt-BR" i="1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pt-BR" b="1" i="1">
                                <a:latin typeface="Cambria Math"/>
                              </a:rPr>
                              <m:t>𝒚</m:t>
                            </m:r>
                          </m:e>
                        </m:acc>
                      </m:e>
                    </m:d>
                    <m:r>
                      <a:rPr lang="pt-BR" i="1">
                        <a:latin typeface="Cambria Math"/>
                      </a:rPr>
                      <m:t>=−(0</m:t>
                    </m:r>
                    <m:r>
                      <a:rPr lang="pt-BR" i="1">
                        <a:latin typeface="Cambria Math"/>
                        <a:ea typeface="Cambria Math"/>
                      </a:rPr>
                      <m:t>×</m:t>
                    </m:r>
                    <m:func>
                      <m:funcPr>
                        <m:ctrlPr>
                          <a:rPr lang="pt-BR" i="1">
                            <a:latin typeface="Cambria Math"/>
                            <a:ea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pt-BR">
                            <a:latin typeface="Cambria Math"/>
                            <a:ea typeface="Cambria Math"/>
                          </a:rPr>
                          <m:t>log</m:t>
                        </m:r>
                      </m:fName>
                      <m:e>
                        <m:r>
                          <a:rPr lang="pt-BR" i="1">
                            <a:latin typeface="Cambria Math"/>
                            <a:ea typeface="Cambria Math"/>
                          </a:rPr>
                          <m:t>0,</m:t>
                        </m:r>
                        <m:r>
                          <a:rPr lang="pt-BR" b="0" i="1" smtClean="0">
                            <a:latin typeface="Cambria Math"/>
                            <a:ea typeface="Cambria Math"/>
                          </a:rPr>
                          <m:t>3</m:t>
                        </m:r>
                      </m:e>
                    </m:func>
                    <m:r>
                      <a:rPr lang="pt-BR" i="1">
                        <a:latin typeface="Cambria Math"/>
                        <a:ea typeface="Cambria Math"/>
                      </a:rPr>
                      <m:t>+</m:t>
                    </m:r>
                    <m:r>
                      <a:rPr lang="pt-BR" i="1">
                        <a:latin typeface="Cambria Math"/>
                      </a:rPr>
                      <m:t>0</m:t>
                    </m:r>
                    <m:r>
                      <a:rPr lang="pt-BR" i="1">
                        <a:latin typeface="Cambria Math"/>
                        <a:ea typeface="Cambria Math"/>
                      </a:rPr>
                      <m:t>×</m:t>
                    </m:r>
                    <m:func>
                      <m:funcPr>
                        <m:ctrlPr>
                          <a:rPr lang="pt-BR" i="1">
                            <a:latin typeface="Cambria Math"/>
                            <a:ea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pt-BR">
                            <a:latin typeface="Cambria Math"/>
                            <a:ea typeface="Cambria Math"/>
                          </a:rPr>
                          <m:t>log</m:t>
                        </m:r>
                      </m:fName>
                      <m:e>
                        <m:r>
                          <a:rPr lang="pt-BR" i="1">
                            <a:latin typeface="Cambria Math"/>
                            <a:ea typeface="Cambria Math"/>
                          </a:rPr>
                          <m:t>0,0</m:t>
                        </m:r>
                      </m:e>
                    </m:func>
                    <m:r>
                      <a:rPr lang="pt-BR" i="1">
                        <a:latin typeface="Cambria Math"/>
                        <a:ea typeface="Cambria Math"/>
                      </a:rPr>
                      <m:t>+</m:t>
                    </m:r>
                    <m:r>
                      <a:rPr lang="pt-BR" i="1">
                        <a:latin typeface="Cambria Math"/>
                      </a:rPr>
                      <m:t>0</m:t>
                    </m:r>
                    <m:r>
                      <a:rPr lang="pt-BR" i="1">
                        <a:latin typeface="Cambria Math"/>
                        <a:ea typeface="Cambria Math"/>
                      </a:rPr>
                      <m:t>×</m:t>
                    </m:r>
                    <m:func>
                      <m:funcPr>
                        <m:ctrlPr>
                          <a:rPr lang="pt-BR" i="1">
                            <a:latin typeface="Cambria Math"/>
                            <a:ea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pt-BR">
                            <a:latin typeface="Cambria Math"/>
                            <a:ea typeface="Cambria Math"/>
                          </a:rPr>
                          <m:t>log</m:t>
                        </m:r>
                      </m:fName>
                      <m:e>
                        <m:r>
                          <a:rPr lang="pt-BR" i="1">
                            <a:latin typeface="Cambria Math"/>
                            <a:ea typeface="Cambria Math"/>
                          </a:rPr>
                          <m:t>0,5</m:t>
                        </m:r>
                      </m:e>
                    </m:func>
                    <m:r>
                      <a:rPr lang="pt-BR" i="1">
                        <a:latin typeface="Cambria Math"/>
                        <a:ea typeface="Cambria Math"/>
                      </a:rPr>
                      <m:t>+</m:t>
                    </m:r>
                    <m:r>
                      <a:rPr lang="pt-BR" i="1">
                        <a:latin typeface="Cambria Math"/>
                      </a:rPr>
                      <m:t>1</m:t>
                    </m:r>
                    <m:r>
                      <a:rPr lang="pt-BR" i="1">
                        <a:latin typeface="Cambria Math"/>
                        <a:ea typeface="Cambria Math"/>
                      </a:rPr>
                      <m:t>×</m:t>
                    </m:r>
                    <m:func>
                      <m:funcPr>
                        <m:ctrlPr>
                          <a:rPr lang="pt-BR" i="1">
                            <a:latin typeface="Cambria Math"/>
                            <a:ea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pt-BR">
                            <a:latin typeface="Cambria Math"/>
                            <a:ea typeface="Cambria Math"/>
                          </a:rPr>
                          <m:t>log</m:t>
                        </m:r>
                      </m:fName>
                      <m:e>
                        <m:r>
                          <a:rPr lang="pt-BR" i="1">
                            <a:latin typeface="Cambria Math"/>
                            <a:ea typeface="Cambria Math"/>
                          </a:rPr>
                          <m:t>0,</m:t>
                        </m:r>
                        <m:r>
                          <a:rPr lang="pt-BR" b="0" i="1" smtClean="0">
                            <a:latin typeface="Cambria Math"/>
                            <a:ea typeface="Cambria Math"/>
                          </a:rPr>
                          <m:t>5</m:t>
                        </m:r>
                        <m:r>
                          <a:rPr lang="pt-BR" i="1">
                            <a:latin typeface="Cambria Math"/>
                            <a:ea typeface="Cambria Math"/>
                          </a:rPr>
                          <m:t>2</m:t>
                        </m:r>
                      </m:e>
                    </m:func>
                    <m:r>
                      <a:rPr lang="pt-BR" i="1">
                        <a:latin typeface="Cambria Math"/>
                        <a:ea typeface="Cambria Math"/>
                      </a:rPr>
                      <m:t>+</m:t>
                    </m:r>
                    <m:r>
                      <a:rPr lang="pt-BR" i="1">
                        <a:latin typeface="Cambria Math"/>
                      </a:rPr>
                      <m:t>0</m:t>
                    </m:r>
                    <m:r>
                      <a:rPr lang="pt-BR" i="1">
                        <a:latin typeface="Cambria Math"/>
                        <a:ea typeface="Cambria Math"/>
                      </a:rPr>
                      <m:t>×</m:t>
                    </m:r>
                    <m:func>
                      <m:funcPr>
                        <m:ctrlPr>
                          <a:rPr lang="pt-BR" i="1">
                            <a:latin typeface="Cambria Math"/>
                            <a:ea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pt-BR">
                            <a:latin typeface="Cambria Math"/>
                            <a:ea typeface="Cambria Math"/>
                          </a:rPr>
                          <m:t>log</m:t>
                        </m:r>
                      </m:fName>
                      <m:e>
                        <m:r>
                          <a:rPr lang="pt-BR" i="1">
                            <a:latin typeface="Cambria Math"/>
                            <a:ea typeface="Cambria Math"/>
                          </a:rPr>
                          <m:t>0,</m:t>
                        </m:r>
                        <m:r>
                          <a:rPr lang="pt-BR" b="0" i="1" smtClean="0">
                            <a:latin typeface="Cambria Math"/>
                            <a:ea typeface="Cambria Math"/>
                          </a:rPr>
                          <m:t>1</m:t>
                        </m:r>
                        <m:r>
                          <a:rPr lang="pt-BR" i="1">
                            <a:latin typeface="Cambria Math"/>
                            <a:ea typeface="Cambria Math"/>
                          </a:rPr>
                          <m:t>3</m:t>
                        </m:r>
                      </m:e>
                    </m:func>
                    <m:r>
                      <a:rPr lang="pt-BR" i="1">
                        <a:latin typeface="Cambria Math"/>
                        <a:ea typeface="Cambria Math"/>
                      </a:rPr>
                      <m:t>)</m:t>
                    </m:r>
                  </m:oMath>
                </a14:m>
                <a:endParaRPr lang="pt-BR" dirty="0"/>
              </a:p>
              <a:p>
                <a:pPr lvl="1"/>
                <a14:m>
                  <m:oMath xmlns:m="http://schemas.openxmlformats.org/officeDocument/2006/math">
                    <m:r>
                      <a:rPr lang="pt-BR" i="1">
                        <a:latin typeface="Cambria Math"/>
                      </a:rPr>
                      <m:t>𝐿</m:t>
                    </m:r>
                    <m:d>
                      <m:dPr>
                        <m:ctrlPr>
                          <a:rPr lang="pt-BR" i="1">
                            <a:latin typeface="Cambria Math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/>
                          </a:rPr>
                          <m:t>𝒚</m:t>
                        </m:r>
                        <m:r>
                          <a:rPr lang="pt-BR" i="1">
                            <a:latin typeface="Cambria Math"/>
                          </a:rPr>
                          <m:t>, </m:t>
                        </m:r>
                        <m:acc>
                          <m:accPr>
                            <m:chr m:val="̂"/>
                            <m:ctrlPr>
                              <a:rPr lang="pt-BR" i="1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pt-BR" b="1" i="1">
                                <a:latin typeface="Cambria Math"/>
                              </a:rPr>
                              <m:t>𝒚</m:t>
                            </m:r>
                          </m:e>
                        </m:acc>
                      </m:e>
                    </m:d>
                    <m:r>
                      <a:rPr lang="pt-BR" i="1">
                        <a:latin typeface="Cambria Math"/>
                      </a:rPr>
                      <m:t>=−</m:t>
                    </m:r>
                    <m:d>
                      <m:dPr>
                        <m:ctrlPr>
                          <a:rPr lang="pt-BR" i="1"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pt-BR" i="1">
                                <a:latin typeface="Cambria Math"/>
                                <a:ea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pt-BR">
                                <a:latin typeface="Cambria Math"/>
                                <a:ea typeface="Cambria Math"/>
                              </a:rPr>
                              <m:t>log</m:t>
                            </m:r>
                          </m:fName>
                          <m:e>
                            <m:r>
                              <a:rPr lang="pt-BR" i="1">
                                <a:latin typeface="Cambria Math"/>
                                <a:ea typeface="Cambria Math"/>
                              </a:rPr>
                              <m:t>0,</m:t>
                            </m:r>
                            <m:r>
                              <a:rPr lang="pt-BR" b="0" i="1" smtClean="0">
                                <a:latin typeface="Cambria Math"/>
                                <a:ea typeface="Cambria Math"/>
                              </a:rPr>
                              <m:t>5</m:t>
                            </m:r>
                            <m:r>
                              <a:rPr lang="pt-BR" i="1">
                                <a:latin typeface="Cambria Math"/>
                                <a:ea typeface="Cambria Math"/>
                              </a:rPr>
                              <m:t>2</m:t>
                            </m:r>
                          </m:e>
                        </m:func>
                      </m:e>
                    </m:d>
                    <m:r>
                      <a:rPr lang="pt-BR" i="1">
                        <a:latin typeface="Cambria Math"/>
                        <a:ea typeface="Cambria Math"/>
                      </a:rPr>
                      <m:t>=0,</m:t>
                    </m:r>
                    <m:r>
                      <a:rPr lang="pt-BR" b="0" i="1" smtClean="0">
                        <a:latin typeface="Cambria Math"/>
                        <a:ea typeface="Cambria Math"/>
                      </a:rPr>
                      <m:t>284</m:t>
                    </m:r>
                  </m:oMath>
                </a14:m>
                <a:r>
                  <a:rPr lang="pt-BR" dirty="0"/>
                  <a:t> </a:t>
                </a:r>
              </a:p>
              <a:p>
                <a:r>
                  <a:rPr lang="pt-BR" dirty="0" smtClean="0">
                    <a:solidFill>
                      <a:schemeClr val="bg1"/>
                    </a:solidFill>
                  </a:rPr>
                  <a:t>5 classes, classificação </a:t>
                </a:r>
                <a:r>
                  <a:rPr lang="pt-BR" b="1" dirty="0" smtClean="0">
                    <a:solidFill>
                      <a:schemeClr val="bg1"/>
                    </a:solidFill>
                  </a:rPr>
                  <a:t>incorreta</a:t>
                </a:r>
                <a:r>
                  <a:rPr lang="pt-BR" dirty="0" smtClean="0">
                    <a:solidFill>
                      <a:schemeClr val="bg1"/>
                    </a:solidFill>
                  </a:rPr>
                  <a:t>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pt-BR" b="1" i="1">
                        <a:solidFill>
                          <a:schemeClr val="bg1"/>
                        </a:solidFill>
                        <a:latin typeface="Cambria Math"/>
                      </a:rPr>
                      <m:t>𝒚</m:t>
                    </m:r>
                    <m:r>
                      <a:rPr lang="pt-BR" i="1">
                        <a:solidFill>
                          <a:schemeClr val="bg1"/>
                        </a:solidFill>
                        <a:latin typeface="Cambria Math"/>
                      </a:rPr>
                      <m:t>=[0         0       0        1          0]</m:t>
                    </m:r>
                  </m:oMath>
                </a14:m>
                <a:endParaRPr lang="pt-BR" dirty="0">
                  <a:solidFill>
                    <a:schemeClr val="bg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</a:rPr>
                        </m:ctrlPr>
                      </m:accPr>
                      <m:e>
                        <m:r>
                          <a:rPr lang="pt-BR" b="1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𝒚</m:t>
                        </m:r>
                      </m:e>
                    </m:acc>
                    <m:r>
                      <a:rPr lang="pt-BR" i="1">
                        <a:solidFill>
                          <a:schemeClr val="bg1"/>
                        </a:solidFill>
                        <a:latin typeface="Cambria Math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</a:rPr>
                          <m:t>0,</m:t>
                        </m:r>
                        <m:r>
                          <a:rPr lang="pt-BR" b="0" i="1" smtClean="0">
                            <a:solidFill>
                              <a:schemeClr val="bg1"/>
                            </a:solidFill>
                            <a:latin typeface="Cambria Math"/>
                          </a:rPr>
                          <m:t>6</m:t>
                        </m:r>
                        <m: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</a:rPr>
                          <m:t>0   0,0   0,0</m:t>
                        </m:r>
                        <m:r>
                          <a:rPr lang="pt-BR" b="0" i="1" smtClean="0">
                            <a:solidFill>
                              <a:schemeClr val="bg1"/>
                            </a:solidFill>
                            <a:latin typeface="Cambria Math"/>
                          </a:rPr>
                          <m:t>7</m:t>
                        </m:r>
                        <m: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</a:rPr>
                          <m:t>,  0,</m:t>
                        </m:r>
                        <m:r>
                          <a:rPr lang="pt-BR" b="0" i="1" smtClean="0">
                            <a:solidFill>
                              <a:schemeClr val="bg1"/>
                            </a:solidFill>
                            <a:latin typeface="Cambria Math"/>
                          </a:rPr>
                          <m:t>30</m:t>
                        </m:r>
                        <m: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</a:rPr>
                          <m:t>    0,03</m:t>
                        </m:r>
                      </m:e>
                    </m:d>
                  </m:oMath>
                </a14:m>
                <a:endParaRPr lang="pt-BR" dirty="0">
                  <a:solidFill>
                    <a:schemeClr val="bg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pt-BR" i="1">
                        <a:solidFill>
                          <a:schemeClr val="bg1"/>
                        </a:solidFill>
                        <a:latin typeface="Cambria Math"/>
                      </a:rPr>
                      <m:t>𝐿</m:t>
                    </m:r>
                    <m:d>
                      <m:dPr>
                        <m:ctrlP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pt-BR" b="1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𝒚</m:t>
                        </m:r>
                        <m: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</a:rPr>
                          <m:t>, </m:t>
                        </m:r>
                        <m:acc>
                          <m:accPr>
                            <m:chr m:val="̂"/>
                            <m:ctrlPr>
                              <a:rPr lang="pt-BR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pt-BR" b="1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𝒚</m:t>
                            </m:r>
                          </m:e>
                        </m:acc>
                      </m:e>
                    </m:d>
                    <m:r>
                      <a:rPr lang="pt-BR" i="1">
                        <a:solidFill>
                          <a:schemeClr val="bg1"/>
                        </a:solidFill>
                        <a:latin typeface="Cambria Math"/>
                      </a:rPr>
                      <m:t>=−(0</m:t>
                    </m:r>
                    <m:r>
                      <a:rPr lang="pt-BR" i="1">
                        <a:solidFill>
                          <a:schemeClr val="bg1"/>
                        </a:solidFill>
                        <a:latin typeface="Cambria Math"/>
                        <a:ea typeface="Cambria Math"/>
                      </a:rPr>
                      <m:t>×</m:t>
                    </m:r>
                    <m:func>
                      <m:funcPr>
                        <m:ctrlP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pt-BR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log</m:t>
                        </m:r>
                      </m:fName>
                      <m:e>
                        <m: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0,</m:t>
                        </m:r>
                        <m:r>
                          <a:rPr lang="pt-BR" b="0" i="1" smtClean="0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6</m:t>
                        </m:r>
                      </m:e>
                    </m:func>
                    <m:r>
                      <a:rPr lang="pt-BR" i="1">
                        <a:solidFill>
                          <a:schemeClr val="bg1"/>
                        </a:solidFill>
                        <a:latin typeface="Cambria Math"/>
                        <a:ea typeface="Cambria Math"/>
                      </a:rPr>
                      <m:t>+</m:t>
                    </m:r>
                    <m:r>
                      <a:rPr lang="pt-BR" i="1">
                        <a:solidFill>
                          <a:schemeClr val="bg1"/>
                        </a:solidFill>
                        <a:latin typeface="Cambria Math"/>
                      </a:rPr>
                      <m:t>0</m:t>
                    </m:r>
                    <m:r>
                      <a:rPr lang="pt-BR" i="1">
                        <a:solidFill>
                          <a:schemeClr val="bg1"/>
                        </a:solidFill>
                        <a:latin typeface="Cambria Math"/>
                        <a:ea typeface="Cambria Math"/>
                      </a:rPr>
                      <m:t>×</m:t>
                    </m:r>
                    <m:func>
                      <m:funcPr>
                        <m:ctrlP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pt-BR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log</m:t>
                        </m:r>
                      </m:fName>
                      <m:e>
                        <m: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0,0</m:t>
                        </m:r>
                      </m:e>
                    </m:func>
                    <m:r>
                      <a:rPr lang="pt-BR" i="1">
                        <a:solidFill>
                          <a:schemeClr val="bg1"/>
                        </a:solidFill>
                        <a:latin typeface="Cambria Math"/>
                        <a:ea typeface="Cambria Math"/>
                      </a:rPr>
                      <m:t>+</m:t>
                    </m:r>
                    <m:r>
                      <a:rPr lang="pt-BR" i="1">
                        <a:solidFill>
                          <a:schemeClr val="bg1"/>
                        </a:solidFill>
                        <a:latin typeface="Cambria Math"/>
                      </a:rPr>
                      <m:t>0</m:t>
                    </m:r>
                    <m:r>
                      <a:rPr lang="pt-BR" i="1">
                        <a:solidFill>
                          <a:schemeClr val="bg1"/>
                        </a:solidFill>
                        <a:latin typeface="Cambria Math"/>
                        <a:ea typeface="Cambria Math"/>
                      </a:rPr>
                      <m:t>×</m:t>
                    </m:r>
                    <m:func>
                      <m:funcPr>
                        <m:ctrlP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pt-BR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log</m:t>
                        </m:r>
                      </m:fName>
                      <m:e>
                        <m: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0,</m:t>
                        </m:r>
                        <m:r>
                          <a:rPr lang="pt-BR" b="0" i="1" smtClean="0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07</m:t>
                        </m:r>
                      </m:e>
                    </m:func>
                    <m:r>
                      <a:rPr lang="pt-BR" i="1">
                        <a:solidFill>
                          <a:schemeClr val="bg1"/>
                        </a:solidFill>
                        <a:latin typeface="Cambria Math"/>
                        <a:ea typeface="Cambria Math"/>
                      </a:rPr>
                      <m:t>+</m:t>
                    </m:r>
                    <m:r>
                      <a:rPr lang="pt-BR" i="1">
                        <a:solidFill>
                          <a:schemeClr val="bg1"/>
                        </a:solidFill>
                        <a:latin typeface="Cambria Math"/>
                      </a:rPr>
                      <m:t>1</m:t>
                    </m:r>
                    <m:r>
                      <a:rPr lang="pt-BR" i="1">
                        <a:solidFill>
                          <a:schemeClr val="bg1"/>
                        </a:solidFill>
                        <a:latin typeface="Cambria Math"/>
                        <a:ea typeface="Cambria Math"/>
                      </a:rPr>
                      <m:t>×</m:t>
                    </m:r>
                    <m:func>
                      <m:funcPr>
                        <m:ctrlP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pt-BR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log</m:t>
                        </m:r>
                      </m:fName>
                      <m:e>
                        <m: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0,</m:t>
                        </m:r>
                        <m:r>
                          <a:rPr lang="pt-BR" b="0" i="1" smtClean="0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3</m:t>
                        </m:r>
                      </m:e>
                    </m:func>
                    <m:r>
                      <a:rPr lang="pt-BR" i="1">
                        <a:solidFill>
                          <a:schemeClr val="bg1"/>
                        </a:solidFill>
                        <a:latin typeface="Cambria Math"/>
                        <a:ea typeface="Cambria Math"/>
                      </a:rPr>
                      <m:t>+</m:t>
                    </m:r>
                    <m:r>
                      <a:rPr lang="pt-BR" i="1">
                        <a:solidFill>
                          <a:schemeClr val="bg1"/>
                        </a:solidFill>
                        <a:latin typeface="Cambria Math"/>
                      </a:rPr>
                      <m:t>0</m:t>
                    </m:r>
                    <m:r>
                      <a:rPr lang="pt-BR" i="1">
                        <a:solidFill>
                          <a:schemeClr val="bg1"/>
                        </a:solidFill>
                        <a:latin typeface="Cambria Math"/>
                        <a:ea typeface="Cambria Math"/>
                      </a:rPr>
                      <m:t>×</m:t>
                    </m:r>
                    <m:func>
                      <m:funcPr>
                        <m:ctrlP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pt-BR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log</m:t>
                        </m:r>
                      </m:fName>
                      <m:e>
                        <m: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0,03</m:t>
                        </m:r>
                      </m:e>
                    </m:func>
                    <m:r>
                      <a:rPr lang="pt-BR" i="1">
                        <a:solidFill>
                          <a:schemeClr val="bg1"/>
                        </a:solidFill>
                        <a:latin typeface="Cambria Math"/>
                        <a:ea typeface="Cambria Math"/>
                      </a:rPr>
                      <m:t>)</m:t>
                    </m:r>
                  </m:oMath>
                </a14:m>
                <a:endParaRPr lang="pt-BR" dirty="0">
                  <a:solidFill>
                    <a:schemeClr val="bg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pt-BR" i="1">
                        <a:solidFill>
                          <a:schemeClr val="bg1"/>
                        </a:solidFill>
                        <a:latin typeface="Cambria Math"/>
                      </a:rPr>
                      <m:t>𝐿</m:t>
                    </m:r>
                    <m:d>
                      <m:dPr>
                        <m:ctrlP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pt-BR" b="1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𝒚</m:t>
                        </m:r>
                        <m: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</a:rPr>
                          <m:t>, </m:t>
                        </m:r>
                        <m:acc>
                          <m:accPr>
                            <m:chr m:val="̂"/>
                            <m:ctrlPr>
                              <a:rPr lang="pt-BR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pt-BR" b="1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𝒚</m:t>
                            </m:r>
                          </m:e>
                        </m:acc>
                      </m:e>
                    </m:d>
                    <m:r>
                      <a:rPr lang="pt-BR" i="1">
                        <a:solidFill>
                          <a:schemeClr val="bg1"/>
                        </a:solidFill>
                        <a:latin typeface="Cambria Math"/>
                      </a:rPr>
                      <m:t>=−</m:t>
                    </m:r>
                    <m:d>
                      <m:dPr>
                        <m:ctrlP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pt-BR" i="1">
                                <a:solidFill>
                                  <a:schemeClr val="bg1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pt-BR">
                                <a:solidFill>
                                  <a:schemeClr val="bg1"/>
                                </a:solidFill>
                                <a:latin typeface="Cambria Math"/>
                                <a:ea typeface="Cambria Math"/>
                              </a:rPr>
                              <m:t>log</m:t>
                            </m:r>
                          </m:fName>
                          <m:e>
                            <m:r>
                              <a:rPr lang="pt-BR" i="1">
                                <a:solidFill>
                                  <a:schemeClr val="bg1"/>
                                </a:solidFill>
                                <a:latin typeface="Cambria Math"/>
                                <a:ea typeface="Cambria Math"/>
                              </a:rPr>
                              <m:t>0,</m:t>
                            </m:r>
                            <m:r>
                              <a:rPr lang="pt-BR" b="0" i="1" smtClean="0">
                                <a:solidFill>
                                  <a:schemeClr val="bg1"/>
                                </a:solidFill>
                                <a:latin typeface="Cambria Math"/>
                                <a:ea typeface="Cambria Math"/>
                              </a:rPr>
                              <m:t>3</m:t>
                            </m:r>
                          </m:e>
                        </m:func>
                      </m:e>
                    </m:d>
                    <m:r>
                      <a:rPr lang="pt-BR" i="1">
                        <a:solidFill>
                          <a:schemeClr val="bg1"/>
                        </a:solidFill>
                        <a:latin typeface="Cambria Math"/>
                        <a:ea typeface="Cambria Math"/>
                      </a:rPr>
                      <m:t>=0,</m:t>
                    </m:r>
                    <m:r>
                      <a:rPr lang="pt-BR" b="0" i="1" smtClean="0">
                        <a:solidFill>
                          <a:schemeClr val="bg1"/>
                        </a:solidFill>
                        <a:latin typeface="Cambria Math"/>
                        <a:ea typeface="Cambria Math"/>
                      </a:rPr>
                      <m:t>5229</m:t>
                    </m:r>
                  </m:oMath>
                </a14:m>
                <a:r>
                  <a:rPr lang="pt-BR" dirty="0">
                    <a:solidFill>
                      <a:schemeClr val="bg1"/>
                    </a:solidFill>
                  </a:rPr>
                  <a:t> </a:t>
                </a:r>
              </a:p>
              <a:p>
                <a:pPr lvl="1"/>
                <a:endParaRPr lang="pt-BR" dirty="0"/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267" t="-1383" b="-110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49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SIN393 (2023)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08300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Redes Neurais Convolucionais (</a:t>
            </a:r>
            <a:r>
              <a:rPr lang="pt-BR" dirty="0" err="1"/>
              <a:t>CNNs</a:t>
            </a:r>
            <a:r>
              <a:rPr lang="pt-BR" dirty="0"/>
              <a:t>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5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SIN393 (2023)</a:t>
            </a:r>
            <a:endParaRPr lang="pt-BR" dirty="0"/>
          </a:p>
        </p:txBody>
      </p:sp>
      <p:sp>
        <p:nvSpPr>
          <p:cNvPr id="13" name="Cubo 12"/>
          <p:cNvSpPr/>
          <p:nvPr/>
        </p:nvSpPr>
        <p:spPr>
          <a:xfrm>
            <a:off x="1188723" y="1800666"/>
            <a:ext cx="1224136" cy="1944215"/>
          </a:xfrm>
          <a:prstGeom prst="cube">
            <a:avLst>
              <a:gd name="adj" fmla="val 41936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6" name="Grupo 5"/>
          <p:cNvGrpSpPr/>
          <p:nvPr/>
        </p:nvGrpSpPr>
        <p:grpSpPr>
          <a:xfrm>
            <a:off x="125460" y="1800666"/>
            <a:ext cx="622496" cy="1944215"/>
            <a:chOff x="4597576" y="1532027"/>
            <a:chExt cx="622496" cy="1944215"/>
          </a:xfrm>
        </p:grpSpPr>
        <p:sp>
          <p:nvSpPr>
            <p:cNvPr id="14" name="Cubo 13"/>
            <p:cNvSpPr/>
            <p:nvPr/>
          </p:nvSpPr>
          <p:spPr>
            <a:xfrm>
              <a:off x="4597576" y="1532027"/>
              <a:ext cx="504056" cy="1944215"/>
            </a:xfrm>
            <a:prstGeom prst="cube">
              <a:avLst>
                <a:gd name="adj" fmla="val 100000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6" name="Cubo 15"/>
            <p:cNvSpPr/>
            <p:nvPr/>
          </p:nvSpPr>
          <p:spPr>
            <a:xfrm>
              <a:off x="4656796" y="1532027"/>
              <a:ext cx="504056" cy="1944215"/>
            </a:xfrm>
            <a:prstGeom prst="cube">
              <a:avLst>
                <a:gd name="adj" fmla="val 100000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7" name="Cubo 16"/>
            <p:cNvSpPr/>
            <p:nvPr/>
          </p:nvSpPr>
          <p:spPr>
            <a:xfrm>
              <a:off x="4716016" y="1532027"/>
              <a:ext cx="504056" cy="1944215"/>
            </a:xfrm>
            <a:prstGeom prst="cube">
              <a:avLst>
                <a:gd name="adj" fmla="val 100000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9" name="Cubo 18"/>
          <p:cNvSpPr/>
          <p:nvPr/>
        </p:nvSpPr>
        <p:spPr>
          <a:xfrm>
            <a:off x="2853626" y="2184133"/>
            <a:ext cx="936104" cy="1177281"/>
          </a:xfrm>
          <a:prstGeom prst="cube">
            <a:avLst>
              <a:gd name="adj" fmla="val 27774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Cubo 19"/>
          <p:cNvSpPr/>
          <p:nvPr/>
        </p:nvSpPr>
        <p:spPr>
          <a:xfrm>
            <a:off x="4230497" y="2184133"/>
            <a:ext cx="936104" cy="1177281"/>
          </a:xfrm>
          <a:prstGeom prst="cube">
            <a:avLst>
              <a:gd name="adj" fmla="val 27774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Cubo 21"/>
          <p:cNvSpPr/>
          <p:nvPr/>
        </p:nvSpPr>
        <p:spPr>
          <a:xfrm>
            <a:off x="5607368" y="2414929"/>
            <a:ext cx="936104" cy="715689"/>
          </a:xfrm>
          <a:prstGeom prst="cube">
            <a:avLst>
              <a:gd name="adj" fmla="val 27774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0" name="Grupo 9"/>
          <p:cNvGrpSpPr/>
          <p:nvPr/>
        </p:nvGrpSpPr>
        <p:grpSpPr>
          <a:xfrm>
            <a:off x="6984239" y="1245605"/>
            <a:ext cx="216000" cy="3054337"/>
            <a:chOff x="7646640" y="1317613"/>
            <a:chExt cx="216000" cy="3054337"/>
          </a:xfrm>
          <a:solidFill>
            <a:schemeClr val="bg1">
              <a:lumMod val="65000"/>
            </a:schemeClr>
          </a:solidFill>
        </p:grpSpPr>
        <p:sp>
          <p:nvSpPr>
            <p:cNvPr id="23" name="Elipse 22"/>
            <p:cNvSpPr/>
            <p:nvPr/>
          </p:nvSpPr>
          <p:spPr>
            <a:xfrm>
              <a:off x="7646640" y="1317613"/>
              <a:ext cx="216000" cy="216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4" name="Elipse 23"/>
            <p:cNvSpPr/>
            <p:nvPr/>
          </p:nvSpPr>
          <p:spPr>
            <a:xfrm>
              <a:off x="7646640" y="1575644"/>
              <a:ext cx="216000" cy="216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5" name="Elipse 24"/>
            <p:cNvSpPr/>
            <p:nvPr/>
          </p:nvSpPr>
          <p:spPr>
            <a:xfrm>
              <a:off x="7646640" y="1833675"/>
              <a:ext cx="216000" cy="216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6" name="Elipse 25"/>
            <p:cNvSpPr/>
            <p:nvPr/>
          </p:nvSpPr>
          <p:spPr>
            <a:xfrm>
              <a:off x="7646640" y="2091706"/>
              <a:ext cx="216000" cy="216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7" name="Elipse 26"/>
            <p:cNvSpPr/>
            <p:nvPr/>
          </p:nvSpPr>
          <p:spPr>
            <a:xfrm>
              <a:off x="7646640" y="2349737"/>
              <a:ext cx="216000" cy="216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8" name="Elipse 27"/>
            <p:cNvSpPr/>
            <p:nvPr/>
          </p:nvSpPr>
          <p:spPr>
            <a:xfrm>
              <a:off x="7646640" y="2607768"/>
              <a:ext cx="216000" cy="216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9" name="Elipse 28"/>
            <p:cNvSpPr/>
            <p:nvPr/>
          </p:nvSpPr>
          <p:spPr>
            <a:xfrm>
              <a:off x="7646640" y="2865799"/>
              <a:ext cx="216000" cy="216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0" name="Elipse 29"/>
            <p:cNvSpPr/>
            <p:nvPr/>
          </p:nvSpPr>
          <p:spPr>
            <a:xfrm>
              <a:off x="7646640" y="3123830"/>
              <a:ext cx="216000" cy="216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1" name="Elipse 30"/>
            <p:cNvSpPr/>
            <p:nvPr/>
          </p:nvSpPr>
          <p:spPr>
            <a:xfrm>
              <a:off x="7646640" y="3381861"/>
              <a:ext cx="216000" cy="216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2" name="Elipse 31"/>
            <p:cNvSpPr/>
            <p:nvPr/>
          </p:nvSpPr>
          <p:spPr>
            <a:xfrm>
              <a:off x="7646640" y="3639892"/>
              <a:ext cx="216000" cy="216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3" name="Elipse 32"/>
            <p:cNvSpPr/>
            <p:nvPr/>
          </p:nvSpPr>
          <p:spPr>
            <a:xfrm>
              <a:off x="7646640" y="3897923"/>
              <a:ext cx="216000" cy="216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4" name="Elipse 33"/>
            <p:cNvSpPr/>
            <p:nvPr/>
          </p:nvSpPr>
          <p:spPr>
            <a:xfrm>
              <a:off x="7646640" y="4155950"/>
              <a:ext cx="216000" cy="216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35" name="Grupo 34"/>
          <p:cNvGrpSpPr/>
          <p:nvPr/>
        </p:nvGrpSpPr>
        <p:grpSpPr>
          <a:xfrm>
            <a:off x="7641006" y="1761667"/>
            <a:ext cx="216000" cy="2022213"/>
            <a:chOff x="7646640" y="2349737"/>
            <a:chExt cx="216000" cy="2022213"/>
          </a:xfrm>
          <a:solidFill>
            <a:schemeClr val="bg1">
              <a:lumMod val="65000"/>
            </a:schemeClr>
          </a:solidFill>
        </p:grpSpPr>
        <p:sp>
          <p:nvSpPr>
            <p:cNvPr id="40" name="Elipse 39"/>
            <p:cNvSpPr/>
            <p:nvPr/>
          </p:nvSpPr>
          <p:spPr>
            <a:xfrm>
              <a:off x="7646640" y="2349737"/>
              <a:ext cx="216000" cy="216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1" name="Elipse 40"/>
            <p:cNvSpPr/>
            <p:nvPr/>
          </p:nvSpPr>
          <p:spPr>
            <a:xfrm>
              <a:off x="7646640" y="2607768"/>
              <a:ext cx="216000" cy="216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2" name="Elipse 41"/>
            <p:cNvSpPr/>
            <p:nvPr/>
          </p:nvSpPr>
          <p:spPr>
            <a:xfrm>
              <a:off x="7646640" y="2865799"/>
              <a:ext cx="216000" cy="216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3" name="Elipse 42"/>
            <p:cNvSpPr/>
            <p:nvPr/>
          </p:nvSpPr>
          <p:spPr>
            <a:xfrm>
              <a:off x="7646640" y="3123830"/>
              <a:ext cx="216000" cy="216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4" name="Elipse 43"/>
            <p:cNvSpPr/>
            <p:nvPr/>
          </p:nvSpPr>
          <p:spPr>
            <a:xfrm>
              <a:off x="7646640" y="3381861"/>
              <a:ext cx="216000" cy="216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5" name="Elipse 44"/>
            <p:cNvSpPr/>
            <p:nvPr/>
          </p:nvSpPr>
          <p:spPr>
            <a:xfrm>
              <a:off x="7646640" y="3639892"/>
              <a:ext cx="216000" cy="216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6" name="Elipse 45"/>
            <p:cNvSpPr/>
            <p:nvPr/>
          </p:nvSpPr>
          <p:spPr>
            <a:xfrm>
              <a:off x="7646640" y="3897923"/>
              <a:ext cx="216000" cy="216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7" name="Elipse 46"/>
            <p:cNvSpPr/>
            <p:nvPr/>
          </p:nvSpPr>
          <p:spPr>
            <a:xfrm>
              <a:off x="7646640" y="4155950"/>
              <a:ext cx="216000" cy="216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cxnSp>
        <p:nvCxnSpPr>
          <p:cNvPr id="58" name="Conector reto 57"/>
          <p:cNvCxnSpPr>
            <a:stCxn id="23" idx="6"/>
            <a:endCxn id="40" idx="2"/>
          </p:cNvCxnSpPr>
          <p:nvPr/>
        </p:nvCxnSpPr>
        <p:spPr>
          <a:xfrm>
            <a:off x="7200239" y="1353605"/>
            <a:ext cx="440767" cy="51606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ector reto 59"/>
          <p:cNvCxnSpPr>
            <a:stCxn id="23" idx="6"/>
            <a:endCxn id="41" idx="2"/>
          </p:cNvCxnSpPr>
          <p:nvPr/>
        </p:nvCxnSpPr>
        <p:spPr>
          <a:xfrm>
            <a:off x="7200239" y="1353605"/>
            <a:ext cx="440767" cy="77409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ector reto 61"/>
          <p:cNvCxnSpPr>
            <a:stCxn id="23" idx="6"/>
            <a:endCxn id="42" idx="2"/>
          </p:cNvCxnSpPr>
          <p:nvPr/>
        </p:nvCxnSpPr>
        <p:spPr>
          <a:xfrm>
            <a:off x="7200239" y="1353605"/>
            <a:ext cx="440767" cy="103212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ector reto 63"/>
          <p:cNvCxnSpPr>
            <a:stCxn id="23" idx="6"/>
            <a:endCxn id="43" idx="2"/>
          </p:cNvCxnSpPr>
          <p:nvPr/>
        </p:nvCxnSpPr>
        <p:spPr>
          <a:xfrm>
            <a:off x="7200239" y="1353605"/>
            <a:ext cx="440767" cy="129015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ector reto 65"/>
          <p:cNvCxnSpPr>
            <a:stCxn id="23" idx="6"/>
            <a:endCxn id="44" idx="2"/>
          </p:cNvCxnSpPr>
          <p:nvPr/>
        </p:nvCxnSpPr>
        <p:spPr>
          <a:xfrm>
            <a:off x="7200239" y="1353605"/>
            <a:ext cx="440767" cy="154818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ector de seta reta 67"/>
          <p:cNvCxnSpPr>
            <a:stCxn id="23" idx="6"/>
            <a:endCxn id="45" idx="2"/>
          </p:cNvCxnSpPr>
          <p:nvPr/>
        </p:nvCxnSpPr>
        <p:spPr>
          <a:xfrm>
            <a:off x="7200239" y="1353605"/>
            <a:ext cx="440767" cy="1806217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ector reto 69"/>
          <p:cNvCxnSpPr>
            <a:stCxn id="23" idx="6"/>
            <a:endCxn id="46" idx="2"/>
          </p:cNvCxnSpPr>
          <p:nvPr/>
        </p:nvCxnSpPr>
        <p:spPr>
          <a:xfrm>
            <a:off x="7200239" y="1353605"/>
            <a:ext cx="440767" cy="20642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ector reto 71"/>
          <p:cNvCxnSpPr>
            <a:stCxn id="23" idx="6"/>
            <a:endCxn id="47" idx="2"/>
          </p:cNvCxnSpPr>
          <p:nvPr/>
        </p:nvCxnSpPr>
        <p:spPr>
          <a:xfrm>
            <a:off x="7200239" y="1353605"/>
            <a:ext cx="440767" cy="23222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ector reto 73"/>
          <p:cNvCxnSpPr>
            <a:stCxn id="34" idx="6"/>
            <a:endCxn id="47" idx="2"/>
          </p:cNvCxnSpPr>
          <p:nvPr/>
        </p:nvCxnSpPr>
        <p:spPr>
          <a:xfrm flipV="1">
            <a:off x="7200239" y="3675880"/>
            <a:ext cx="440767" cy="51606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onector reto 75"/>
          <p:cNvCxnSpPr>
            <a:stCxn id="34" idx="6"/>
            <a:endCxn id="46" idx="2"/>
          </p:cNvCxnSpPr>
          <p:nvPr/>
        </p:nvCxnSpPr>
        <p:spPr>
          <a:xfrm flipV="1">
            <a:off x="7200239" y="3417853"/>
            <a:ext cx="440767" cy="7740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ector reto 77"/>
          <p:cNvCxnSpPr>
            <a:stCxn id="34" idx="6"/>
            <a:endCxn id="45" idx="2"/>
          </p:cNvCxnSpPr>
          <p:nvPr/>
        </p:nvCxnSpPr>
        <p:spPr>
          <a:xfrm flipV="1">
            <a:off x="7200239" y="3159822"/>
            <a:ext cx="440767" cy="10321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ector reto 79"/>
          <p:cNvCxnSpPr>
            <a:stCxn id="34" idx="6"/>
            <a:endCxn id="44" idx="2"/>
          </p:cNvCxnSpPr>
          <p:nvPr/>
        </p:nvCxnSpPr>
        <p:spPr>
          <a:xfrm flipV="1">
            <a:off x="7200239" y="2901791"/>
            <a:ext cx="440767" cy="129015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ector reto 81"/>
          <p:cNvCxnSpPr>
            <a:stCxn id="43" idx="2"/>
            <a:endCxn id="34" idx="6"/>
          </p:cNvCxnSpPr>
          <p:nvPr/>
        </p:nvCxnSpPr>
        <p:spPr>
          <a:xfrm flipH="1">
            <a:off x="7200239" y="2643760"/>
            <a:ext cx="440767" cy="15481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ector reto 83"/>
          <p:cNvCxnSpPr>
            <a:stCxn id="40" idx="2"/>
            <a:endCxn id="34" idx="6"/>
          </p:cNvCxnSpPr>
          <p:nvPr/>
        </p:nvCxnSpPr>
        <p:spPr>
          <a:xfrm flipH="1">
            <a:off x="7200239" y="1869667"/>
            <a:ext cx="440767" cy="23222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onector reto 85"/>
          <p:cNvCxnSpPr>
            <a:stCxn id="41" idx="2"/>
            <a:endCxn id="34" idx="6"/>
          </p:cNvCxnSpPr>
          <p:nvPr/>
        </p:nvCxnSpPr>
        <p:spPr>
          <a:xfrm flipH="1">
            <a:off x="7200239" y="2127698"/>
            <a:ext cx="440767" cy="20642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ector reto 87"/>
          <p:cNvCxnSpPr>
            <a:stCxn id="42" idx="2"/>
            <a:endCxn id="34" idx="6"/>
          </p:cNvCxnSpPr>
          <p:nvPr/>
        </p:nvCxnSpPr>
        <p:spPr>
          <a:xfrm flipH="1">
            <a:off x="7200239" y="2385729"/>
            <a:ext cx="440767" cy="18062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to 6"/>
          <p:cNvCxnSpPr>
            <a:stCxn id="40" idx="6"/>
            <a:endCxn id="49" idx="2"/>
          </p:cNvCxnSpPr>
          <p:nvPr/>
        </p:nvCxnSpPr>
        <p:spPr>
          <a:xfrm>
            <a:off x="7857006" y="1869667"/>
            <a:ext cx="440770" cy="3870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to 8"/>
          <p:cNvCxnSpPr>
            <a:stCxn id="40" idx="6"/>
            <a:endCxn id="50" idx="2"/>
          </p:cNvCxnSpPr>
          <p:nvPr/>
        </p:nvCxnSpPr>
        <p:spPr>
          <a:xfrm>
            <a:off x="7857006" y="1869667"/>
            <a:ext cx="440770" cy="6450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to 14"/>
          <p:cNvCxnSpPr>
            <a:stCxn id="40" idx="6"/>
            <a:endCxn id="51" idx="2"/>
          </p:cNvCxnSpPr>
          <p:nvPr/>
        </p:nvCxnSpPr>
        <p:spPr>
          <a:xfrm>
            <a:off x="7857006" y="1869667"/>
            <a:ext cx="440770" cy="9031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ector reto 36"/>
          <p:cNvCxnSpPr>
            <a:stCxn id="40" idx="6"/>
            <a:endCxn id="52" idx="2"/>
          </p:cNvCxnSpPr>
          <p:nvPr/>
        </p:nvCxnSpPr>
        <p:spPr>
          <a:xfrm>
            <a:off x="7857006" y="1869667"/>
            <a:ext cx="440770" cy="11611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ector reto 38"/>
          <p:cNvCxnSpPr>
            <a:stCxn id="53" idx="2"/>
            <a:endCxn id="40" idx="6"/>
          </p:cNvCxnSpPr>
          <p:nvPr/>
        </p:nvCxnSpPr>
        <p:spPr>
          <a:xfrm flipH="1" flipV="1">
            <a:off x="7857006" y="1869667"/>
            <a:ext cx="440770" cy="14191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ector reto 54"/>
          <p:cNvCxnSpPr>
            <a:stCxn id="47" idx="6"/>
            <a:endCxn id="53" idx="2"/>
          </p:cNvCxnSpPr>
          <p:nvPr/>
        </p:nvCxnSpPr>
        <p:spPr>
          <a:xfrm flipV="1">
            <a:off x="7857006" y="3288835"/>
            <a:ext cx="440770" cy="3870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ector reto 56"/>
          <p:cNvCxnSpPr>
            <a:stCxn id="47" idx="6"/>
            <a:endCxn id="52" idx="2"/>
          </p:cNvCxnSpPr>
          <p:nvPr/>
        </p:nvCxnSpPr>
        <p:spPr>
          <a:xfrm flipV="1">
            <a:off x="7857006" y="3030804"/>
            <a:ext cx="440770" cy="6450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ector reto 60"/>
          <p:cNvCxnSpPr>
            <a:stCxn id="47" idx="6"/>
            <a:endCxn id="51" idx="2"/>
          </p:cNvCxnSpPr>
          <p:nvPr/>
        </p:nvCxnSpPr>
        <p:spPr>
          <a:xfrm flipV="1">
            <a:off x="7857006" y="2772773"/>
            <a:ext cx="440770" cy="90310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ector reto 64"/>
          <p:cNvCxnSpPr>
            <a:stCxn id="47" idx="6"/>
            <a:endCxn id="50" idx="2"/>
          </p:cNvCxnSpPr>
          <p:nvPr/>
        </p:nvCxnSpPr>
        <p:spPr>
          <a:xfrm flipV="1">
            <a:off x="7857006" y="2514742"/>
            <a:ext cx="440770" cy="11611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ector reto 68"/>
          <p:cNvCxnSpPr>
            <a:stCxn id="47" idx="6"/>
            <a:endCxn id="49" idx="2"/>
          </p:cNvCxnSpPr>
          <p:nvPr/>
        </p:nvCxnSpPr>
        <p:spPr>
          <a:xfrm flipV="1">
            <a:off x="7857006" y="2256711"/>
            <a:ext cx="440770" cy="14191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3" name="Grupo 72"/>
          <p:cNvGrpSpPr/>
          <p:nvPr/>
        </p:nvGrpSpPr>
        <p:grpSpPr>
          <a:xfrm>
            <a:off x="8297776" y="2148711"/>
            <a:ext cx="792172" cy="1248124"/>
            <a:chOff x="8375552" y="2148711"/>
            <a:chExt cx="792172" cy="1248124"/>
          </a:xfrm>
        </p:grpSpPr>
        <p:grpSp>
          <p:nvGrpSpPr>
            <p:cNvPr id="48" name="Grupo 47"/>
            <p:cNvGrpSpPr/>
            <p:nvPr/>
          </p:nvGrpSpPr>
          <p:grpSpPr>
            <a:xfrm>
              <a:off x="8375552" y="2148711"/>
              <a:ext cx="216000" cy="1248124"/>
              <a:chOff x="7646640" y="2349737"/>
              <a:chExt cx="216000" cy="1248124"/>
            </a:xfrm>
            <a:solidFill>
              <a:schemeClr val="bg1">
                <a:lumMod val="65000"/>
              </a:schemeClr>
            </a:solidFill>
          </p:grpSpPr>
          <p:sp>
            <p:nvSpPr>
              <p:cNvPr id="49" name="Elipse 48"/>
              <p:cNvSpPr/>
              <p:nvPr/>
            </p:nvSpPr>
            <p:spPr>
              <a:xfrm>
                <a:off x="7646640" y="2349737"/>
                <a:ext cx="216000" cy="21600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0" name="Elipse 49"/>
              <p:cNvSpPr/>
              <p:nvPr/>
            </p:nvSpPr>
            <p:spPr>
              <a:xfrm>
                <a:off x="7646640" y="2607768"/>
                <a:ext cx="216000" cy="21600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1" name="Elipse 50"/>
              <p:cNvSpPr/>
              <p:nvPr/>
            </p:nvSpPr>
            <p:spPr>
              <a:xfrm>
                <a:off x="7646640" y="2865799"/>
                <a:ext cx="216000" cy="21600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2" name="Elipse 51"/>
              <p:cNvSpPr/>
              <p:nvPr/>
            </p:nvSpPr>
            <p:spPr>
              <a:xfrm>
                <a:off x="7646640" y="3123830"/>
                <a:ext cx="216000" cy="21600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3" name="Elipse 52"/>
              <p:cNvSpPr/>
              <p:nvPr/>
            </p:nvSpPr>
            <p:spPr>
              <a:xfrm>
                <a:off x="7646640" y="3381861"/>
                <a:ext cx="216000" cy="21600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71" name="Retângulo 70"/>
            <p:cNvSpPr/>
            <p:nvPr/>
          </p:nvSpPr>
          <p:spPr>
            <a:xfrm>
              <a:off x="8615276" y="2148711"/>
              <a:ext cx="552448" cy="21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r>
                <a:rPr lang="pt-BR" sz="1000" dirty="0" smtClean="0">
                  <a:solidFill>
                    <a:schemeClr val="tx1"/>
                  </a:solidFill>
                </a:rPr>
                <a:t>Classe 1</a:t>
              </a:r>
              <a:endParaRPr lang="pt-BR" sz="1000" dirty="0">
                <a:solidFill>
                  <a:schemeClr val="tx1"/>
                </a:solidFill>
              </a:endParaRPr>
            </a:p>
          </p:txBody>
        </p:sp>
        <p:sp>
          <p:nvSpPr>
            <p:cNvPr id="81" name="Retângulo 80"/>
            <p:cNvSpPr/>
            <p:nvPr/>
          </p:nvSpPr>
          <p:spPr>
            <a:xfrm>
              <a:off x="8615276" y="3180835"/>
              <a:ext cx="552448" cy="21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r>
                <a:rPr lang="pt-BR" sz="1000" dirty="0" smtClean="0">
                  <a:solidFill>
                    <a:schemeClr val="tx1"/>
                  </a:solidFill>
                </a:rPr>
                <a:t>Classe 5</a:t>
              </a:r>
              <a:endParaRPr lang="pt-BR" sz="1000" dirty="0">
                <a:solidFill>
                  <a:schemeClr val="tx1"/>
                </a:solidFill>
              </a:endParaRPr>
            </a:p>
          </p:txBody>
        </p:sp>
        <p:sp>
          <p:nvSpPr>
            <p:cNvPr id="83" name="Retângulo 82"/>
            <p:cNvSpPr/>
            <p:nvPr/>
          </p:nvSpPr>
          <p:spPr>
            <a:xfrm>
              <a:off x="8615276" y="2922804"/>
              <a:ext cx="552448" cy="21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r>
                <a:rPr lang="pt-BR" sz="1000" dirty="0" smtClean="0">
                  <a:solidFill>
                    <a:schemeClr val="tx1"/>
                  </a:solidFill>
                </a:rPr>
                <a:t>Classe 4</a:t>
              </a:r>
              <a:endParaRPr lang="pt-BR" sz="1000" dirty="0">
                <a:solidFill>
                  <a:schemeClr val="tx1"/>
                </a:solidFill>
              </a:endParaRPr>
            </a:p>
          </p:txBody>
        </p:sp>
        <p:sp>
          <p:nvSpPr>
            <p:cNvPr id="85" name="Retângulo 84"/>
            <p:cNvSpPr/>
            <p:nvPr/>
          </p:nvSpPr>
          <p:spPr>
            <a:xfrm>
              <a:off x="8615276" y="2664773"/>
              <a:ext cx="552448" cy="21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r>
                <a:rPr lang="pt-BR" sz="1000" dirty="0" smtClean="0">
                  <a:solidFill>
                    <a:schemeClr val="tx1"/>
                  </a:solidFill>
                </a:rPr>
                <a:t>Classe 3</a:t>
              </a:r>
              <a:endParaRPr lang="pt-BR" sz="1000" dirty="0">
                <a:solidFill>
                  <a:schemeClr val="tx1"/>
                </a:solidFill>
              </a:endParaRPr>
            </a:p>
          </p:txBody>
        </p:sp>
        <p:sp>
          <p:nvSpPr>
            <p:cNvPr id="87" name="Retângulo 86"/>
            <p:cNvSpPr/>
            <p:nvPr/>
          </p:nvSpPr>
          <p:spPr>
            <a:xfrm>
              <a:off x="8615276" y="2406742"/>
              <a:ext cx="552448" cy="21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r>
                <a:rPr lang="pt-BR" sz="1000" dirty="0" smtClean="0">
                  <a:solidFill>
                    <a:schemeClr val="tx1"/>
                  </a:solidFill>
                </a:rPr>
                <a:t>Classe 2</a:t>
              </a:r>
              <a:endParaRPr lang="pt-BR" sz="1000" dirty="0">
                <a:solidFill>
                  <a:schemeClr val="tx1"/>
                </a:solidFill>
              </a:endParaRPr>
            </a:p>
          </p:txBody>
        </p:sp>
      </p:grpSp>
      <p:sp>
        <p:nvSpPr>
          <p:cNvPr id="3" name="Retângulo 2"/>
          <p:cNvSpPr/>
          <p:nvPr/>
        </p:nvSpPr>
        <p:spPr>
          <a:xfrm>
            <a:off x="1099858" y="720521"/>
            <a:ext cx="1401866" cy="3390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300" dirty="0">
                <a:solidFill>
                  <a:schemeClr val="tx1"/>
                </a:solidFill>
              </a:rPr>
              <a:t>c</a:t>
            </a:r>
            <a:r>
              <a:rPr lang="pt-BR" sz="1300" dirty="0" smtClean="0">
                <a:solidFill>
                  <a:schemeClr val="tx1"/>
                </a:solidFill>
              </a:rPr>
              <a:t>amada </a:t>
            </a:r>
            <a:r>
              <a:rPr lang="pt-BR" sz="1300" dirty="0" err="1" smtClean="0">
                <a:solidFill>
                  <a:schemeClr val="tx1"/>
                </a:solidFill>
              </a:rPr>
              <a:t>convolucional</a:t>
            </a:r>
            <a:endParaRPr lang="pt-BR" sz="1300" dirty="0">
              <a:solidFill>
                <a:schemeClr val="tx1"/>
              </a:solidFill>
            </a:endParaRPr>
          </a:p>
        </p:txBody>
      </p:sp>
      <p:sp>
        <p:nvSpPr>
          <p:cNvPr id="75" name="Retângulo 74"/>
          <p:cNvSpPr/>
          <p:nvPr/>
        </p:nvSpPr>
        <p:spPr>
          <a:xfrm>
            <a:off x="2718910" y="720521"/>
            <a:ext cx="1205536" cy="3390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300" dirty="0">
                <a:solidFill>
                  <a:schemeClr val="tx1"/>
                </a:solidFill>
              </a:rPr>
              <a:t>c</a:t>
            </a:r>
            <a:r>
              <a:rPr lang="pt-BR" sz="1300" dirty="0" smtClean="0">
                <a:solidFill>
                  <a:schemeClr val="tx1"/>
                </a:solidFill>
              </a:rPr>
              <a:t>amada de </a:t>
            </a:r>
            <a:r>
              <a:rPr lang="pt-BR" sz="1300" dirty="0" err="1" smtClean="0">
                <a:solidFill>
                  <a:schemeClr val="tx1"/>
                </a:solidFill>
              </a:rPr>
              <a:t>pooling</a:t>
            </a:r>
            <a:endParaRPr lang="pt-BR" sz="1300" dirty="0">
              <a:solidFill>
                <a:schemeClr val="tx1"/>
              </a:solidFill>
            </a:endParaRPr>
          </a:p>
        </p:txBody>
      </p:sp>
      <p:sp>
        <p:nvSpPr>
          <p:cNvPr id="77" name="Retângulo 76"/>
          <p:cNvSpPr/>
          <p:nvPr/>
        </p:nvSpPr>
        <p:spPr>
          <a:xfrm>
            <a:off x="5472652" y="720521"/>
            <a:ext cx="1205536" cy="3390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300" dirty="0">
                <a:solidFill>
                  <a:schemeClr val="tx1"/>
                </a:solidFill>
              </a:rPr>
              <a:t>c</a:t>
            </a:r>
            <a:r>
              <a:rPr lang="pt-BR" sz="1300" dirty="0" smtClean="0">
                <a:solidFill>
                  <a:schemeClr val="tx1"/>
                </a:solidFill>
              </a:rPr>
              <a:t>amada de </a:t>
            </a:r>
            <a:r>
              <a:rPr lang="pt-BR" sz="1300" dirty="0" err="1" smtClean="0">
                <a:solidFill>
                  <a:schemeClr val="tx1"/>
                </a:solidFill>
              </a:rPr>
              <a:t>pooling</a:t>
            </a:r>
            <a:endParaRPr lang="pt-BR" sz="1300" dirty="0">
              <a:solidFill>
                <a:schemeClr val="tx1"/>
              </a:solidFill>
            </a:endParaRPr>
          </a:p>
        </p:txBody>
      </p:sp>
      <p:sp>
        <p:nvSpPr>
          <p:cNvPr id="79" name="Retângulo 78"/>
          <p:cNvSpPr/>
          <p:nvPr/>
        </p:nvSpPr>
        <p:spPr>
          <a:xfrm>
            <a:off x="3924446" y="720521"/>
            <a:ext cx="1548206" cy="3390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300" dirty="0">
                <a:solidFill>
                  <a:schemeClr val="tx1"/>
                </a:solidFill>
              </a:rPr>
              <a:t>c</a:t>
            </a:r>
            <a:r>
              <a:rPr lang="pt-BR" sz="1300" dirty="0" smtClean="0">
                <a:solidFill>
                  <a:schemeClr val="tx1"/>
                </a:solidFill>
              </a:rPr>
              <a:t>amada </a:t>
            </a:r>
            <a:r>
              <a:rPr lang="pt-BR" sz="1300" dirty="0" err="1" smtClean="0">
                <a:solidFill>
                  <a:schemeClr val="tx1"/>
                </a:solidFill>
              </a:rPr>
              <a:t>convolucional</a:t>
            </a:r>
            <a:endParaRPr lang="pt-BR" sz="1300" dirty="0">
              <a:solidFill>
                <a:schemeClr val="tx1"/>
              </a:solidFill>
            </a:endParaRPr>
          </a:p>
        </p:txBody>
      </p:sp>
      <p:sp>
        <p:nvSpPr>
          <p:cNvPr id="89" name="Retângulo 88"/>
          <p:cNvSpPr/>
          <p:nvPr/>
        </p:nvSpPr>
        <p:spPr>
          <a:xfrm>
            <a:off x="-116140" y="720521"/>
            <a:ext cx="1105696" cy="3390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300" dirty="0">
                <a:solidFill>
                  <a:schemeClr val="tx1"/>
                </a:solidFill>
              </a:rPr>
              <a:t>c</a:t>
            </a:r>
            <a:r>
              <a:rPr lang="pt-BR" sz="1300" dirty="0" smtClean="0">
                <a:solidFill>
                  <a:schemeClr val="tx1"/>
                </a:solidFill>
              </a:rPr>
              <a:t>amada de entrada</a:t>
            </a:r>
            <a:endParaRPr lang="pt-BR" sz="1300" dirty="0">
              <a:solidFill>
                <a:schemeClr val="tx1"/>
              </a:solidFill>
            </a:endParaRPr>
          </a:p>
        </p:txBody>
      </p:sp>
      <p:sp>
        <p:nvSpPr>
          <p:cNvPr id="90" name="Retângulo 89"/>
          <p:cNvSpPr/>
          <p:nvPr/>
        </p:nvSpPr>
        <p:spPr>
          <a:xfrm>
            <a:off x="6435470" y="720521"/>
            <a:ext cx="1970306" cy="3390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300" dirty="0">
                <a:solidFill>
                  <a:schemeClr val="tx1"/>
                </a:solidFill>
              </a:rPr>
              <a:t>c</a:t>
            </a:r>
            <a:r>
              <a:rPr lang="pt-BR" sz="1300" dirty="0" smtClean="0">
                <a:solidFill>
                  <a:schemeClr val="tx1"/>
                </a:solidFill>
              </a:rPr>
              <a:t>amada completamente conectada</a:t>
            </a:r>
            <a:endParaRPr lang="pt-BR" sz="1300" dirty="0">
              <a:solidFill>
                <a:schemeClr val="tx1"/>
              </a:solidFill>
            </a:endParaRPr>
          </a:p>
        </p:txBody>
      </p:sp>
      <p:sp>
        <p:nvSpPr>
          <p:cNvPr id="91" name="Retângulo 90"/>
          <p:cNvSpPr/>
          <p:nvPr/>
        </p:nvSpPr>
        <p:spPr>
          <a:xfrm>
            <a:off x="8297776" y="720521"/>
            <a:ext cx="792172" cy="3390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300" dirty="0">
                <a:solidFill>
                  <a:schemeClr val="tx1"/>
                </a:solidFill>
              </a:rPr>
              <a:t>c</a:t>
            </a:r>
            <a:r>
              <a:rPr lang="pt-BR" sz="1300" dirty="0" smtClean="0">
                <a:solidFill>
                  <a:schemeClr val="tx1"/>
                </a:solidFill>
              </a:rPr>
              <a:t>amada </a:t>
            </a:r>
            <a:r>
              <a:rPr lang="pt-BR" sz="1300" dirty="0" err="1" smtClean="0">
                <a:solidFill>
                  <a:schemeClr val="tx1"/>
                </a:solidFill>
              </a:rPr>
              <a:t>softmax</a:t>
            </a:r>
            <a:endParaRPr lang="pt-BR" sz="1300" dirty="0">
              <a:solidFill>
                <a:schemeClr val="tx1"/>
              </a:solidFill>
            </a:endParaRPr>
          </a:p>
        </p:txBody>
      </p:sp>
      <p:sp>
        <p:nvSpPr>
          <p:cNvPr id="93" name="Cubo 92"/>
          <p:cNvSpPr/>
          <p:nvPr/>
        </p:nvSpPr>
        <p:spPr>
          <a:xfrm>
            <a:off x="2033102" y="2805512"/>
            <a:ext cx="108582" cy="418814"/>
          </a:xfrm>
          <a:prstGeom prst="cube">
            <a:avLst>
              <a:gd name="adj" fmla="val 10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4" name="Cubo 93"/>
          <p:cNvSpPr/>
          <p:nvPr/>
        </p:nvSpPr>
        <p:spPr>
          <a:xfrm>
            <a:off x="3645660" y="2436979"/>
            <a:ext cx="68176" cy="262966"/>
          </a:xfrm>
          <a:prstGeom prst="cube">
            <a:avLst>
              <a:gd name="adj" fmla="val 10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5" name="Cubo 94"/>
          <p:cNvSpPr/>
          <p:nvPr/>
        </p:nvSpPr>
        <p:spPr>
          <a:xfrm>
            <a:off x="4978211" y="2872814"/>
            <a:ext cx="68176" cy="262966"/>
          </a:xfrm>
          <a:prstGeom prst="cube">
            <a:avLst>
              <a:gd name="adj" fmla="val 10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1" name="Conector reto 10"/>
          <p:cNvCxnSpPr>
            <a:endCxn id="23" idx="2"/>
          </p:cNvCxnSpPr>
          <p:nvPr/>
        </p:nvCxnSpPr>
        <p:spPr>
          <a:xfrm flipV="1">
            <a:off x="5806204" y="1353605"/>
            <a:ext cx="1178035" cy="10609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to 17"/>
          <p:cNvCxnSpPr>
            <a:endCxn id="34" idx="2"/>
          </p:cNvCxnSpPr>
          <p:nvPr/>
        </p:nvCxnSpPr>
        <p:spPr>
          <a:xfrm>
            <a:off x="6349129" y="3128963"/>
            <a:ext cx="635110" cy="106297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Forma livre 35"/>
          <p:cNvSpPr/>
          <p:nvPr/>
        </p:nvSpPr>
        <p:spPr>
          <a:xfrm>
            <a:off x="2146222" y="2793791"/>
            <a:ext cx="1109663" cy="313740"/>
          </a:xfrm>
          <a:custGeom>
            <a:avLst/>
            <a:gdLst>
              <a:gd name="connsiteX0" fmla="*/ 2381 w 1112044"/>
              <a:gd name="connsiteY0" fmla="*/ 0 h 304800"/>
              <a:gd name="connsiteX1" fmla="*/ 1112044 w 1112044"/>
              <a:gd name="connsiteY1" fmla="*/ 107157 h 304800"/>
              <a:gd name="connsiteX2" fmla="*/ 0 w 1112044"/>
              <a:gd name="connsiteY2" fmla="*/ 304800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12044" h="304800">
                <a:moveTo>
                  <a:pt x="2381" y="0"/>
                </a:moveTo>
                <a:lnTo>
                  <a:pt x="1112044" y="107157"/>
                </a:lnTo>
                <a:lnTo>
                  <a:pt x="0" y="304800"/>
                </a:ln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4" name="Forma livre 53"/>
          <p:cNvSpPr/>
          <p:nvPr/>
        </p:nvSpPr>
        <p:spPr>
          <a:xfrm>
            <a:off x="2031923" y="2902744"/>
            <a:ext cx="1221581" cy="323850"/>
          </a:xfrm>
          <a:custGeom>
            <a:avLst/>
            <a:gdLst>
              <a:gd name="connsiteX0" fmla="*/ 4763 w 1221581"/>
              <a:gd name="connsiteY0" fmla="*/ 14287 h 323850"/>
              <a:gd name="connsiteX1" fmla="*/ 1221581 w 1221581"/>
              <a:gd name="connsiteY1" fmla="*/ 0 h 323850"/>
              <a:gd name="connsiteX2" fmla="*/ 0 w 1221581"/>
              <a:gd name="connsiteY2" fmla="*/ 323850 h 323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21581" h="323850">
                <a:moveTo>
                  <a:pt x="4763" y="14287"/>
                </a:moveTo>
                <a:lnTo>
                  <a:pt x="1221581" y="0"/>
                </a:lnTo>
                <a:lnTo>
                  <a:pt x="0" y="323850"/>
                </a:ln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11" name="Conector reto 110"/>
          <p:cNvCxnSpPr/>
          <p:nvPr/>
        </p:nvCxnSpPr>
        <p:spPr>
          <a:xfrm>
            <a:off x="2972938" y="2697754"/>
            <a:ext cx="0" cy="420061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ector reto 111"/>
          <p:cNvCxnSpPr/>
          <p:nvPr/>
        </p:nvCxnSpPr>
        <p:spPr>
          <a:xfrm>
            <a:off x="3085164" y="2697754"/>
            <a:ext cx="0" cy="420061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Conector reto 112"/>
          <p:cNvCxnSpPr/>
          <p:nvPr/>
        </p:nvCxnSpPr>
        <p:spPr>
          <a:xfrm>
            <a:off x="2916825" y="2697754"/>
            <a:ext cx="0" cy="420061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onector reto 113"/>
          <p:cNvCxnSpPr/>
          <p:nvPr/>
        </p:nvCxnSpPr>
        <p:spPr>
          <a:xfrm>
            <a:off x="3141277" y="2697754"/>
            <a:ext cx="0" cy="420061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onector reto 114"/>
          <p:cNvCxnSpPr/>
          <p:nvPr/>
        </p:nvCxnSpPr>
        <p:spPr>
          <a:xfrm>
            <a:off x="3197390" y="2697754"/>
            <a:ext cx="0" cy="420061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Conector reto 115"/>
          <p:cNvCxnSpPr/>
          <p:nvPr/>
        </p:nvCxnSpPr>
        <p:spPr>
          <a:xfrm>
            <a:off x="3029051" y="2697754"/>
            <a:ext cx="0" cy="420061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Forma livre 66"/>
          <p:cNvSpPr/>
          <p:nvPr/>
        </p:nvSpPr>
        <p:spPr>
          <a:xfrm>
            <a:off x="3715468" y="2421731"/>
            <a:ext cx="838200" cy="238126"/>
          </a:xfrm>
          <a:custGeom>
            <a:avLst/>
            <a:gdLst>
              <a:gd name="connsiteX0" fmla="*/ 0 w 842963"/>
              <a:gd name="connsiteY0" fmla="*/ 0 h 216693"/>
              <a:gd name="connsiteX1" fmla="*/ 842963 w 842963"/>
              <a:gd name="connsiteY1" fmla="*/ 216693 h 216693"/>
              <a:gd name="connsiteX2" fmla="*/ 4763 w 842963"/>
              <a:gd name="connsiteY2" fmla="*/ 183356 h 216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42963" h="216693">
                <a:moveTo>
                  <a:pt x="0" y="0"/>
                </a:moveTo>
                <a:lnTo>
                  <a:pt x="842963" y="216693"/>
                </a:lnTo>
                <a:lnTo>
                  <a:pt x="4763" y="183356"/>
                </a:ln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7" name="Forma livre 116"/>
          <p:cNvSpPr/>
          <p:nvPr/>
        </p:nvSpPr>
        <p:spPr>
          <a:xfrm>
            <a:off x="3636886" y="2500313"/>
            <a:ext cx="916781" cy="214312"/>
          </a:xfrm>
          <a:custGeom>
            <a:avLst/>
            <a:gdLst>
              <a:gd name="connsiteX0" fmla="*/ 4763 w 912019"/>
              <a:gd name="connsiteY0" fmla="*/ 0 h 204787"/>
              <a:gd name="connsiteX1" fmla="*/ 912019 w 912019"/>
              <a:gd name="connsiteY1" fmla="*/ 161925 h 204787"/>
              <a:gd name="connsiteX2" fmla="*/ 0 w 912019"/>
              <a:gd name="connsiteY2" fmla="*/ 204787 h 204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12019" h="204787">
                <a:moveTo>
                  <a:pt x="4763" y="0"/>
                </a:moveTo>
                <a:lnTo>
                  <a:pt x="912019" y="161925"/>
                </a:lnTo>
                <a:lnTo>
                  <a:pt x="0" y="204787"/>
                </a:ln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20" name="Conector reto 119"/>
          <p:cNvCxnSpPr/>
          <p:nvPr/>
        </p:nvCxnSpPr>
        <p:spPr>
          <a:xfrm>
            <a:off x="4273101" y="2499742"/>
            <a:ext cx="0" cy="420061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Conector reto 120"/>
          <p:cNvCxnSpPr/>
          <p:nvPr/>
        </p:nvCxnSpPr>
        <p:spPr>
          <a:xfrm>
            <a:off x="4385327" y="2499742"/>
            <a:ext cx="0" cy="420061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ector reto 122"/>
          <p:cNvCxnSpPr/>
          <p:nvPr/>
        </p:nvCxnSpPr>
        <p:spPr>
          <a:xfrm>
            <a:off x="4441440" y="2499742"/>
            <a:ext cx="0" cy="420061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Conector reto 123"/>
          <p:cNvCxnSpPr/>
          <p:nvPr/>
        </p:nvCxnSpPr>
        <p:spPr>
          <a:xfrm>
            <a:off x="4497553" y="2499742"/>
            <a:ext cx="0" cy="420061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Conector reto 124"/>
          <p:cNvCxnSpPr/>
          <p:nvPr/>
        </p:nvCxnSpPr>
        <p:spPr>
          <a:xfrm>
            <a:off x="4329214" y="2499742"/>
            <a:ext cx="0" cy="420061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Forma livre 126"/>
          <p:cNvSpPr/>
          <p:nvPr/>
        </p:nvSpPr>
        <p:spPr>
          <a:xfrm>
            <a:off x="5048967" y="2833689"/>
            <a:ext cx="981075" cy="226218"/>
          </a:xfrm>
          <a:custGeom>
            <a:avLst/>
            <a:gdLst>
              <a:gd name="connsiteX0" fmla="*/ 7144 w 981075"/>
              <a:gd name="connsiteY0" fmla="*/ 23813 h 219075"/>
              <a:gd name="connsiteX1" fmla="*/ 981075 w 981075"/>
              <a:gd name="connsiteY1" fmla="*/ 0 h 219075"/>
              <a:gd name="connsiteX2" fmla="*/ 0 w 981075"/>
              <a:gd name="connsiteY2" fmla="*/ 219075 h 219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81075" h="219075">
                <a:moveTo>
                  <a:pt x="7144" y="23813"/>
                </a:moveTo>
                <a:lnTo>
                  <a:pt x="981075" y="0"/>
                </a:lnTo>
                <a:lnTo>
                  <a:pt x="0" y="219075"/>
                </a:ln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8" name="Forma livre 127"/>
          <p:cNvSpPr/>
          <p:nvPr/>
        </p:nvSpPr>
        <p:spPr>
          <a:xfrm>
            <a:off x="4970386" y="2836069"/>
            <a:ext cx="1054893" cy="304800"/>
          </a:xfrm>
          <a:custGeom>
            <a:avLst/>
            <a:gdLst>
              <a:gd name="connsiteX0" fmla="*/ 2381 w 1054893"/>
              <a:gd name="connsiteY0" fmla="*/ 104775 h 304800"/>
              <a:gd name="connsiteX1" fmla="*/ 1054893 w 1054893"/>
              <a:gd name="connsiteY1" fmla="*/ 0 h 304800"/>
              <a:gd name="connsiteX2" fmla="*/ 0 w 1054893"/>
              <a:gd name="connsiteY2" fmla="*/ 304800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4893" h="304800">
                <a:moveTo>
                  <a:pt x="2381" y="104775"/>
                </a:moveTo>
                <a:lnTo>
                  <a:pt x="1054893" y="0"/>
                </a:lnTo>
                <a:lnTo>
                  <a:pt x="0" y="304800"/>
                </a:ln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38" name="Conector reto 137"/>
          <p:cNvCxnSpPr/>
          <p:nvPr/>
        </p:nvCxnSpPr>
        <p:spPr>
          <a:xfrm>
            <a:off x="5637250" y="2642466"/>
            <a:ext cx="0" cy="420061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Conector reto 138"/>
          <p:cNvCxnSpPr/>
          <p:nvPr/>
        </p:nvCxnSpPr>
        <p:spPr>
          <a:xfrm>
            <a:off x="5749476" y="2642466"/>
            <a:ext cx="0" cy="420061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Conector reto 139"/>
          <p:cNvCxnSpPr/>
          <p:nvPr/>
        </p:nvCxnSpPr>
        <p:spPr>
          <a:xfrm>
            <a:off x="5861702" y="2642466"/>
            <a:ext cx="0" cy="420061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Conector reto 140"/>
          <p:cNvCxnSpPr/>
          <p:nvPr/>
        </p:nvCxnSpPr>
        <p:spPr>
          <a:xfrm>
            <a:off x="5693363" y="2642466"/>
            <a:ext cx="0" cy="420061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Conector reto 141"/>
          <p:cNvCxnSpPr/>
          <p:nvPr/>
        </p:nvCxnSpPr>
        <p:spPr>
          <a:xfrm>
            <a:off x="5917815" y="2642466"/>
            <a:ext cx="0" cy="420061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onector reto 142"/>
          <p:cNvCxnSpPr/>
          <p:nvPr/>
        </p:nvCxnSpPr>
        <p:spPr>
          <a:xfrm>
            <a:off x="5973928" y="2642466"/>
            <a:ext cx="0" cy="420061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Conector reto 143"/>
          <p:cNvCxnSpPr/>
          <p:nvPr/>
        </p:nvCxnSpPr>
        <p:spPr>
          <a:xfrm>
            <a:off x="5805589" y="2642466"/>
            <a:ext cx="0" cy="420061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9" name="Grupo 128"/>
          <p:cNvGrpSpPr/>
          <p:nvPr/>
        </p:nvGrpSpPr>
        <p:grpSpPr>
          <a:xfrm>
            <a:off x="298051" y="2405509"/>
            <a:ext cx="404570" cy="789093"/>
            <a:chOff x="5472152" y="663590"/>
            <a:chExt cx="1152024" cy="1152024"/>
          </a:xfrm>
        </p:grpSpPr>
        <p:sp>
          <p:nvSpPr>
            <p:cNvPr id="130" name="Elipse 129"/>
            <p:cNvSpPr/>
            <p:nvPr/>
          </p:nvSpPr>
          <p:spPr>
            <a:xfrm>
              <a:off x="5472152" y="997253"/>
              <a:ext cx="468000" cy="468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31" name="Elipse 130"/>
            <p:cNvSpPr/>
            <p:nvPr/>
          </p:nvSpPr>
          <p:spPr>
            <a:xfrm>
              <a:off x="5806936" y="663590"/>
              <a:ext cx="468000" cy="468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32" name="Elipse 131"/>
            <p:cNvSpPr/>
            <p:nvPr/>
          </p:nvSpPr>
          <p:spPr>
            <a:xfrm>
              <a:off x="6156176" y="997253"/>
              <a:ext cx="468000" cy="468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33" name="Elipse 132"/>
            <p:cNvSpPr/>
            <p:nvPr/>
          </p:nvSpPr>
          <p:spPr>
            <a:xfrm>
              <a:off x="5814112" y="1347614"/>
              <a:ext cx="468000" cy="468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34" name="Elipse 133"/>
            <p:cNvSpPr/>
            <p:nvPr/>
          </p:nvSpPr>
          <p:spPr>
            <a:xfrm>
              <a:off x="5806936" y="990077"/>
              <a:ext cx="482352" cy="48235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92" name="Cubo 91"/>
          <p:cNvSpPr/>
          <p:nvPr/>
        </p:nvSpPr>
        <p:spPr>
          <a:xfrm>
            <a:off x="455359" y="2133467"/>
            <a:ext cx="108582" cy="418814"/>
          </a:xfrm>
          <a:prstGeom prst="cube">
            <a:avLst>
              <a:gd name="adj" fmla="val 10000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Forma livre 11"/>
          <p:cNvSpPr/>
          <p:nvPr/>
        </p:nvSpPr>
        <p:spPr>
          <a:xfrm>
            <a:off x="571651" y="2130177"/>
            <a:ext cx="1077119" cy="373857"/>
          </a:xfrm>
          <a:custGeom>
            <a:avLst/>
            <a:gdLst>
              <a:gd name="connsiteX0" fmla="*/ 0 w 1089025"/>
              <a:gd name="connsiteY0" fmla="*/ 0 h 361950"/>
              <a:gd name="connsiteX1" fmla="*/ 1089025 w 1089025"/>
              <a:gd name="connsiteY1" fmla="*/ 361950 h 361950"/>
              <a:gd name="connsiteX2" fmla="*/ 0 w 1089025"/>
              <a:gd name="connsiteY2" fmla="*/ 307975 h 361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89025" h="361950">
                <a:moveTo>
                  <a:pt x="0" y="0"/>
                </a:moveTo>
                <a:lnTo>
                  <a:pt x="1089025" y="361950"/>
                </a:lnTo>
                <a:lnTo>
                  <a:pt x="0" y="307975"/>
                </a:ln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Forma livre 20"/>
          <p:cNvSpPr/>
          <p:nvPr/>
        </p:nvSpPr>
        <p:spPr>
          <a:xfrm>
            <a:off x="445446" y="2255590"/>
            <a:ext cx="1200150" cy="314325"/>
          </a:xfrm>
          <a:custGeom>
            <a:avLst/>
            <a:gdLst>
              <a:gd name="connsiteX0" fmla="*/ 0 w 1190625"/>
              <a:gd name="connsiteY0" fmla="*/ 0 h 311150"/>
              <a:gd name="connsiteX1" fmla="*/ 1190625 w 1190625"/>
              <a:gd name="connsiteY1" fmla="*/ 241300 h 311150"/>
              <a:gd name="connsiteX2" fmla="*/ 0 w 1190625"/>
              <a:gd name="connsiteY2" fmla="*/ 311150 h 311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90625" h="311150">
                <a:moveTo>
                  <a:pt x="0" y="0"/>
                </a:moveTo>
                <a:lnTo>
                  <a:pt x="1190625" y="241300"/>
                </a:lnTo>
                <a:lnTo>
                  <a:pt x="0" y="311150"/>
                </a:ln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02" name="Conector reto 101"/>
          <p:cNvCxnSpPr/>
          <p:nvPr/>
        </p:nvCxnSpPr>
        <p:spPr>
          <a:xfrm>
            <a:off x="1258558" y="2350831"/>
            <a:ext cx="0" cy="420061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ector reto 102"/>
          <p:cNvCxnSpPr/>
          <p:nvPr/>
        </p:nvCxnSpPr>
        <p:spPr>
          <a:xfrm>
            <a:off x="1370784" y="2350831"/>
            <a:ext cx="0" cy="420061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ector reto 103"/>
          <p:cNvCxnSpPr/>
          <p:nvPr/>
        </p:nvCxnSpPr>
        <p:spPr>
          <a:xfrm>
            <a:off x="1483010" y="2350831"/>
            <a:ext cx="0" cy="420061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onector reto 104"/>
          <p:cNvCxnSpPr/>
          <p:nvPr/>
        </p:nvCxnSpPr>
        <p:spPr>
          <a:xfrm>
            <a:off x="1314671" y="2350831"/>
            <a:ext cx="0" cy="420061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ector reto 105"/>
          <p:cNvCxnSpPr/>
          <p:nvPr/>
        </p:nvCxnSpPr>
        <p:spPr>
          <a:xfrm>
            <a:off x="1539123" y="2350831"/>
            <a:ext cx="0" cy="420061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Conector reto 106"/>
          <p:cNvCxnSpPr/>
          <p:nvPr/>
        </p:nvCxnSpPr>
        <p:spPr>
          <a:xfrm>
            <a:off x="1595236" y="2350831"/>
            <a:ext cx="0" cy="420061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Conector reto 107"/>
          <p:cNvCxnSpPr/>
          <p:nvPr/>
        </p:nvCxnSpPr>
        <p:spPr>
          <a:xfrm>
            <a:off x="1426897" y="2350831"/>
            <a:ext cx="0" cy="420061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Retângulo 125"/>
          <p:cNvSpPr/>
          <p:nvPr/>
        </p:nvSpPr>
        <p:spPr>
          <a:xfrm>
            <a:off x="2368353" y="4349090"/>
            <a:ext cx="2870958" cy="3390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300" b="1" dirty="0" smtClean="0">
                <a:solidFill>
                  <a:schemeClr val="tx1"/>
                </a:solidFill>
              </a:rPr>
              <a:t>Aprendizagem de características</a:t>
            </a:r>
            <a:endParaRPr lang="pt-BR" sz="1300" b="1" dirty="0">
              <a:solidFill>
                <a:schemeClr val="tx1"/>
              </a:solidFill>
            </a:endParaRPr>
          </a:p>
        </p:txBody>
      </p:sp>
      <p:sp>
        <p:nvSpPr>
          <p:cNvPr id="135" name="Retângulo 134"/>
          <p:cNvSpPr/>
          <p:nvPr/>
        </p:nvSpPr>
        <p:spPr>
          <a:xfrm>
            <a:off x="6985737" y="4349090"/>
            <a:ext cx="1854139" cy="3390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300" b="1" dirty="0" smtClean="0">
                <a:solidFill>
                  <a:schemeClr val="tx1"/>
                </a:solidFill>
              </a:rPr>
              <a:t>Classificação</a:t>
            </a:r>
            <a:endParaRPr lang="pt-BR" sz="1300" b="1" dirty="0">
              <a:solidFill>
                <a:schemeClr val="tx1"/>
              </a:solidFill>
            </a:endParaRPr>
          </a:p>
        </p:txBody>
      </p:sp>
      <p:sp>
        <p:nvSpPr>
          <p:cNvPr id="38" name="Retângulo 37"/>
          <p:cNvSpPr/>
          <p:nvPr/>
        </p:nvSpPr>
        <p:spPr>
          <a:xfrm>
            <a:off x="857470" y="1203598"/>
            <a:ext cx="5892725" cy="313835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7" name="Retângulo 136"/>
          <p:cNvSpPr/>
          <p:nvPr/>
        </p:nvSpPr>
        <p:spPr>
          <a:xfrm>
            <a:off x="6750194" y="1201371"/>
            <a:ext cx="2325225" cy="313835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45" name="Conector reto 144"/>
          <p:cNvCxnSpPr/>
          <p:nvPr/>
        </p:nvCxnSpPr>
        <p:spPr>
          <a:xfrm>
            <a:off x="2853625" y="3505414"/>
            <a:ext cx="67538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Conector reto 145"/>
          <p:cNvCxnSpPr/>
          <p:nvPr/>
        </p:nvCxnSpPr>
        <p:spPr>
          <a:xfrm>
            <a:off x="4230497" y="3505414"/>
            <a:ext cx="679641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onector reto 146"/>
          <p:cNvCxnSpPr/>
          <p:nvPr/>
        </p:nvCxnSpPr>
        <p:spPr>
          <a:xfrm>
            <a:off x="5607368" y="3272137"/>
            <a:ext cx="735941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Conector reto 151"/>
          <p:cNvCxnSpPr/>
          <p:nvPr/>
        </p:nvCxnSpPr>
        <p:spPr>
          <a:xfrm>
            <a:off x="2853625" y="3505414"/>
            <a:ext cx="67538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ector reto 55"/>
          <p:cNvCxnSpPr/>
          <p:nvPr/>
        </p:nvCxnSpPr>
        <p:spPr>
          <a:xfrm>
            <a:off x="1188723" y="3888881"/>
            <a:ext cx="70992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Retângulo 163"/>
          <p:cNvSpPr/>
          <p:nvPr/>
        </p:nvSpPr>
        <p:spPr>
          <a:xfrm>
            <a:off x="2853626" y="3506089"/>
            <a:ext cx="675387" cy="2387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pt-BR" sz="1100" i="1" dirty="0" smtClean="0">
                <a:solidFill>
                  <a:schemeClr val="tx1"/>
                </a:solidFill>
              </a:rPr>
              <a:t>p</a:t>
            </a:r>
            <a:r>
              <a:rPr lang="pt-BR" sz="1100" dirty="0" smtClean="0">
                <a:solidFill>
                  <a:schemeClr val="tx1"/>
                </a:solidFill>
              </a:rPr>
              <a:t> canais</a:t>
            </a:r>
            <a:endParaRPr lang="pt-BR" sz="1100" dirty="0">
              <a:solidFill>
                <a:schemeClr val="tx1"/>
              </a:solidFill>
            </a:endParaRPr>
          </a:p>
        </p:txBody>
      </p:sp>
      <p:sp>
        <p:nvSpPr>
          <p:cNvPr id="165" name="Retângulo 164"/>
          <p:cNvSpPr/>
          <p:nvPr/>
        </p:nvSpPr>
        <p:spPr>
          <a:xfrm>
            <a:off x="1201429" y="3893122"/>
            <a:ext cx="697221" cy="2387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pt-BR" sz="1100" i="1" dirty="0" smtClean="0">
                <a:solidFill>
                  <a:schemeClr val="tx1"/>
                </a:solidFill>
              </a:rPr>
              <a:t>p</a:t>
            </a:r>
            <a:r>
              <a:rPr lang="pt-BR" sz="1100" dirty="0" smtClean="0">
                <a:solidFill>
                  <a:schemeClr val="tx1"/>
                </a:solidFill>
              </a:rPr>
              <a:t> canais</a:t>
            </a:r>
            <a:endParaRPr lang="pt-BR" sz="1100" dirty="0">
              <a:solidFill>
                <a:schemeClr val="tx1"/>
              </a:solidFill>
            </a:endParaRPr>
          </a:p>
        </p:txBody>
      </p:sp>
      <p:sp>
        <p:nvSpPr>
          <p:cNvPr id="166" name="Retângulo 165"/>
          <p:cNvSpPr/>
          <p:nvPr/>
        </p:nvSpPr>
        <p:spPr>
          <a:xfrm>
            <a:off x="4232623" y="3506089"/>
            <a:ext cx="675387" cy="2387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pt-BR" sz="1100" i="1" dirty="0" smtClean="0">
                <a:solidFill>
                  <a:schemeClr val="tx1"/>
                </a:solidFill>
              </a:rPr>
              <a:t>q</a:t>
            </a:r>
            <a:r>
              <a:rPr lang="pt-BR" sz="1100" dirty="0" smtClean="0">
                <a:solidFill>
                  <a:schemeClr val="tx1"/>
                </a:solidFill>
              </a:rPr>
              <a:t> canais</a:t>
            </a:r>
            <a:endParaRPr lang="pt-BR" sz="1100" dirty="0">
              <a:solidFill>
                <a:schemeClr val="tx1"/>
              </a:solidFill>
            </a:endParaRPr>
          </a:p>
        </p:txBody>
      </p:sp>
      <p:sp>
        <p:nvSpPr>
          <p:cNvPr id="167" name="Retângulo 166"/>
          <p:cNvSpPr/>
          <p:nvPr/>
        </p:nvSpPr>
        <p:spPr>
          <a:xfrm>
            <a:off x="5607368" y="3271439"/>
            <a:ext cx="735941" cy="2387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pt-BR" sz="1100" i="1" dirty="0" smtClean="0">
                <a:solidFill>
                  <a:schemeClr val="tx1"/>
                </a:solidFill>
              </a:rPr>
              <a:t>q</a:t>
            </a:r>
            <a:r>
              <a:rPr lang="pt-BR" sz="1100" dirty="0" smtClean="0">
                <a:solidFill>
                  <a:schemeClr val="tx1"/>
                </a:solidFill>
              </a:rPr>
              <a:t> canais</a:t>
            </a:r>
            <a:endParaRPr lang="pt-BR" sz="1100" dirty="0">
              <a:solidFill>
                <a:schemeClr val="tx1"/>
              </a:solidFill>
            </a:endParaRPr>
          </a:p>
        </p:txBody>
      </p:sp>
      <p:sp>
        <p:nvSpPr>
          <p:cNvPr id="168" name="Retângulo 167"/>
          <p:cNvSpPr/>
          <p:nvPr/>
        </p:nvSpPr>
        <p:spPr>
          <a:xfrm>
            <a:off x="819964" y="1960581"/>
            <a:ext cx="625541" cy="2387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pt-BR" sz="1100" i="1" dirty="0" smtClean="0">
                <a:solidFill>
                  <a:schemeClr val="tx1"/>
                </a:solidFill>
              </a:rPr>
              <a:t>p filtros</a:t>
            </a:r>
            <a:endParaRPr lang="pt-BR" sz="1100" dirty="0">
              <a:solidFill>
                <a:schemeClr val="tx1"/>
              </a:solidFill>
            </a:endParaRPr>
          </a:p>
        </p:txBody>
      </p:sp>
      <p:sp>
        <p:nvSpPr>
          <p:cNvPr id="169" name="Retângulo 168"/>
          <p:cNvSpPr/>
          <p:nvPr/>
        </p:nvSpPr>
        <p:spPr>
          <a:xfrm>
            <a:off x="3759249" y="2179749"/>
            <a:ext cx="595597" cy="2387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pt-BR" sz="1100" i="1" dirty="0">
                <a:solidFill>
                  <a:schemeClr val="tx1"/>
                </a:solidFill>
              </a:rPr>
              <a:t>q</a:t>
            </a:r>
            <a:r>
              <a:rPr lang="pt-BR" sz="1100" i="1" dirty="0" smtClean="0">
                <a:solidFill>
                  <a:schemeClr val="tx1"/>
                </a:solidFill>
              </a:rPr>
              <a:t> filtros</a:t>
            </a:r>
            <a:endParaRPr lang="pt-BR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8878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Entropia cruzada para </a:t>
            </a:r>
            <a:r>
              <a:rPr lang="pt-BR" dirty="0" smtClean="0"/>
              <a:t>M&gt;2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pt-BR" dirty="0" smtClean="0"/>
                  <a:t>5 classes, classificação </a:t>
                </a:r>
                <a:r>
                  <a:rPr lang="pt-BR" b="1" dirty="0" smtClean="0"/>
                  <a:t>correta</a:t>
                </a:r>
                <a:r>
                  <a:rPr lang="pt-BR" dirty="0" smtClean="0"/>
                  <a:t>, com 72% de probabilidade: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pt-BR" b="1" i="1" smtClean="0">
                        <a:latin typeface="Cambria Math"/>
                      </a:rPr>
                      <m:t>𝒚</m:t>
                    </m:r>
                    <m:r>
                      <a:rPr lang="pt-BR" i="1">
                        <a:latin typeface="Cambria Math"/>
                      </a:rPr>
                      <m:t>=[0   </m:t>
                    </m:r>
                    <m:r>
                      <a:rPr lang="pt-BR" b="0" i="1" smtClean="0">
                        <a:latin typeface="Cambria Math"/>
                      </a:rPr>
                      <m:t>      </m:t>
                    </m:r>
                    <m:r>
                      <a:rPr lang="pt-BR" i="1">
                        <a:latin typeface="Cambria Math"/>
                      </a:rPr>
                      <m:t>0  </m:t>
                    </m:r>
                    <m:r>
                      <a:rPr lang="pt-BR" b="0" i="1" smtClean="0">
                        <a:latin typeface="Cambria Math"/>
                      </a:rPr>
                      <m:t>    </m:t>
                    </m:r>
                    <m:r>
                      <a:rPr lang="pt-BR" i="1">
                        <a:latin typeface="Cambria Math"/>
                      </a:rPr>
                      <m:t> 0</m:t>
                    </m:r>
                    <m:r>
                      <a:rPr lang="pt-BR" b="0" i="1" smtClean="0">
                        <a:latin typeface="Cambria Math"/>
                      </a:rPr>
                      <m:t>        1</m:t>
                    </m:r>
                    <m:r>
                      <a:rPr lang="pt-BR" i="1">
                        <a:latin typeface="Cambria Math"/>
                      </a:rPr>
                      <m:t> </m:t>
                    </m:r>
                    <m:r>
                      <a:rPr lang="pt-BR" b="0" i="1" smtClean="0">
                        <a:latin typeface="Cambria Math"/>
                      </a:rPr>
                      <m:t>      </m:t>
                    </m:r>
                    <m:r>
                      <a:rPr lang="pt-BR" i="1">
                        <a:latin typeface="Cambria Math"/>
                      </a:rPr>
                      <m:t>   0]</m:t>
                    </m:r>
                  </m:oMath>
                </a14:m>
                <a:endParaRPr lang="pt-BR" dirty="0"/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pt-BR" i="1" smtClean="0">
                            <a:latin typeface="Cambria Math"/>
                          </a:rPr>
                        </m:ctrlPr>
                      </m:accPr>
                      <m:e>
                        <m:r>
                          <a:rPr lang="pt-BR" b="1" i="1" smtClean="0">
                            <a:latin typeface="Cambria Math"/>
                          </a:rPr>
                          <m:t>𝒚</m:t>
                        </m:r>
                      </m:e>
                    </m:acc>
                    <m:r>
                      <a:rPr lang="pt-BR" b="0" i="1" smtClean="0">
                        <a:latin typeface="Cambria Math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pt-BR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pt-BR" b="0" i="1" smtClean="0">
                            <a:latin typeface="Cambria Math"/>
                          </a:rPr>
                          <m:t>0,20   0,0   0,05  0,72    0,03</m:t>
                        </m:r>
                      </m:e>
                    </m:d>
                  </m:oMath>
                </a14:m>
                <a:endParaRPr lang="pt-BR" b="0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pt-BR" i="1">
                        <a:latin typeface="Cambria Math"/>
                      </a:rPr>
                      <m:t>𝐿</m:t>
                    </m:r>
                    <m:d>
                      <m:dPr>
                        <m:ctrlPr>
                          <a:rPr lang="pt-BR" i="1">
                            <a:latin typeface="Cambria Math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/>
                          </a:rPr>
                          <m:t>𝒚</m:t>
                        </m:r>
                        <m:r>
                          <a:rPr lang="pt-BR" i="1">
                            <a:latin typeface="Cambria Math"/>
                          </a:rPr>
                          <m:t>, </m:t>
                        </m:r>
                        <m:acc>
                          <m:accPr>
                            <m:chr m:val="̂"/>
                            <m:ctrlPr>
                              <a:rPr lang="pt-BR" i="1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pt-BR" b="1" i="1">
                                <a:latin typeface="Cambria Math"/>
                              </a:rPr>
                              <m:t>𝒚</m:t>
                            </m:r>
                          </m:e>
                        </m:acc>
                      </m:e>
                    </m:d>
                    <m:r>
                      <a:rPr lang="pt-BR" i="1">
                        <a:latin typeface="Cambria Math"/>
                      </a:rPr>
                      <m:t>=</m:t>
                    </m:r>
                    <m:r>
                      <a:rPr lang="pt-BR" b="0" i="1" smtClean="0">
                        <a:latin typeface="Cambria Math"/>
                      </a:rPr>
                      <m:t>−(0</m:t>
                    </m:r>
                    <m:r>
                      <a:rPr lang="pt-BR" b="0" i="1" smtClean="0">
                        <a:latin typeface="Cambria Math"/>
                        <a:ea typeface="Cambria Math"/>
                      </a:rPr>
                      <m:t>×</m:t>
                    </m:r>
                    <m:func>
                      <m:funcPr>
                        <m:ctrlPr>
                          <a:rPr lang="pt-BR" b="0" i="1" smtClean="0">
                            <a:latin typeface="Cambria Math"/>
                            <a:ea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pt-BR" b="0" i="0" smtClean="0">
                            <a:latin typeface="Cambria Math"/>
                            <a:ea typeface="Cambria Math"/>
                          </a:rPr>
                          <m:t>log</m:t>
                        </m:r>
                      </m:fName>
                      <m:e>
                        <m:r>
                          <a:rPr lang="pt-BR" b="0" i="1" smtClean="0">
                            <a:latin typeface="Cambria Math"/>
                            <a:ea typeface="Cambria Math"/>
                          </a:rPr>
                          <m:t>0,2</m:t>
                        </m:r>
                      </m:e>
                    </m:func>
                    <m:r>
                      <a:rPr lang="pt-BR" b="0" i="1" smtClean="0">
                        <a:latin typeface="Cambria Math"/>
                        <a:ea typeface="Cambria Math"/>
                      </a:rPr>
                      <m:t>+</m:t>
                    </m:r>
                    <m:r>
                      <a:rPr lang="pt-BR" i="1">
                        <a:latin typeface="Cambria Math"/>
                      </a:rPr>
                      <m:t>0</m:t>
                    </m:r>
                    <m:r>
                      <a:rPr lang="pt-BR" i="1">
                        <a:latin typeface="Cambria Math"/>
                        <a:ea typeface="Cambria Math"/>
                      </a:rPr>
                      <m:t>×</m:t>
                    </m:r>
                    <m:func>
                      <m:funcPr>
                        <m:ctrlPr>
                          <a:rPr lang="pt-BR" i="1">
                            <a:latin typeface="Cambria Math"/>
                            <a:ea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pt-BR">
                            <a:latin typeface="Cambria Math"/>
                            <a:ea typeface="Cambria Math"/>
                          </a:rPr>
                          <m:t>log</m:t>
                        </m:r>
                      </m:fName>
                      <m:e>
                        <m:r>
                          <a:rPr lang="pt-BR" i="1">
                            <a:latin typeface="Cambria Math"/>
                            <a:ea typeface="Cambria Math"/>
                          </a:rPr>
                          <m:t>0,</m:t>
                        </m:r>
                        <m:r>
                          <a:rPr lang="pt-BR" b="0" i="1" smtClean="0">
                            <a:latin typeface="Cambria Math"/>
                            <a:ea typeface="Cambria Math"/>
                          </a:rPr>
                          <m:t>0</m:t>
                        </m:r>
                      </m:e>
                    </m:func>
                    <m:r>
                      <a:rPr lang="pt-BR" i="1">
                        <a:latin typeface="Cambria Math"/>
                        <a:ea typeface="Cambria Math"/>
                      </a:rPr>
                      <m:t>+</m:t>
                    </m:r>
                    <m:r>
                      <a:rPr lang="pt-BR" i="1">
                        <a:latin typeface="Cambria Math"/>
                      </a:rPr>
                      <m:t>0</m:t>
                    </m:r>
                    <m:r>
                      <a:rPr lang="pt-BR" i="1">
                        <a:latin typeface="Cambria Math"/>
                        <a:ea typeface="Cambria Math"/>
                      </a:rPr>
                      <m:t>×</m:t>
                    </m:r>
                    <m:func>
                      <m:funcPr>
                        <m:ctrlPr>
                          <a:rPr lang="pt-BR" i="1" smtClean="0">
                            <a:latin typeface="Cambria Math"/>
                            <a:ea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pt-BR">
                            <a:latin typeface="Cambria Math"/>
                            <a:ea typeface="Cambria Math"/>
                          </a:rPr>
                          <m:t>log</m:t>
                        </m:r>
                      </m:fName>
                      <m:e>
                        <m:r>
                          <a:rPr lang="pt-BR" i="1">
                            <a:latin typeface="Cambria Math"/>
                            <a:ea typeface="Cambria Math"/>
                          </a:rPr>
                          <m:t>0,</m:t>
                        </m:r>
                        <m:r>
                          <a:rPr lang="pt-BR" b="0" i="1" smtClean="0">
                            <a:latin typeface="Cambria Math"/>
                            <a:ea typeface="Cambria Math"/>
                          </a:rPr>
                          <m:t>5</m:t>
                        </m:r>
                      </m:e>
                    </m:func>
                    <m:r>
                      <a:rPr lang="pt-BR" i="1">
                        <a:latin typeface="Cambria Math"/>
                        <a:ea typeface="Cambria Math"/>
                      </a:rPr>
                      <m:t>+</m:t>
                    </m:r>
                    <m:r>
                      <a:rPr lang="pt-BR" b="0" i="1" smtClean="0">
                        <a:latin typeface="Cambria Math"/>
                      </a:rPr>
                      <m:t>1</m:t>
                    </m:r>
                    <m:r>
                      <a:rPr lang="pt-BR" i="1">
                        <a:latin typeface="Cambria Math"/>
                        <a:ea typeface="Cambria Math"/>
                      </a:rPr>
                      <m:t>×</m:t>
                    </m:r>
                    <m:func>
                      <m:funcPr>
                        <m:ctrlPr>
                          <a:rPr lang="pt-BR" i="1">
                            <a:latin typeface="Cambria Math"/>
                            <a:ea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pt-BR">
                            <a:latin typeface="Cambria Math"/>
                            <a:ea typeface="Cambria Math"/>
                          </a:rPr>
                          <m:t>log</m:t>
                        </m:r>
                      </m:fName>
                      <m:e>
                        <m:r>
                          <a:rPr lang="pt-BR" i="1" smtClean="0">
                            <a:latin typeface="Cambria Math"/>
                            <a:ea typeface="Cambria Math"/>
                          </a:rPr>
                          <m:t>0</m:t>
                        </m:r>
                        <m:r>
                          <a:rPr lang="pt-BR" i="1">
                            <a:latin typeface="Cambria Math"/>
                            <a:ea typeface="Cambria Math"/>
                          </a:rPr>
                          <m:t>,</m:t>
                        </m:r>
                        <m:r>
                          <a:rPr lang="pt-BR" b="0" i="1" smtClean="0">
                            <a:latin typeface="Cambria Math"/>
                            <a:ea typeface="Cambria Math"/>
                          </a:rPr>
                          <m:t>72</m:t>
                        </m:r>
                      </m:e>
                    </m:func>
                    <m:r>
                      <a:rPr lang="pt-BR" i="1">
                        <a:latin typeface="Cambria Math"/>
                        <a:ea typeface="Cambria Math"/>
                      </a:rPr>
                      <m:t>+</m:t>
                    </m:r>
                    <m:r>
                      <a:rPr lang="pt-BR" i="1">
                        <a:latin typeface="Cambria Math"/>
                      </a:rPr>
                      <m:t>0</m:t>
                    </m:r>
                    <m:r>
                      <a:rPr lang="pt-BR" i="1">
                        <a:latin typeface="Cambria Math"/>
                        <a:ea typeface="Cambria Math"/>
                      </a:rPr>
                      <m:t>×</m:t>
                    </m:r>
                    <m:func>
                      <m:funcPr>
                        <m:ctrlPr>
                          <a:rPr lang="pt-BR" i="1">
                            <a:latin typeface="Cambria Math"/>
                            <a:ea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pt-BR">
                            <a:latin typeface="Cambria Math"/>
                            <a:ea typeface="Cambria Math"/>
                          </a:rPr>
                          <m:t>log</m:t>
                        </m:r>
                      </m:fName>
                      <m:e>
                        <m:r>
                          <a:rPr lang="pt-BR" i="1">
                            <a:latin typeface="Cambria Math"/>
                            <a:ea typeface="Cambria Math"/>
                          </a:rPr>
                          <m:t>0,0</m:t>
                        </m:r>
                        <m:r>
                          <a:rPr lang="pt-BR" b="0" i="1" smtClean="0">
                            <a:latin typeface="Cambria Math"/>
                            <a:ea typeface="Cambria Math"/>
                          </a:rPr>
                          <m:t>3</m:t>
                        </m:r>
                      </m:e>
                    </m:func>
                    <m:r>
                      <a:rPr lang="pt-BR" b="0" i="1" smtClean="0">
                        <a:latin typeface="Cambria Math"/>
                        <a:ea typeface="Cambria Math"/>
                      </a:rPr>
                      <m:t>)</m:t>
                    </m:r>
                  </m:oMath>
                </a14:m>
                <a:endParaRPr lang="pt-BR" b="0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pt-BR" i="1">
                        <a:latin typeface="Cambria Math"/>
                      </a:rPr>
                      <m:t>𝐿</m:t>
                    </m:r>
                    <m:d>
                      <m:dPr>
                        <m:ctrlPr>
                          <a:rPr lang="pt-BR" i="1">
                            <a:latin typeface="Cambria Math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/>
                          </a:rPr>
                          <m:t>𝒚</m:t>
                        </m:r>
                        <m:r>
                          <a:rPr lang="pt-BR" i="1">
                            <a:latin typeface="Cambria Math"/>
                          </a:rPr>
                          <m:t>, </m:t>
                        </m:r>
                        <m:acc>
                          <m:accPr>
                            <m:chr m:val="̂"/>
                            <m:ctrlPr>
                              <a:rPr lang="pt-BR" i="1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pt-BR" b="1" i="1">
                                <a:latin typeface="Cambria Math"/>
                              </a:rPr>
                              <m:t>𝒚</m:t>
                            </m:r>
                          </m:e>
                        </m:acc>
                      </m:e>
                    </m:d>
                    <m:r>
                      <a:rPr lang="pt-BR" i="1">
                        <a:latin typeface="Cambria Math"/>
                      </a:rPr>
                      <m:t>=−</m:t>
                    </m:r>
                    <m:d>
                      <m:dPr>
                        <m:ctrlPr>
                          <a:rPr lang="pt-BR" i="1"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pt-BR" i="1">
                                <a:latin typeface="Cambria Math"/>
                                <a:ea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pt-BR">
                                <a:latin typeface="Cambria Math"/>
                                <a:ea typeface="Cambria Math"/>
                              </a:rPr>
                              <m:t>log</m:t>
                            </m:r>
                          </m:fName>
                          <m:e>
                            <m:r>
                              <a:rPr lang="pt-BR" i="1">
                                <a:latin typeface="Cambria Math"/>
                                <a:ea typeface="Cambria Math"/>
                              </a:rPr>
                              <m:t>0,72</m:t>
                            </m:r>
                          </m:e>
                        </m:func>
                      </m:e>
                    </m:d>
                    <m:r>
                      <a:rPr lang="pt-BR" b="0" i="1" smtClean="0">
                        <a:latin typeface="Cambria Math"/>
                        <a:ea typeface="Cambria Math"/>
                      </a:rPr>
                      <m:t>=0,14267</m:t>
                    </m:r>
                  </m:oMath>
                </a14:m>
                <a:r>
                  <a:rPr lang="pt-BR" dirty="0" smtClean="0"/>
                  <a:t> </a:t>
                </a:r>
              </a:p>
              <a:p>
                <a:r>
                  <a:rPr lang="pt-BR" dirty="0"/>
                  <a:t>5 classes, classificação </a:t>
                </a:r>
                <a:r>
                  <a:rPr lang="pt-BR" b="1" dirty="0"/>
                  <a:t>correta</a:t>
                </a:r>
                <a:r>
                  <a:rPr lang="pt-BR" dirty="0"/>
                  <a:t>, </a:t>
                </a:r>
                <a:r>
                  <a:rPr lang="pt-BR" dirty="0" smtClean="0"/>
                  <a:t>com 52% de probabilidade:</a:t>
                </a:r>
                <a:endParaRPr lang="pt-BR" dirty="0"/>
              </a:p>
              <a:p>
                <a:pPr lvl="1"/>
                <a14:m>
                  <m:oMath xmlns:m="http://schemas.openxmlformats.org/officeDocument/2006/math">
                    <m:r>
                      <a:rPr lang="pt-BR" b="1" i="1">
                        <a:latin typeface="Cambria Math"/>
                      </a:rPr>
                      <m:t>𝒚</m:t>
                    </m:r>
                    <m:r>
                      <a:rPr lang="pt-BR" i="1">
                        <a:latin typeface="Cambria Math"/>
                      </a:rPr>
                      <m:t>=[0         0       0        1          0]</m:t>
                    </m:r>
                  </m:oMath>
                </a14:m>
                <a:endParaRPr lang="pt-BR" dirty="0"/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pt-BR" i="1">
                            <a:latin typeface="Cambria Math"/>
                          </a:rPr>
                        </m:ctrlPr>
                      </m:accPr>
                      <m:e>
                        <m:r>
                          <a:rPr lang="pt-BR" b="1" i="1">
                            <a:latin typeface="Cambria Math"/>
                          </a:rPr>
                          <m:t>𝒚</m:t>
                        </m:r>
                      </m:e>
                    </m:acc>
                    <m:r>
                      <a:rPr lang="pt-BR" i="1">
                        <a:latin typeface="Cambria Math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pt-BR" i="1">
                            <a:latin typeface="Cambria Math"/>
                          </a:rPr>
                        </m:ctrlPr>
                      </m:dPr>
                      <m:e>
                        <m:r>
                          <a:rPr lang="pt-BR" i="1">
                            <a:latin typeface="Cambria Math"/>
                          </a:rPr>
                          <m:t>0,</m:t>
                        </m:r>
                        <m:r>
                          <a:rPr lang="pt-BR" b="0" i="1" smtClean="0">
                            <a:latin typeface="Cambria Math"/>
                          </a:rPr>
                          <m:t>3</m:t>
                        </m:r>
                        <m:r>
                          <a:rPr lang="pt-BR" i="1">
                            <a:latin typeface="Cambria Math"/>
                          </a:rPr>
                          <m:t>0   0,0   0,05  0,</m:t>
                        </m:r>
                        <m:r>
                          <a:rPr lang="pt-BR" b="0" i="1" smtClean="0">
                            <a:latin typeface="Cambria Math"/>
                          </a:rPr>
                          <m:t>5</m:t>
                        </m:r>
                        <m:r>
                          <a:rPr lang="pt-BR" i="1">
                            <a:latin typeface="Cambria Math"/>
                          </a:rPr>
                          <m:t>2    0,</m:t>
                        </m:r>
                        <m:r>
                          <a:rPr lang="pt-BR" b="0" i="1" smtClean="0">
                            <a:latin typeface="Cambria Math"/>
                          </a:rPr>
                          <m:t>1</m:t>
                        </m:r>
                        <m:r>
                          <a:rPr lang="pt-BR" i="1">
                            <a:latin typeface="Cambria Math"/>
                          </a:rPr>
                          <m:t>3</m:t>
                        </m:r>
                      </m:e>
                    </m:d>
                  </m:oMath>
                </a14:m>
                <a:endParaRPr lang="pt-BR" dirty="0"/>
              </a:p>
              <a:p>
                <a:pPr lvl="1"/>
                <a14:m>
                  <m:oMath xmlns:m="http://schemas.openxmlformats.org/officeDocument/2006/math">
                    <m:r>
                      <a:rPr lang="pt-BR" i="1">
                        <a:latin typeface="Cambria Math"/>
                      </a:rPr>
                      <m:t>𝐿</m:t>
                    </m:r>
                    <m:d>
                      <m:dPr>
                        <m:ctrlPr>
                          <a:rPr lang="pt-BR" i="1">
                            <a:latin typeface="Cambria Math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/>
                          </a:rPr>
                          <m:t>𝒚</m:t>
                        </m:r>
                        <m:r>
                          <a:rPr lang="pt-BR" i="1">
                            <a:latin typeface="Cambria Math"/>
                          </a:rPr>
                          <m:t>, </m:t>
                        </m:r>
                        <m:acc>
                          <m:accPr>
                            <m:chr m:val="̂"/>
                            <m:ctrlPr>
                              <a:rPr lang="pt-BR" i="1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pt-BR" b="1" i="1">
                                <a:latin typeface="Cambria Math"/>
                              </a:rPr>
                              <m:t>𝒚</m:t>
                            </m:r>
                          </m:e>
                        </m:acc>
                      </m:e>
                    </m:d>
                    <m:r>
                      <a:rPr lang="pt-BR" i="1">
                        <a:latin typeface="Cambria Math"/>
                      </a:rPr>
                      <m:t>=−(0</m:t>
                    </m:r>
                    <m:r>
                      <a:rPr lang="pt-BR" i="1">
                        <a:latin typeface="Cambria Math"/>
                        <a:ea typeface="Cambria Math"/>
                      </a:rPr>
                      <m:t>×</m:t>
                    </m:r>
                    <m:func>
                      <m:funcPr>
                        <m:ctrlPr>
                          <a:rPr lang="pt-BR" i="1">
                            <a:latin typeface="Cambria Math"/>
                            <a:ea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pt-BR">
                            <a:latin typeface="Cambria Math"/>
                            <a:ea typeface="Cambria Math"/>
                          </a:rPr>
                          <m:t>log</m:t>
                        </m:r>
                      </m:fName>
                      <m:e>
                        <m:r>
                          <a:rPr lang="pt-BR" i="1">
                            <a:latin typeface="Cambria Math"/>
                            <a:ea typeface="Cambria Math"/>
                          </a:rPr>
                          <m:t>0,</m:t>
                        </m:r>
                        <m:r>
                          <a:rPr lang="pt-BR" b="0" i="1" smtClean="0">
                            <a:latin typeface="Cambria Math"/>
                            <a:ea typeface="Cambria Math"/>
                          </a:rPr>
                          <m:t>3</m:t>
                        </m:r>
                      </m:e>
                    </m:func>
                    <m:r>
                      <a:rPr lang="pt-BR" i="1">
                        <a:latin typeface="Cambria Math"/>
                        <a:ea typeface="Cambria Math"/>
                      </a:rPr>
                      <m:t>+</m:t>
                    </m:r>
                    <m:r>
                      <a:rPr lang="pt-BR" i="1">
                        <a:latin typeface="Cambria Math"/>
                      </a:rPr>
                      <m:t>0</m:t>
                    </m:r>
                    <m:r>
                      <a:rPr lang="pt-BR" i="1">
                        <a:latin typeface="Cambria Math"/>
                        <a:ea typeface="Cambria Math"/>
                      </a:rPr>
                      <m:t>×</m:t>
                    </m:r>
                    <m:func>
                      <m:funcPr>
                        <m:ctrlPr>
                          <a:rPr lang="pt-BR" i="1">
                            <a:latin typeface="Cambria Math"/>
                            <a:ea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pt-BR">
                            <a:latin typeface="Cambria Math"/>
                            <a:ea typeface="Cambria Math"/>
                          </a:rPr>
                          <m:t>log</m:t>
                        </m:r>
                      </m:fName>
                      <m:e>
                        <m:r>
                          <a:rPr lang="pt-BR" i="1">
                            <a:latin typeface="Cambria Math"/>
                            <a:ea typeface="Cambria Math"/>
                          </a:rPr>
                          <m:t>0,0</m:t>
                        </m:r>
                      </m:e>
                    </m:func>
                    <m:r>
                      <a:rPr lang="pt-BR" i="1">
                        <a:latin typeface="Cambria Math"/>
                        <a:ea typeface="Cambria Math"/>
                      </a:rPr>
                      <m:t>+</m:t>
                    </m:r>
                    <m:r>
                      <a:rPr lang="pt-BR" i="1">
                        <a:latin typeface="Cambria Math"/>
                      </a:rPr>
                      <m:t>0</m:t>
                    </m:r>
                    <m:r>
                      <a:rPr lang="pt-BR" i="1">
                        <a:latin typeface="Cambria Math"/>
                        <a:ea typeface="Cambria Math"/>
                      </a:rPr>
                      <m:t>×</m:t>
                    </m:r>
                    <m:func>
                      <m:funcPr>
                        <m:ctrlPr>
                          <a:rPr lang="pt-BR" i="1">
                            <a:latin typeface="Cambria Math"/>
                            <a:ea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pt-BR">
                            <a:latin typeface="Cambria Math"/>
                            <a:ea typeface="Cambria Math"/>
                          </a:rPr>
                          <m:t>log</m:t>
                        </m:r>
                      </m:fName>
                      <m:e>
                        <m:r>
                          <a:rPr lang="pt-BR" i="1">
                            <a:latin typeface="Cambria Math"/>
                            <a:ea typeface="Cambria Math"/>
                          </a:rPr>
                          <m:t>0,5</m:t>
                        </m:r>
                      </m:e>
                    </m:func>
                    <m:r>
                      <a:rPr lang="pt-BR" i="1">
                        <a:latin typeface="Cambria Math"/>
                        <a:ea typeface="Cambria Math"/>
                      </a:rPr>
                      <m:t>+</m:t>
                    </m:r>
                    <m:r>
                      <a:rPr lang="pt-BR" i="1">
                        <a:latin typeface="Cambria Math"/>
                      </a:rPr>
                      <m:t>1</m:t>
                    </m:r>
                    <m:r>
                      <a:rPr lang="pt-BR" i="1">
                        <a:latin typeface="Cambria Math"/>
                        <a:ea typeface="Cambria Math"/>
                      </a:rPr>
                      <m:t>×</m:t>
                    </m:r>
                    <m:func>
                      <m:funcPr>
                        <m:ctrlPr>
                          <a:rPr lang="pt-BR" i="1">
                            <a:latin typeface="Cambria Math"/>
                            <a:ea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pt-BR">
                            <a:latin typeface="Cambria Math"/>
                            <a:ea typeface="Cambria Math"/>
                          </a:rPr>
                          <m:t>log</m:t>
                        </m:r>
                      </m:fName>
                      <m:e>
                        <m:r>
                          <a:rPr lang="pt-BR" i="1">
                            <a:latin typeface="Cambria Math"/>
                            <a:ea typeface="Cambria Math"/>
                          </a:rPr>
                          <m:t>0,</m:t>
                        </m:r>
                        <m:r>
                          <a:rPr lang="pt-BR" b="0" i="1" smtClean="0">
                            <a:latin typeface="Cambria Math"/>
                            <a:ea typeface="Cambria Math"/>
                          </a:rPr>
                          <m:t>5</m:t>
                        </m:r>
                        <m:r>
                          <a:rPr lang="pt-BR" i="1">
                            <a:latin typeface="Cambria Math"/>
                            <a:ea typeface="Cambria Math"/>
                          </a:rPr>
                          <m:t>2</m:t>
                        </m:r>
                      </m:e>
                    </m:func>
                    <m:r>
                      <a:rPr lang="pt-BR" i="1">
                        <a:latin typeface="Cambria Math"/>
                        <a:ea typeface="Cambria Math"/>
                      </a:rPr>
                      <m:t>+</m:t>
                    </m:r>
                    <m:r>
                      <a:rPr lang="pt-BR" i="1">
                        <a:latin typeface="Cambria Math"/>
                      </a:rPr>
                      <m:t>0</m:t>
                    </m:r>
                    <m:r>
                      <a:rPr lang="pt-BR" i="1">
                        <a:latin typeface="Cambria Math"/>
                        <a:ea typeface="Cambria Math"/>
                      </a:rPr>
                      <m:t>×</m:t>
                    </m:r>
                    <m:func>
                      <m:funcPr>
                        <m:ctrlPr>
                          <a:rPr lang="pt-BR" i="1">
                            <a:latin typeface="Cambria Math"/>
                            <a:ea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pt-BR">
                            <a:latin typeface="Cambria Math"/>
                            <a:ea typeface="Cambria Math"/>
                          </a:rPr>
                          <m:t>log</m:t>
                        </m:r>
                      </m:fName>
                      <m:e>
                        <m:r>
                          <a:rPr lang="pt-BR" i="1">
                            <a:latin typeface="Cambria Math"/>
                            <a:ea typeface="Cambria Math"/>
                          </a:rPr>
                          <m:t>0,</m:t>
                        </m:r>
                        <m:r>
                          <a:rPr lang="pt-BR" b="0" i="1" smtClean="0">
                            <a:latin typeface="Cambria Math"/>
                            <a:ea typeface="Cambria Math"/>
                          </a:rPr>
                          <m:t>1</m:t>
                        </m:r>
                        <m:r>
                          <a:rPr lang="pt-BR" i="1">
                            <a:latin typeface="Cambria Math"/>
                            <a:ea typeface="Cambria Math"/>
                          </a:rPr>
                          <m:t>3</m:t>
                        </m:r>
                      </m:e>
                    </m:func>
                    <m:r>
                      <a:rPr lang="pt-BR" i="1">
                        <a:latin typeface="Cambria Math"/>
                        <a:ea typeface="Cambria Math"/>
                      </a:rPr>
                      <m:t>)</m:t>
                    </m:r>
                  </m:oMath>
                </a14:m>
                <a:endParaRPr lang="pt-BR" dirty="0"/>
              </a:p>
              <a:p>
                <a:pPr lvl="1"/>
                <a14:m>
                  <m:oMath xmlns:m="http://schemas.openxmlformats.org/officeDocument/2006/math">
                    <m:r>
                      <a:rPr lang="pt-BR" i="1">
                        <a:latin typeface="Cambria Math"/>
                      </a:rPr>
                      <m:t>𝐿</m:t>
                    </m:r>
                    <m:d>
                      <m:dPr>
                        <m:ctrlPr>
                          <a:rPr lang="pt-BR" i="1">
                            <a:latin typeface="Cambria Math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/>
                          </a:rPr>
                          <m:t>𝒚</m:t>
                        </m:r>
                        <m:r>
                          <a:rPr lang="pt-BR" i="1">
                            <a:latin typeface="Cambria Math"/>
                          </a:rPr>
                          <m:t>, </m:t>
                        </m:r>
                        <m:acc>
                          <m:accPr>
                            <m:chr m:val="̂"/>
                            <m:ctrlPr>
                              <a:rPr lang="pt-BR" i="1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pt-BR" b="1" i="1">
                                <a:latin typeface="Cambria Math"/>
                              </a:rPr>
                              <m:t>𝒚</m:t>
                            </m:r>
                          </m:e>
                        </m:acc>
                      </m:e>
                    </m:d>
                    <m:r>
                      <a:rPr lang="pt-BR" i="1">
                        <a:latin typeface="Cambria Math"/>
                      </a:rPr>
                      <m:t>=−</m:t>
                    </m:r>
                    <m:d>
                      <m:dPr>
                        <m:ctrlPr>
                          <a:rPr lang="pt-BR" i="1"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pt-BR" i="1">
                                <a:latin typeface="Cambria Math"/>
                                <a:ea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pt-BR">
                                <a:latin typeface="Cambria Math"/>
                                <a:ea typeface="Cambria Math"/>
                              </a:rPr>
                              <m:t>log</m:t>
                            </m:r>
                          </m:fName>
                          <m:e>
                            <m:r>
                              <a:rPr lang="pt-BR" i="1">
                                <a:latin typeface="Cambria Math"/>
                                <a:ea typeface="Cambria Math"/>
                              </a:rPr>
                              <m:t>0,</m:t>
                            </m:r>
                            <m:r>
                              <a:rPr lang="pt-BR" b="0" i="1" smtClean="0">
                                <a:latin typeface="Cambria Math"/>
                                <a:ea typeface="Cambria Math"/>
                              </a:rPr>
                              <m:t>5</m:t>
                            </m:r>
                            <m:r>
                              <a:rPr lang="pt-BR" i="1">
                                <a:latin typeface="Cambria Math"/>
                                <a:ea typeface="Cambria Math"/>
                              </a:rPr>
                              <m:t>2</m:t>
                            </m:r>
                          </m:e>
                        </m:func>
                      </m:e>
                    </m:d>
                    <m:r>
                      <a:rPr lang="pt-BR" i="1">
                        <a:latin typeface="Cambria Math"/>
                        <a:ea typeface="Cambria Math"/>
                      </a:rPr>
                      <m:t>=0,</m:t>
                    </m:r>
                    <m:r>
                      <a:rPr lang="pt-BR" b="0" i="1" smtClean="0">
                        <a:latin typeface="Cambria Math"/>
                        <a:ea typeface="Cambria Math"/>
                      </a:rPr>
                      <m:t>284</m:t>
                    </m:r>
                  </m:oMath>
                </a14:m>
                <a:r>
                  <a:rPr lang="pt-BR" dirty="0"/>
                  <a:t> </a:t>
                </a:r>
              </a:p>
              <a:p>
                <a:r>
                  <a:rPr lang="pt-BR" dirty="0"/>
                  <a:t>5 classes, classificação </a:t>
                </a:r>
                <a:r>
                  <a:rPr lang="pt-BR" b="1" dirty="0" smtClean="0"/>
                  <a:t>incorreta</a:t>
                </a:r>
                <a:r>
                  <a:rPr lang="pt-BR" dirty="0" smtClean="0"/>
                  <a:t>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pt-BR" b="1" i="1">
                        <a:latin typeface="Cambria Math"/>
                      </a:rPr>
                      <m:t>𝒚</m:t>
                    </m:r>
                    <m:r>
                      <a:rPr lang="pt-BR" i="1">
                        <a:latin typeface="Cambria Math"/>
                      </a:rPr>
                      <m:t>=[0         0       0        1          0]</m:t>
                    </m:r>
                  </m:oMath>
                </a14:m>
                <a:endParaRPr lang="pt-BR" dirty="0"/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pt-BR" i="1">
                            <a:latin typeface="Cambria Math"/>
                          </a:rPr>
                        </m:ctrlPr>
                      </m:accPr>
                      <m:e>
                        <m:r>
                          <a:rPr lang="pt-BR" b="1" i="1">
                            <a:latin typeface="Cambria Math"/>
                          </a:rPr>
                          <m:t>𝒚</m:t>
                        </m:r>
                      </m:e>
                    </m:acc>
                    <m:r>
                      <a:rPr lang="pt-BR" i="1">
                        <a:latin typeface="Cambria Math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pt-BR" i="1">
                            <a:latin typeface="Cambria Math"/>
                          </a:rPr>
                        </m:ctrlPr>
                      </m:dPr>
                      <m:e>
                        <m:r>
                          <a:rPr lang="pt-BR" i="1">
                            <a:latin typeface="Cambria Math"/>
                          </a:rPr>
                          <m:t>0,</m:t>
                        </m:r>
                        <m:r>
                          <a:rPr lang="pt-BR" b="0" i="1" smtClean="0">
                            <a:latin typeface="Cambria Math"/>
                          </a:rPr>
                          <m:t>6</m:t>
                        </m:r>
                        <m:r>
                          <a:rPr lang="pt-BR" i="1">
                            <a:latin typeface="Cambria Math"/>
                          </a:rPr>
                          <m:t>0   0,0   0,0</m:t>
                        </m:r>
                        <m:r>
                          <a:rPr lang="pt-BR" b="0" i="1" smtClean="0">
                            <a:latin typeface="Cambria Math"/>
                          </a:rPr>
                          <m:t>7</m:t>
                        </m:r>
                        <m:r>
                          <a:rPr lang="pt-BR" i="1">
                            <a:latin typeface="Cambria Math"/>
                          </a:rPr>
                          <m:t>  0,</m:t>
                        </m:r>
                        <m:r>
                          <a:rPr lang="pt-BR" b="0" i="1" smtClean="0">
                            <a:latin typeface="Cambria Math"/>
                          </a:rPr>
                          <m:t>30</m:t>
                        </m:r>
                        <m:r>
                          <a:rPr lang="pt-BR" i="1">
                            <a:latin typeface="Cambria Math"/>
                          </a:rPr>
                          <m:t>    0,03</m:t>
                        </m:r>
                      </m:e>
                    </m:d>
                  </m:oMath>
                </a14:m>
                <a:endParaRPr lang="pt-BR" dirty="0"/>
              </a:p>
              <a:p>
                <a:pPr lvl="1"/>
                <a14:m>
                  <m:oMath xmlns:m="http://schemas.openxmlformats.org/officeDocument/2006/math">
                    <m:r>
                      <a:rPr lang="pt-BR" i="1">
                        <a:latin typeface="Cambria Math"/>
                      </a:rPr>
                      <m:t>𝐿</m:t>
                    </m:r>
                    <m:d>
                      <m:dPr>
                        <m:ctrlPr>
                          <a:rPr lang="pt-BR" i="1">
                            <a:latin typeface="Cambria Math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/>
                          </a:rPr>
                          <m:t>𝒚</m:t>
                        </m:r>
                        <m:r>
                          <a:rPr lang="pt-BR" i="1">
                            <a:latin typeface="Cambria Math"/>
                          </a:rPr>
                          <m:t>, </m:t>
                        </m:r>
                        <m:acc>
                          <m:accPr>
                            <m:chr m:val="̂"/>
                            <m:ctrlPr>
                              <a:rPr lang="pt-BR" i="1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pt-BR" b="1" i="1">
                                <a:latin typeface="Cambria Math"/>
                              </a:rPr>
                              <m:t>𝒚</m:t>
                            </m:r>
                          </m:e>
                        </m:acc>
                      </m:e>
                    </m:d>
                    <m:r>
                      <a:rPr lang="pt-BR" i="1">
                        <a:latin typeface="Cambria Math"/>
                      </a:rPr>
                      <m:t>=−(0</m:t>
                    </m:r>
                    <m:r>
                      <a:rPr lang="pt-BR" i="1">
                        <a:latin typeface="Cambria Math"/>
                        <a:ea typeface="Cambria Math"/>
                      </a:rPr>
                      <m:t>×</m:t>
                    </m:r>
                    <m:func>
                      <m:funcPr>
                        <m:ctrlPr>
                          <a:rPr lang="pt-BR" i="1">
                            <a:latin typeface="Cambria Math"/>
                            <a:ea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pt-BR">
                            <a:latin typeface="Cambria Math"/>
                            <a:ea typeface="Cambria Math"/>
                          </a:rPr>
                          <m:t>log</m:t>
                        </m:r>
                      </m:fName>
                      <m:e>
                        <m:r>
                          <a:rPr lang="pt-BR" i="1">
                            <a:latin typeface="Cambria Math"/>
                            <a:ea typeface="Cambria Math"/>
                          </a:rPr>
                          <m:t>0,</m:t>
                        </m:r>
                        <m:r>
                          <a:rPr lang="pt-BR" b="0" i="1" smtClean="0">
                            <a:latin typeface="Cambria Math"/>
                            <a:ea typeface="Cambria Math"/>
                          </a:rPr>
                          <m:t>6</m:t>
                        </m:r>
                      </m:e>
                    </m:func>
                    <m:r>
                      <a:rPr lang="pt-BR" i="1">
                        <a:latin typeface="Cambria Math"/>
                        <a:ea typeface="Cambria Math"/>
                      </a:rPr>
                      <m:t>+</m:t>
                    </m:r>
                    <m:r>
                      <a:rPr lang="pt-BR" i="1">
                        <a:latin typeface="Cambria Math"/>
                      </a:rPr>
                      <m:t>0</m:t>
                    </m:r>
                    <m:r>
                      <a:rPr lang="pt-BR" i="1">
                        <a:latin typeface="Cambria Math"/>
                        <a:ea typeface="Cambria Math"/>
                      </a:rPr>
                      <m:t>×</m:t>
                    </m:r>
                    <m:func>
                      <m:funcPr>
                        <m:ctrlPr>
                          <a:rPr lang="pt-BR" i="1">
                            <a:latin typeface="Cambria Math"/>
                            <a:ea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pt-BR">
                            <a:latin typeface="Cambria Math"/>
                            <a:ea typeface="Cambria Math"/>
                          </a:rPr>
                          <m:t>log</m:t>
                        </m:r>
                      </m:fName>
                      <m:e>
                        <m:r>
                          <a:rPr lang="pt-BR" i="1">
                            <a:latin typeface="Cambria Math"/>
                            <a:ea typeface="Cambria Math"/>
                          </a:rPr>
                          <m:t>0,0</m:t>
                        </m:r>
                      </m:e>
                    </m:func>
                    <m:r>
                      <a:rPr lang="pt-BR" i="1">
                        <a:latin typeface="Cambria Math"/>
                        <a:ea typeface="Cambria Math"/>
                      </a:rPr>
                      <m:t>+</m:t>
                    </m:r>
                    <m:r>
                      <a:rPr lang="pt-BR" i="1">
                        <a:latin typeface="Cambria Math"/>
                      </a:rPr>
                      <m:t>0</m:t>
                    </m:r>
                    <m:r>
                      <a:rPr lang="pt-BR" i="1">
                        <a:latin typeface="Cambria Math"/>
                        <a:ea typeface="Cambria Math"/>
                      </a:rPr>
                      <m:t>×</m:t>
                    </m:r>
                    <m:func>
                      <m:funcPr>
                        <m:ctrlPr>
                          <a:rPr lang="pt-BR" i="1">
                            <a:latin typeface="Cambria Math"/>
                            <a:ea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pt-BR">
                            <a:latin typeface="Cambria Math"/>
                            <a:ea typeface="Cambria Math"/>
                          </a:rPr>
                          <m:t>log</m:t>
                        </m:r>
                      </m:fName>
                      <m:e>
                        <m:r>
                          <a:rPr lang="pt-BR" i="1">
                            <a:latin typeface="Cambria Math"/>
                            <a:ea typeface="Cambria Math"/>
                          </a:rPr>
                          <m:t>0,</m:t>
                        </m:r>
                        <m:r>
                          <a:rPr lang="pt-BR" b="0" i="1" smtClean="0">
                            <a:latin typeface="Cambria Math"/>
                            <a:ea typeface="Cambria Math"/>
                          </a:rPr>
                          <m:t>07</m:t>
                        </m:r>
                      </m:e>
                    </m:func>
                    <m:r>
                      <a:rPr lang="pt-BR" i="1">
                        <a:latin typeface="Cambria Math"/>
                        <a:ea typeface="Cambria Math"/>
                      </a:rPr>
                      <m:t>+</m:t>
                    </m:r>
                    <m:r>
                      <a:rPr lang="pt-BR" i="1">
                        <a:latin typeface="Cambria Math"/>
                      </a:rPr>
                      <m:t>1</m:t>
                    </m:r>
                    <m:r>
                      <a:rPr lang="pt-BR" i="1">
                        <a:latin typeface="Cambria Math"/>
                        <a:ea typeface="Cambria Math"/>
                      </a:rPr>
                      <m:t>×</m:t>
                    </m:r>
                    <m:func>
                      <m:funcPr>
                        <m:ctrlPr>
                          <a:rPr lang="pt-BR" i="1">
                            <a:latin typeface="Cambria Math"/>
                            <a:ea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pt-BR">
                            <a:latin typeface="Cambria Math"/>
                            <a:ea typeface="Cambria Math"/>
                          </a:rPr>
                          <m:t>log</m:t>
                        </m:r>
                      </m:fName>
                      <m:e>
                        <m:r>
                          <a:rPr lang="pt-BR" i="1">
                            <a:latin typeface="Cambria Math"/>
                            <a:ea typeface="Cambria Math"/>
                          </a:rPr>
                          <m:t>0,</m:t>
                        </m:r>
                        <m:r>
                          <a:rPr lang="pt-BR" b="0" i="1" smtClean="0">
                            <a:latin typeface="Cambria Math"/>
                            <a:ea typeface="Cambria Math"/>
                          </a:rPr>
                          <m:t>3</m:t>
                        </m:r>
                      </m:e>
                    </m:func>
                    <m:r>
                      <a:rPr lang="pt-BR" i="1">
                        <a:latin typeface="Cambria Math"/>
                        <a:ea typeface="Cambria Math"/>
                      </a:rPr>
                      <m:t>+</m:t>
                    </m:r>
                    <m:r>
                      <a:rPr lang="pt-BR" i="1">
                        <a:latin typeface="Cambria Math"/>
                      </a:rPr>
                      <m:t>0</m:t>
                    </m:r>
                    <m:r>
                      <a:rPr lang="pt-BR" i="1">
                        <a:latin typeface="Cambria Math"/>
                        <a:ea typeface="Cambria Math"/>
                      </a:rPr>
                      <m:t>×</m:t>
                    </m:r>
                    <m:func>
                      <m:funcPr>
                        <m:ctrlPr>
                          <a:rPr lang="pt-BR" i="1">
                            <a:latin typeface="Cambria Math"/>
                            <a:ea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pt-BR">
                            <a:latin typeface="Cambria Math"/>
                            <a:ea typeface="Cambria Math"/>
                          </a:rPr>
                          <m:t>log</m:t>
                        </m:r>
                      </m:fName>
                      <m:e>
                        <m:r>
                          <a:rPr lang="pt-BR" i="1">
                            <a:latin typeface="Cambria Math"/>
                            <a:ea typeface="Cambria Math"/>
                          </a:rPr>
                          <m:t>0,03</m:t>
                        </m:r>
                      </m:e>
                    </m:func>
                    <m:r>
                      <a:rPr lang="pt-BR" i="1">
                        <a:latin typeface="Cambria Math"/>
                        <a:ea typeface="Cambria Math"/>
                      </a:rPr>
                      <m:t>)</m:t>
                    </m:r>
                  </m:oMath>
                </a14:m>
                <a:endParaRPr lang="pt-BR" dirty="0"/>
              </a:p>
              <a:p>
                <a:pPr lvl="1"/>
                <a14:m>
                  <m:oMath xmlns:m="http://schemas.openxmlformats.org/officeDocument/2006/math">
                    <m:r>
                      <a:rPr lang="pt-BR" i="1">
                        <a:latin typeface="Cambria Math"/>
                      </a:rPr>
                      <m:t>𝐿</m:t>
                    </m:r>
                    <m:d>
                      <m:dPr>
                        <m:ctrlPr>
                          <a:rPr lang="pt-BR" i="1">
                            <a:latin typeface="Cambria Math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/>
                          </a:rPr>
                          <m:t>𝒚</m:t>
                        </m:r>
                        <m:r>
                          <a:rPr lang="pt-BR" i="1">
                            <a:latin typeface="Cambria Math"/>
                          </a:rPr>
                          <m:t>, </m:t>
                        </m:r>
                        <m:acc>
                          <m:accPr>
                            <m:chr m:val="̂"/>
                            <m:ctrlPr>
                              <a:rPr lang="pt-BR" i="1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pt-BR" b="1" i="1">
                                <a:latin typeface="Cambria Math"/>
                              </a:rPr>
                              <m:t>𝒚</m:t>
                            </m:r>
                          </m:e>
                        </m:acc>
                      </m:e>
                    </m:d>
                    <m:r>
                      <a:rPr lang="pt-BR" i="1">
                        <a:latin typeface="Cambria Math"/>
                      </a:rPr>
                      <m:t>=−</m:t>
                    </m:r>
                    <m:d>
                      <m:dPr>
                        <m:ctrlPr>
                          <a:rPr lang="pt-BR" i="1"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pt-BR" i="1">
                                <a:latin typeface="Cambria Math"/>
                                <a:ea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pt-BR">
                                <a:latin typeface="Cambria Math"/>
                                <a:ea typeface="Cambria Math"/>
                              </a:rPr>
                              <m:t>log</m:t>
                            </m:r>
                          </m:fName>
                          <m:e>
                            <m:r>
                              <a:rPr lang="pt-BR" i="1">
                                <a:latin typeface="Cambria Math"/>
                                <a:ea typeface="Cambria Math"/>
                              </a:rPr>
                              <m:t>0,</m:t>
                            </m:r>
                            <m:r>
                              <a:rPr lang="pt-BR" b="0" i="1" smtClean="0">
                                <a:latin typeface="Cambria Math"/>
                                <a:ea typeface="Cambria Math"/>
                              </a:rPr>
                              <m:t>3</m:t>
                            </m:r>
                          </m:e>
                        </m:func>
                      </m:e>
                    </m:d>
                    <m:r>
                      <a:rPr lang="pt-BR" i="1">
                        <a:latin typeface="Cambria Math"/>
                        <a:ea typeface="Cambria Math"/>
                      </a:rPr>
                      <m:t>=0,</m:t>
                    </m:r>
                    <m:r>
                      <a:rPr lang="pt-BR" b="0" i="1" smtClean="0">
                        <a:latin typeface="Cambria Math"/>
                        <a:ea typeface="Cambria Math"/>
                      </a:rPr>
                      <m:t>5229</m:t>
                    </m:r>
                  </m:oMath>
                </a14:m>
                <a:r>
                  <a:rPr lang="pt-BR" dirty="0"/>
                  <a:t> </a:t>
                </a:r>
              </a:p>
              <a:p>
                <a:pPr lvl="1"/>
                <a:endParaRPr lang="pt-BR" dirty="0"/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267" t="-1383" b="-110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50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SIN393 (2023)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5669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Entropia cruzada para </a:t>
            </a:r>
            <a:r>
              <a:rPr lang="pt-BR" dirty="0" smtClean="0"/>
              <a:t>M=2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>
              <a:solidFill>
                <a:schemeClr val="bg1"/>
              </a:solidFill>
            </p:spPr>
            <p:txBody>
              <a:bodyPr>
                <a:normAutofit fontScale="85000" lnSpcReduction="10000"/>
              </a:bodyPr>
              <a:lstStyle/>
              <a:p>
                <a:r>
                  <a:rPr lang="pt-BR" dirty="0" smtClean="0"/>
                  <a:t>2 classes, classificação correta:</a:t>
                </a:r>
                <a:endParaRPr lang="pt-BR" dirty="0"/>
              </a:p>
              <a:p>
                <a:pPr lvl="1"/>
                <a14:m>
                  <m:oMath xmlns:m="http://schemas.openxmlformats.org/officeDocument/2006/math">
                    <m:r>
                      <a:rPr lang="pt-BR" b="1" i="1">
                        <a:latin typeface="Cambria Math"/>
                      </a:rPr>
                      <m:t>𝒚</m:t>
                    </m:r>
                    <m:r>
                      <a:rPr lang="pt-BR" i="1">
                        <a:latin typeface="Cambria Math"/>
                      </a:rPr>
                      <m:t>=[0]</m:t>
                    </m:r>
                  </m:oMath>
                </a14:m>
                <a:endParaRPr lang="pt-BR" dirty="0"/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pt-BR" i="1">
                            <a:latin typeface="Cambria Math"/>
                          </a:rPr>
                        </m:ctrlPr>
                      </m:accPr>
                      <m:e>
                        <m:r>
                          <a:rPr lang="pt-BR" b="1" i="1">
                            <a:latin typeface="Cambria Math"/>
                          </a:rPr>
                          <m:t>𝒚</m:t>
                        </m:r>
                      </m:e>
                    </m:acc>
                    <m:r>
                      <a:rPr lang="pt-BR" i="1">
                        <a:latin typeface="Cambria Math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pt-BR" i="1">
                            <a:latin typeface="Cambria Math"/>
                          </a:rPr>
                        </m:ctrlPr>
                      </m:dPr>
                      <m:e>
                        <m:r>
                          <a:rPr lang="pt-BR" i="1">
                            <a:latin typeface="Cambria Math"/>
                          </a:rPr>
                          <m:t>0,20</m:t>
                        </m:r>
                      </m:e>
                    </m:d>
                  </m:oMath>
                </a14:m>
                <a:endParaRPr lang="pt-BR" dirty="0"/>
              </a:p>
              <a:p>
                <a:pPr lvl="1"/>
                <a14:m>
                  <m:oMath xmlns:m="http://schemas.openxmlformats.org/officeDocument/2006/math">
                    <m:r>
                      <a:rPr lang="pt-BR" i="1">
                        <a:latin typeface="Cambria Math"/>
                      </a:rPr>
                      <m:t>𝐿</m:t>
                    </m:r>
                    <m:d>
                      <m:dPr>
                        <m:ctrlPr>
                          <a:rPr lang="pt-BR" i="1">
                            <a:latin typeface="Cambria Math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/>
                          </a:rPr>
                          <m:t>𝒚</m:t>
                        </m:r>
                        <m:r>
                          <a:rPr lang="pt-BR" i="1">
                            <a:latin typeface="Cambria Math"/>
                          </a:rPr>
                          <m:t>, </m:t>
                        </m:r>
                        <m:acc>
                          <m:accPr>
                            <m:chr m:val="̂"/>
                            <m:ctrlPr>
                              <a:rPr lang="pt-BR" i="1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pt-BR" b="1" i="1">
                                <a:latin typeface="Cambria Math"/>
                              </a:rPr>
                              <m:t>𝒚</m:t>
                            </m:r>
                          </m:e>
                        </m:acc>
                      </m:e>
                    </m:d>
                    <m:r>
                      <a:rPr lang="pt-BR" i="1">
                        <a:latin typeface="Cambria Math"/>
                      </a:rPr>
                      <m:t>=−</m:t>
                    </m:r>
                    <m:d>
                      <m:dPr>
                        <m:ctrlPr>
                          <a:rPr lang="pt-BR" i="1">
                            <a:latin typeface="Cambria Math"/>
                          </a:rPr>
                        </m:ctrlPr>
                      </m:dPr>
                      <m:e>
                        <m:r>
                          <a:rPr lang="pt-BR" i="1">
                            <a:latin typeface="Cambria Math"/>
                          </a:rPr>
                          <m:t>0</m:t>
                        </m:r>
                        <m:r>
                          <a:rPr lang="pt-BR" i="1">
                            <a:latin typeface="Cambria Math"/>
                            <a:ea typeface="Cambria Math"/>
                          </a:rPr>
                          <m:t>×</m:t>
                        </m:r>
                        <m:func>
                          <m:funcPr>
                            <m:ctrlPr>
                              <a:rPr lang="pt-BR" i="1">
                                <a:latin typeface="Cambria Math"/>
                                <a:ea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pt-BR">
                                <a:latin typeface="Cambria Math"/>
                                <a:ea typeface="Cambria Math"/>
                              </a:rPr>
                              <m:t>log</m:t>
                            </m:r>
                          </m:fName>
                          <m:e>
                            <m:r>
                              <a:rPr lang="pt-BR" i="1">
                                <a:latin typeface="Cambria Math"/>
                                <a:ea typeface="Cambria Math"/>
                              </a:rPr>
                              <m:t>0,2</m:t>
                            </m:r>
                          </m:e>
                        </m:func>
                        <m:r>
                          <a:rPr lang="pt-BR" i="1">
                            <a:latin typeface="Cambria Math"/>
                            <a:ea typeface="Cambria Math"/>
                          </a:rPr>
                          <m:t>+</m:t>
                        </m:r>
                        <m:d>
                          <m:dPr>
                            <m:ctrlPr>
                              <a:rPr lang="pt-BR" i="1">
                                <a:latin typeface="Cambria Math"/>
                                <a:ea typeface="Cambria Math"/>
                              </a:rPr>
                            </m:ctrlPr>
                          </m:dPr>
                          <m:e>
                            <m:r>
                              <a:rPr lang="pt-BR" i="1">
                                <a:latin typeface="Cambria Math"/>
                                <a:ea typeface="Cambria Math"/>
                              </a:rPr>
                              <m:t>1−</m:t>
                            </m:r>
                            <m:r>
                              <a:rPr lang="pt-BR" i="1">
                                <a:latin typeface="Cambria Math"/>
                              </a:rPr>
                              <m:t>0</m:t>
                            </m:r>
                          </m:e>
                        </m:d>
                        <m:r>
                          <a:rPr lang="pt-BR" i="1">
                            <a:latin typeface="Cambria Math"/>
                            <a:ea typeface="Cambria Math"/>
                          </a:rPr>
                          <m:t>×</m:t>
                        </m:r>
                        <m:func>
                          <m:funcPr>
                            <m:ctrlPr>
                              <a:rPr lang="pt-BR" i="1">
                                <a:latin typeface="Cambria Math"/>
                                <a:ea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pt-BR">
                                <a:latin typeface="Cambria Math"/>
                                <a:ea typeface="Cambria Math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pt-BR" i="1">
                                    <a:latin typeface="Cambria Math"/>
                                    <a:ea typeface="Cambria Math"/>
                                  </a:rPr>
                                </m:ctrlPr>
                              </m:dPr>
                              <m:e>
                                <m:r>
                                  <a:rPr lang="pt-BR" i="1">
                                    <a:latin typeface="Cambria Math"/>
                                    <a:ea typeface="Cambria Math"/>
                                  </a:rPr>
                                  <m:t>1−0,2</m:t>
                                </m:r>
                              </m:e>
                            </m:d>
                          </m:e>
                        </m:func>
                      </m:e>
                    </m:d>
                  </m:oMath>
                </a14:m>
                <a:endParaRPr lang="pt-BR" dirty="0">
                  <a:ea typeface="Cambria Math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pt-BR" i="1">
                        <a:latin typeface="Cambria Math"/>
                      </a:rPr>
                      <m:t>𝐿</m:t>
                    </m:r>
                    <m:d>
                      <m:dPr>
                        <m:ctrlPr>
                          <a:rPr lang="pt-BR" i="1">
                            <a:latin typeface="Cambria Math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/>
                          </a:rPr>
                          <m:t>𝒚</m:t>
                        </m:r>
                        <m:r>
                          <a:rPr lang="pt-BR" i="1">
                            <a:latin typeface="Cambria Math"/>
                          </a:rPr>
                          <m:t>, </m:t>
                        </m:r>
                        <m:acc>
                          <m:accPr>
                            <m:chr m:val="̂"/>
                            <m:ctrlPr>
                              <a:rPr lang="pt-BR" i="1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pt-BR" b="1" i="1">
                                <a:latin typeface="Cambria Math"/>
                              </a:rPr>
                              <m:t>𝒚</m:t>
                            </m:r>
                          </m:e>
                        </m:acc>
                      </m:e>
                    </m:d>
                    <m:r>
                      <a:rPr lang="pt-BR" i="1">
                        <a:latin typeface="Cambria Math"/>
                      </a:rPr>
                      <m:t>=−</m:t>
                    </m:r>
                    <m:d>
                      <m:dPr>
                        <m:ctrlPr>
                          <a:rPr lang="pt-BR" i="1">
                            <a:latin typeface="Cambria Math"/>
                          </a:rPr>
                        </m:ctrlPr>
                      </m:dPr>
                      <m:e>
                        <m:r>
                          <a:rPr lang="pt-BR" i="1">
                            <a:latin typeface="Cambria Math"/>
                          </a:rPr>
                          <m:t>0</m:t>
                        </m:r>
                        <m:r>
                          <a:rPr lang="pt-BR" i="1">
                            <a:latin typeface="Cambria Math"/>
                            <a:ea typeface="Cambria Math"/>
                          </a:rPr>
                          <m:t>×</m:t>
                        </m:r>
                        <m:func>
                          <m:funcPr>
                            <m:ctrlPr>
                              <a:rPr lang="pt-BR" i="1">
                                <a:latin typeface="Cambria Math"/>
                                <a:ea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pt-BR">
                                <a:latin typeface="Cambria Math"/>
                                <a:ea typeface="Cambria Math"/>
                              </a:rPr>
                              <m:t>log</m:t>
                            </m:r>
                          </m:fName>
                          <m:e>
                            <m:r>
                              <a:rPr lang="pt-BR" i="1">
                                <a:latin typeface="Cambria Math"/>
                                <a:ea typeface="Cambria Math"/>
                              </a:rPr>
                              <m:t>0,2</m:t>
                            </m:r>
                          </m:e>
                        </m:func>
                        <m:r>
                          <a:rPr lang="pt-BR" i="1">
                            <a:latin typeface="Cambria Math"/>
                            <a:ea typeface="Cambria Math"/>
                          </a:rPr>
                          <m:t>+</m:t>
                        </m:r>
                        <m:d>
                          <m:dPr>
                            <m:ctrlPr>
                              <a:rPr lang="pt-BR" i="1">
                                <a:latin typeface="Cambria Math"/>
                                <a:ea typeface="Cambria Math"/>
                              </a:rPr>
                            </m:ctrlPr>
                          </m:dPr>
                          <m:e>
                            <m:r>
                              <a:rPr lang="pt-BR" i="1">
                                <a:latin typeface="Cambria Math"/>
                                <a:ea typeface="Cambria Math"/>
                              </a:rPr>
                              <m:t>1</m:t>
                            </m:r>
                          </m:e>
                        </m:d>
                        <m:r>
                          <a:rPr lang="pt-BR" i="1">
                            <a:latin typeface="Cambria Math"/>
                            <a:ea typeface="Cambria Math"/>
                          </a:rPr>
                          <m:t>×</m:t>
                        </m:r>
                        <m:func>
                          <m:funcPr>
                            <m:ctrlPr>
                              <a:rPr lang="pt-BR" i="1">
                                <a:latin typeface="Cambria Math"/>
                                <a:ea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pt-BR">
                                <a:latin typeface="Cambria Math"/>
                                <a:ea typeface="Cambria Math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pt-BR" i="1">
                                    <a:latin typeface="Cambria Math"/>
                                    <a:ea typeface="Cambria Math"/>
                                  </a:rPr>
                                </m:ctrlPr>
                              </m:dPr>
                              <m:e>
                                <m:r>
                                  <a:rPr lang="pt-BR" i="1">
                                    <a:latin typeface="Cambria Math"/>
                                    <a:ea typeface="Cambria Math"/>
                                  </a:rPr>
                                  <m:t>0,8</m:t>
                                </m:r>
                              </m:e>
                            </m:d>
                          </m:e>
                        </m:func>
                      </m:e>
                    </m:d>
                    <m:r>
                      <a:rPr lang="pt-BR" i="1">
                        <a:latin typeface="Cambria Math"/>
                        <a:ea typeface="Cambria Math"/>
                      </a:rPr>
                      <m:t>=−</m:t>
                    </m:r>
                    <m:d>
                      <m:dPr>
                        <m:ctrlPr>
                          <a:rPr lang="pt-BR" i="1"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pt-BR" i="1">
                                <a:latin typeface="Cambria Math"/>
                                <a:ea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pt-BR">
                                <a:latin typeface="Cambria Math"/>
                                <a:ea typeface="Cambria Math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pt-BR" i="1">
                                    <a:latin typeface="Cambria Math"/>
                                    <a:ea typeface="Cambria Math"/>
                                  </a:rPr>
                                </m:ctrlPr>
                              </m:dPr>
                              <m:e>
                                <m:r>
                                  <a:rPr lang="pt-BR" i="1">
                                    <a:latin typeface="Cambria Math"/>
                                    <a:ea typeface="Cambria Math"/>
                                  </a:rPr>
                                  <m:t>0,8</m:t>
                                </m:r>
                              </m:e>
                            </m:d>
                          </m:e>
                        </m:func>
                      </m:e>
                    </m:d>
                    <m:r>
                      <a:rPr lang="pt-BR" i="1">
                        <a:latin typeface="Cambria Math"/>
                        <a:ea typeface="Cambria Math"/>
                      </a:rPr>
                      <m:t>=0,09691</m:t>
                    </m:r>
                  </m:oMath>
                </a14:m>
                <a:endParaRPr lang="pt-BR" dirty="0"/>
              </a:p>
              <a:p>
                <a:r>
                  <a:rPr lang="pt-BR" dirty="0" smtClean="0">
                    <a:solidFill>
                      <a:schemeClr val="bg1"/>
                    </a:solidFill>
                  </a:rPr>
                  <a:t>2 classes, classificação correta: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pt-BR" b="1" i="1">
                        <a:solidFill>
                          <a:schemeClr val="bg1"/>
                        </a:solidFill>
                        <a:latin typeface="Cambria Math"/>
                      </a:rPr>
                      <m:t>𝒚</m:t>
                    </m:r>
                    <m:r>
                      <a:rPr lang="pt-BR" i="1">
                        <a:solidFill>
                          <a:schemeClr val="bg1"/>
                        </a:solidFill>
                        <a:latin typeface="Cambria Math"/>
                      </a:rPr>
                      <m:t>=[1]</m:t>
                    </m:r>
                  </m:oMath>
                </a14:m>
                <a:endParaRPr lang="pt-BR" dirty="0">
                  <a:solidFill>
                    <a:schemeClr val="bg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</a:rPr>
                        </m:ctrlPr>
                      </m:accPr>
                      <m:e>
                        <m:r>
                          <a:rPr lang="pt-BR" b="1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𝒚</m:t>
                        </m:r>
                      </m:e>
                    </m:acc>
                    <m:r>
                      <a:rPr lang="pt-BR" i="1">
                        <a:solidFill>
                          <a:schemeClr val="bg1"/>
                        </a:solidFill>
                        <a:latin typeface="Cambria Math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</a:rPr>
                          <m:t>0,92</m:t>
                        </m:r>
                      </m:e>
                    </m:d>
                  </m:oMath>
                </a14:m>
                <a:endParaRPr lang="pt-BR" dirty="0">
                  <a:solidFill>
                    <a:schemeClr val="bg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pt-BR" i="1">
                        <a:solidFill>
                          <a:schemeClr val="bg1"/>
                        </a:solidFill>
                        <a:latin typeface="Cambria Math"/>
                      </a:rPr>
                      <m:t>𝐿</m:t>
                    </m:r>
                    <m:d>
                      <m:dPr>
                        <m:ctrlP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pt-BR" b="1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𝒚</m:t>
                        </m:r>
                        <m: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</a:rPr>
                          <m:t>, </m:t>
                        </m:r>
                        <m:acc>
                          <m:accPr>
                            <m:chr m:val="̂"/>
                            <m:ctrlPr>
                              <a:rPr lang="pt-BR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pt-BR" b="1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𝒚</m:t>
                            </m:r>
                          </m:e>
                        </m:acc>
                      </m:e>
                    </m:d>
                    <m:r>
                      <a:rPr lang="pt-BR" i="1">
                        <a:solidFill>
                          <a:schemeClr val="bg1"/>
                        </a:solidFill>
                        <a:latin typeface="Cambria Math"/>
                      </a:rPr>
                      <m:t>=−</m:t>
                    </m:r>
                    <m:d>
                      <m:dPr>
                        <m:ctrlP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</a:rPr>
                          <m:t>1</m:t>
                        </m:r>
                        <m: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×</m:t>
                        </m:r>
                        <m:func>
                          <m:funcPr>
                            <m:ctrlPr>
                              <a:rPr lang="pt-BR" i="1">
                                <a:solidFill>
                                  <a:schemeClr val="bg1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pt-BR">
                                <a:solidFill>
                                  <a:schemeClr val="bg1"/>
                                </a:solidFill>
                                <a:latin typeface="Cambria Math"/>
                                <a:ea typeface="Cambria Math"/>
                              </a:rPr>
                              <m:t>log</m:t>
                            </m:r>
                          </m:fName>
                          <m:e>
                            <m:r>
                              <a:rPr lang="pt-BR" i="1">
                                <a:solidFill>
                                  <a:schemeClr val="bg1"/>
                                </a:solidFill>
                                <a:latin typeface="Cambria Math"/>
                                <a:ea typeface="Cambria Math"/>
                              </a:rPr>
                              <m:t>0,92</m:t>
                            </m:r>
                          </m:e>
                        </m:func>
                        <m: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+</m:t>
                        </m:r>
                        <m:d>
                          <m:dPr>
                            <m:ctrlPr>
                              <a:rPr lang="pt-BR" i="1">
                                <a:solidFill>
                                  <a:schemeClr val="bg1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dPr>
                          <m:e>
                            <m:r>
                              <a:rPr lang="pt-BR" i="1">
                                <a:solidFill>
                                  <a:schemeClr val="bg1"/>
                                </a:solidFill>
                                <a:latin typeface="Cambria Math"/>
                                <a:ea typeface="Cambria Math"/>
                              </a:rPr>
                              <m:t>1−</m:t>
                            </m:r>
                            <m:r>
                              <a:rPr lang="pt-BR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1</m:t>
                            </m:r>
                          </m:e>
                        </m:d>
                        <m: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×</m:t>
                        </m:r>
                        <m:func>
                          <m:funcPr>
                            <m:ctrlPr>
                              <a:rPr lang="pt-BR" i="1">
                                <a:solidFill>
                                  <a:schemeClr val="bg1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pt-BR">
                                <a:solidFill>
                                  <a:schemeClr val="bg1"/>
                                </a:solidFill>
                                <a:latin typeface="Cambria Math"/>
                                <a:ea typeface="Cambria Math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pt-BR" i="1">
                                    <a:solidFill>
                                      <a:schemeClr val="bg1"/>
                                    </a:solidFill>
                                    <a:latin typeface="Cambria Math"/>
                                    <a:ea typeface="Cambria Math"/>
                                  </a:rPr>
                                </m:ctrlPr>
                              </m:dPr>
                              <m:e>
                                <m:r>
                                  <a:rPr lang="pt-BR" i="1">
                                    <a:solidFill>
                                      <a:schemeClr val="bg1"/>
                                    </a:solidFill>
                                    <a:latin typeface="Cambria Math"/>
                                    <a:ea typeface="Cambria Math"/>
                                  </a:rPr>
                                  <m:t>1−0,92</m:t>
                                </m:r>
                              </m:e>
                            </m:d>
                          </m:e>
                        </m:func>
                      </m:e>
                    </m:d>
                  </m:oMath>
                </a14:m>
                <a:endParaRPr lang="pt-BR" dirty="0">
                  <a:solidFill>
                    <a:schemeClr val="bg1"/>
                  </a:solidFill>
                  <a:ea typeface="Cambria Math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pt-BR" i="1">
                        <a:solidFill>
                          <a:schemeClr val="bg1"/>
                        </a:solidFill>
                        <a:latin typeface="Cambria Math"/>
                      </a:rPr>
                      <m:t>𝐿</m:t>
                    </m:r>
                    <m:d>
                      <m:dPr>
                        <m:ctrlP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pt-BR" b="1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𝒚</m:t>
                        </m:r>
                        <m: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</a:rPr>
                          <m:t>, </m:t>
                        </m:r>
                        <m:acc>
                          <m:accPr>
                            <m:chr m:val="̂"/>
                            <m:ctrlPr>
                              <a:rPr lang="pt-BR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pt-BR" b="1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𝒚</m:t>
                            </m:r>
                          </m:e>
                        </m:acc>
                      </m:e>
                    </m:d>
                    <m:r>
                      <a:rPr lang="pt-BR" i="1">
                        <a:solidFill>
                          <a:schemeClr val="bg1"/>
                        </a:solidFill>
                        <a:latin typeface="Cambria Math"/>
                      </a:rPr>
                      <m:t>=−</m:t>
                    </m:r>
                    <m:d>
                      <m:dPr>
                        <m:ctrlP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</a:rPr>
                          <m:t>1</m:t>
                        </m:r>
                        <m: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×</m:t>
                        </m:r>
                        <m:func>
                          <m:funcPr>
                            <m:ctrlPr>
                              <a:rPr lang="pt-BR" i="1">
                                <a:solidFill>
                                  <a:schemeClr val="bg1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pt-BR">
                                <a:solidFill>
                                  <a:schemeClr val="bg1"/>
                                </a:solidFill>
                                <a:latin typeface="Cambria Math"/>
                                <a:ea typeface="Cambria Math"/>
                              </a:rPr>
                              <m:t>log</m:t>
                            </m:r>
                          </m:fName>
                          <m:e>
                            <m:r>
                              <a:rPr lang="pt-BR" i="1">
                                <a:solidFill>
                                  <a:schemeClr val="bg1"/>
                                </a:solidFill>
                                <a:latin typeface="Cambria Math"/>
                                <a:ea typeface="Cambria Math"/>
                              </a:rPr>
                              <m:t>0,92</m:t>
                            </m:r>
                          </m:e>
                        </m:func>
                        <m: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+</m:t>
                        </m:r>
                        <m:d>
                          <m:dPr>
                            <m:ctrlPr>
                              <a:rPr lang="pt-BR" i="1">
                                <a:solidFill>
                                  <a:schemeClr val="bg1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dPr>
                          <m:e>
                            <m:r>
                              <a:rPr lang="pt-BR" i="1">
                                <a:solidFill>
                                  <a:schemeClr val="bg1"/>
                                </a:solidFill>
                                <a:latin typeface="Cambria Math"/>
                                <a:ea typeface="Cambria Math"/>
                              </a:rPr>
                              <m:t>0</m:t>
                            </m:r>
                          </m:e>
                        </m:d>
                        <m: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×</m:t>
                        </m:r>
                        <m:func>
                          <m:funcPr>
                            <m:ctrlPr>
                              <a:rPr lang="pt-BR" i="1">
                                <a:solidFill>
                                  <a:schemeClr val="bg1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pt-BR">
                                <a:solidFill>
                                  <a:schemeClr val="bg1"/>
                                </a:solidFill>
                                <a:latin typeface="Cambria Math"/>
                                <a:ea typeface="Cambria Math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pt-BR" i="1">
                                    <a:solidFill>
                                      <a:schemeClr val="bg1"/>
                                    </a:solidFill>
                                    <a:latin typeface="Cambria Math"/>
                                    <a:ea typeface="Cambria Math"/>
                                  </a:rPr>
                                </m:ctrlPr>
                              </m:dPr>
                              <m:e>
                                <m:r>
                                  <a:rPr lang="pt-BR" i="1">
                                    <a:solidFill>
                                      <a:schemeClr val="bg1"/>
                                    </a:solidFill>
                                    <a:latin typeface="Cambria Math"/>
                                    <a:ea typeface="Cambria Math"/>
                                  </a:rPr>
                                  <m:t>0,08</m:t>
                                </m:r>
                              </m:e>
                            </m:d>
                          </m:e>
                        </m:func>
                      </m:e>
                    </m:d>
                    <m:r>
                      <a:rPr lang="pt-BR" i="1">
                        <a:solidFill>
                          <a:schemeClr val="bg1"/>
                        </a:solidFill>
                        <a:latin typeface="Cambria Math"/>
                        <a:ea typeface="Cambria Math"/>
                      </a:rPr>
                      <m:t>=−</m:t>
                    </m:r>
                    <m:d>
                      <m:dPr>
                        <m:ctrlP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pt-BR" i="1">
                                <a:solidFill>
                                  <a:schemeClr val="bg1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pt-BR">
                                <a:solidFill>
                                  <a:schemeClr val="bg1"/>
                                </a:solidFill>
                                <a:latin typeface="Cambria Math"/>
                                <a:ea typeface="Cambria Math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pt-BR" i="1">
                                    <a:solidFill>
                                      <a:schemeClr val="bg1"/>
                                    </a:solidFill>
                                    <a:latin typeface="Cambria Math"/>
                                    <a:ea typeface="Cambria Math"/>
                                  </a:rPr>
                                </m:ctrlPr>
                              </m:dPr>
                              <m:e>
                                <m:r>
                                  <a:rPr lang="pt-BR" i="1">
                                    <a:solidFill>
                                      <a:schemeClr val="bg1"/>
                                    </a:solidFill>
                                    <a:latin typeface="Cambria Math"/>
                                    <a:ea typeface="Cambria Math"/>
                                  </a:rPr>
                                  <m:t>0,92</m:t>
                                </m:r>
                              </m:e>
                            </m:d>
                          </m:e>
                        </m:func>
                      </m:e>
                    </m:d>
                    <m:r>
                      <a:rPr lang="pt-BR" i="1">
                        <a:solidFill>
                          <a:schemeClr val="bg1"/>
                        </a:solidFill>
                        <a:latin typeface="Cambria Math"/>
                        <a:ea typeface="Cambria Math"/>
                      </a:rPr>
                      <m:t>=0,03621</m:t>
                    </m:r>
                  </m:oMath>
                </a14:m>
                <a:endParaRPr lang="pt-BR" dirty="0">
                  <a:solidFill>
                    <a:schemeClr val="bg1"/>
                  </a:solidFill>
                </a:endParaRPr>
              </a:p>
              <a:p>
                <a:r>
                  <a:rPr lang="pt-BR" dirty="0">
                    <a:solidFill>
                      <a:schemeClr val="bg1"/>
                    </a:solidFill>
                  </a:rPr>
                  <a:t>2 classes, classificação </a:t>
                </a:r>
                <a:r>
                  <a:rPr lang="pt-BR" dirty="0" smtClean="0">
                    <a:solidFill>
                      <a:schemeClr val="bg1"/>
                    </a:solidFill>
                  </a:rPr>
                  <a:t>incorreta</a:t>
                </a:r>
                <a:r>
                  <a:rPr lang="pt-BR" dirty="0">
                    <a:solidFill>
                      <a:schemeClr val="bg1"/>
                    </a:solidFill>
                  </a:rPr>
                  <a:t>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pt-BR" b="1" i="1">
                        <a:solidFill>
                          <a:schemeClr val="bg1"/>
                        </a:solidFill>
                        <a:latin typeface="Cambria Math"/>
                      </a:rPr>
                      <m:t>𝒚</m:t>
                    </m:r>
                    <m:r>
                      <a:rPr lang="pt-BR" i="1">
                        <a:solidFill>
                          <a:schemeClr val="bg1"/>
                        </a:solidFill>
                        <a:latin typeface="Cambria Math"/>
                      </a:rPr>
                      <m:t>=[</m:t>
                    </m:r>
                    <m:r>
                      <a:rPr lang="pt-BR" b="0" i="1" smtClean="0">
                        <a:solidFill>
                          <a:schemeClr val="bg1"/>
                        </a:solidFill>
                        <a:latin typeface="Cambria Math"/>
                      </a:rPr>
                      <m:t>0</m:t>
                    </m:r>
                    <m:r>
                      <a:rPr lang="pt-BR" i="1">
                        <a:solidFill>
                          <a:schemeClr val="bg1"/>
                        </a:solidFill>
                        <a:latin typeface="Cambria Math"/>
                      </a:rPr>
                      <m:t>]</m:t>
                    </m:r>
                  </m:oMath>
                </a14:m>
                <a:endParaRPr lang="pt-BR" dirty="0">
                  <a:solidFill>
                    <a:schemeClr val="bg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</a:rPr>
                        </m:ctrlPr>
                      </m:accPr>
                      <m:e>
                        <m:r>
                          <a:rPr lang="pt-BR" b="1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𝒚</m:t>
                        </m:r>
                      </m:e>
                    </m:acc>
                    <m:r>
                      <a:rPr lang="pt-BR" i="1">
                        <a:solidFill>
                          <a:schemeClr val="bg1"/>
                        </a:solidFill>
                        <a:latin typeface="Cambria Math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</a:rPr>
                          <m:t>0,</m:t>
                        </m:r>
                        <m:r>
                          <a:rPr lang="pt-BR" b="0" i="1" smtClean="0">
                            <a:solidFill>
                              <a:schemeClr val="bg1"/>
                            </a:solidFill>
                            <a:latin typeface="Cambria Math"/>
                          </a:rPr>
                          <m:t>65</m:t>
                        </m:r>
                      </m:e>
                    </m:d>
                  </m:oMath>
                </a14:m>
                <a:endParaRPr lang="pt-BR" dirty="0">
                  <a:solidFill>
                    <a:schemeClr val="bg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pt-BR" i="1">
                        <a:solidFill>
                          <a:schemeClr val="bg1"/>
                        </a:solidFill>
                        <a:latin typeface="Cambria Math"/>
                      </a:rPr>
                      <m:t>𝐿</m:t>
                    </m:r>
                    <m:d>
                      <m:dPr>
                        <m:ctrlP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pt-BR" b="1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𝒚</m:t>
                        </m:r>
                        <m: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</a:rPr>
                          <m:t>, </m:t>
                        </m:r>
                        <m:acc>
                          <m:accPr>
                            <m:chr m:val="̂"/>
                            <m:ctrlPr>
                              <a:rPr lang="pt-BR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pt-BR" b="1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𝒚</m:t>
                            </m:r>
                          </m:e>
                        </m:acc>
                      </m:e>
                    </m:d>
                    <m:r>
                      <a:rPr lang="pt-BR" i="1">
                        <a:solidFill>
                          <a:schemeClr val="bg1"/>
                        </a:solidFill>
                        <a:latin typeface="Cambria Math"/>
                      </a:rPr>
                      <m:t>=−</m:t>
                    </m:r>
                    <m:d>
                      <m:dPr>
                        <m:ctrlP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pt-BR" b="0" i="1" smtClean="0">
                            <a:solidFill>
                              <a:schemeClr val="bg1"/>
                            </a:solidFill>
                            <a:latin typeface="Cambria Math"/>
                          </a:rPr>
                          <m:t>0</m:t>
                        </m:r>
                        <m: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×</m:t>
                        </m:r>
                        <m:func>
                          <m:funcPr>
                            <m:ctrlPr>
                              <a:rPr lang="pt-BR" i="1">
                                <a:solidFill>
                                  <a:schemeClr val="bg1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pt-BR">
                                <a:solidFill>
                                  <a:schemeClr val="bg1"/>
                                </a:solidFill>
                                <a:latin typeface="Cambria Math"/>
                                <a:ea typeface="Cambria Math"/>
                              </a:rPr>
                              <m:t>log</m:t>
                            </m:r>
                          </m:fName>
                          <m:e>
                            <m:r>
                              <a:rPr lang="pt-BR" i="1">
                                <a:solidFill>
                                  <a:schemeClr val="bg1"/>
                                </a:solidFill>
                                <a:latin typeface="Cambria Math"/>
                                <a:ea typeface="Cambria Math"/>
                              </a:rPr>
                              <m:t>0,</m:t>
                            </m:r>
                            <m:r>
                              <a:rPr lang="pt-BR" b="0" i="1" smtClean="0">
                                <a:solidFill>
                                  <a:schemeClr val="bg1"/>
                                </a:solidFill>
                                <a:latin typeface="Cambria Math"/>
                                <a:ea typeface="Cambria Math"/>
                              </a:rPr>
                              <m:t>65</m:t>
                            </m:r>
                          </m:e>
                        </m:func>
                        <m: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+</m:t>
                        </m:r>
                        <m:d>
                          <m:dPr>
                            <m:ctrlPr>
                              <a:rPr lang="pt-BR" i="1">
                                <a:solidFill>
                                  <a:schemeClr val="bg1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dPr>
                          <m:e>
                            <m:r>
                              <a:rPr lang="pt-BR" i="1">
                                <a:solidFill>
                                  <a:schemeClr val="bg1"/>
                                </a:solidFill>
                                <a:latin typeface="Cambria Math"/>
                                <a:ea typeface="Cambria Math"/>
                              </a:rPr>
                              <m:t>1−</m:t>
                            </m:r>
                            <m:r>
                              <a:rPr lang="pt-BR" b="0" i="1" smtClean="0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0</m:t>
                            </m:r>
                          </m:e>
                        </m:d>
                        <m: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×</m:t>
                        </m:r>
                        <m:func>
                          <m:funcPr>
                            <m:ctrlPr>
                              <a:rPr lang="pt-BR" i="1">
                                <a:solidFill>
                                  <a:schemeClr val="bg1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pt-BR">
                                <a:solidFill>
                                  <a:schemeClr val="bg1"/>
                                </a:solidFill>
                                <a:latin typeface="Cambria Math"/>
                                <a:ea typeface="Cambria Math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pt-BR" i="1">
                                    <a:solidFill>
                                      <a:schemeClr val="bg1"/>
                                    </a:solidFill>
                                    <a:latin typeface="Cambria Math"/>
                                    <a:ea typeface="Cambria Math"/>
                                  </a:rPr>
                                </m:ctrlPr>
                              </m:dPr>
                              <m:e>
                                <m:r>
                                  <a:rPr lang="pt-BR" i="1">
                                    <a:solidFill>
                                      <a:schemeClr val="bg1"/>
                                    </a:solidFill>
                                    <a:latin typeface="Cambria Math"/>
                                    <a:ea typeface="Cambria Math"/>
                                  </a:rPr>
                                  <m:t>1−0,</m:t>
                                </m:r>
                                <m:r>
                                  <a:rPr lang="pt-BR" b="0" i="1" smtClean="0">
                                    <a:solidFill>
                                      <a:schemeClr val="bg1"/>
                                    </a:solidFill>
                                    <a:latin typeface="Cambria Math"/>
                                    <a:ea typeface="Cambria Math"/>
                                  </a:rPr>
                                  <m:t>65</m:t>
                                </m:r>
                              </m:e>
                            </m:d>
                          </m:e>
                        </m:func>
                      </m:e>
                    </m:d>
                  </m:oMath>
                </a14:m>
                <a:endParaRPr lang="pt-BR" dirty="0">
                  <a:solidFill>
                    <a:schemeClr val="bg1"/>
                  </a:solidFill>
                  <a:ea typeface="Cambria Math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pt-BR" i="1">
                        <a:solidFill>
                          <a:schemeClr val="bg1"/>
                        </a:solidFill>
                        <a:latin typeface="Cambria Math"/>
                      </a:rPr>
                      <m:t>𝐿</m:t>
                    </m:r>
                    <m:d>
                      <m:dPr>
                        <m:ctrlP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pt-BR" b="1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𝒚</m:t>
                        </m:r>
                        <m: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</a:rPr>
                          <m:t>, </m:t>
                        </m:r>
                        <m:acc>
                          <m:accPr>
                            <m:chr m:val="̂"/>
                            <m:ctrlPr>
                              <a:rPr lang="pt-BR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pt-BR" b="1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𝒚</m:t>
                            </m:r>
                          </m:e>
                        </m:acc>
                      </m:e>
                    </m:d>
                    <m:r>
                      <a:rPr lang="pt-BR" i="1">
                        <a:solidFill>
                          <a:schemeClr val="bg1"/>
                        </a:solidFill>
                        <a:latin typeface="Cambria Math"/>
                      </a:rPr>
                      <m:t>=−</m:t>
                    </m:r>
                    <m:d>
                      <m:dPr>
                        <m:ctrlP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pt-BR" b="0" i="1" smtClean="0">
                            <a:solidFill>
                              <a:schemeClr val="bg1"/>
                            </a:solidFill>
                            <a:latin typeface="Cambria Math"/>
                          </a:rPr>
                          <m:t>0</m:t>
                        </m:r>
                        <m: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×</m:t>
                        </m:r>
                        <m:func>
                          <m:funcPr>
                            <m:ctrlPr>
                              <a:rPr lang="pt-BR" i="1">
                                <a:solidFill>
                                  <a:schemeClr val="bg1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pt-BR">
                                <a:solidFill>
                                  <a:schemeClr val="bg1"/>
                                </a:solidFill>
                                <a:latin typeface="Cambria Math"/>
                                <a:ea typeface="Cambria Math"/>
                              </a:rPr>
                              <m:t>log</m:t>
                            </m:r>
                          </m:fName>
                          <m:e>
                            <m:r>
                              <a:rPr lang="pt-BR" i="1">
                                <a:solidFill>
                                  <a:schemeClr val="bg1"/>
                                </a:solidFill>
                                <a:latin typeface="Cambria Math"/>
                                <a:ea typeface="Cambria Math"/>
                              </a:rPr>
                              <m:t>0,</m:t>
                            </m:r>
                            <m:r>
                              <a:rPr lang="pt-BR" b="0" i="1" smtClean="0">
                                <a:solidFill>
                                  <a:schemeClr val="bg1"/>
                                </a:solidFill>
                                <a:latin typeface="Cambria Math"/>
                                <a:ea typeface="Cambria Math"/>
                              </a:rPr>
                              <m:t>65</m:t>
                            </m:r>
                          </m:e>
                        </m:func>
                        <m: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+</m:t>
                        </m:r>
                        <m:d>
                          <m:dPr>
                            <m:ctrlPr>
                              <a:rPr lang="pt-BR" i="1">
                                <a:solidFill>
                                  <a:schemeClr val="bg1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dPr>
                          <m:e>
                            <m:r>
                              <a:rPr lang="pt-BR" b="0" i="1" smtClean="0">
                                <a:solidFill>
                                  <a:schemeClr val="bg1"/>
                                </a:solidFill>
                                <a:latin typeface="Cambria Math"/>
                                <a:ea typeface="Cambria Math"/>
                              </a:rPr>
                              <m:t>1</m:t>
                            </m:r>
                          </m:e>
                        </m:d>
                        <m: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×</m:t>
                        </m:r>
                        <m:func>
                          <m:funcPr>
                            <m:ctrlPr>
                              <a:rPr lang="pt-BR" i="1">
                                <a:solidFill>
                                  <a:schemeClr val="bg1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pt-BR">
                                <a:solidFill>
                                  <a:schemeClr val="bg1"/>
                                </a:solidFill>
                                <a:latin typeface="Cambria Math"/>
                                <a:ea typeface="Cambria Math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pt-BR" i="1">
                                    <a:solidFill>
                                      <a:schemeClr val="bg1"/>
                                    </a:solidFill>
                                    <a:latin typeface="Cambria Math"/>
                                    <a:ea typeface="Cambria Math"/>
                                  </a:rPr>
                                </m:ctrlPr>
                              </m:dPr>
                              <m:e>
                                <m:r>
                                  <a:rPr lang="pt-BR" i="1">
                                    <a:solidFill>
                                      <a:schemeClr val="bg1"/>
                                    </a:solidFill>
                                    <a:latin typeface="Cambria Math"/>
                                    <a:ea typeface="Cambria Math"/>
                                  </a:rPr>
                                  <m:t>0,</m:t>
                                </m:r>
                                <m:r>
                                  <a:rPr lang="pt-BR" b="0" i="1" smtClean="0">
                                    <a:solidFill>
                                      <a:schemeClr val="bg1"/>
                                    </a:solidFill>
                                    <a:latin typeface="Cambria Math"/>
                                    <a:ea typeface="Cambria Math"/>
                                  </a:rPr>
                                  <m:t>35</m:t>
                                </m:r>
                              </m:e>
                            </m:d>
                          </m:e>
                        </m:func>
                      </m:e>
                    </m:d>
                    <m:r>
                      <a:rPr lang="pt-BR" i="1">
                        <a:solidFill>
                          <a:schemeClr val="bg1"/>
                        </a:solidFill>
                        <a:latin typeface="Cambria Math"/>
                        <a:ea typeface="Cambria Math"/>
                      </a:rPr>
                      <m:t>=−</m:t>
                    </m:r>
                    <m:d>
                      <m:dPr>
                        <m:ctrlP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pt-BR" i="1">
                                <a:solidFill>
                                  <a:schemeClr val="bg1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pt-BR">
                                <a:solidFill>
                                  <a:schemeClr val="bg1"/>
                                </a:solidFill>
                                <a:latin typeface="Cambria Math"/>
                                <a:ea typeface="Cambria Math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pt-BR" i="1">
                                    <a:solidFill>
                                      <a:schemeClr val="bg1"/>
                                    </a:solidFill>
                                    <a:latin typeface="Cambria Math"/>
                                    <a:ea typeface="Cambria Math"/>
                                  </a:rPr>
                                </m:ctrlPr>
                              </m:dPr>
                              <m:e>
                                <m:r>
                                  <a:rPr lang="pt-BR" i="1">
                                    <a:solidFill>
                                      <a:schemeClr val="bg1"/>
                                    </a:solidFill>
                                    <a:latin typeface="Cambria Math"/>
                                    <a:ea typeface="Cambria Math"/>
                                  </a:rPr>
                                  <m:t>0,</m:t>
                                </m:r>
                                <m:r>
                                  <a:rPr lang="pt-BR" b="0" i="1" smtClean="0">
                                    <a:solidFill>
                                      <a:schemeClr val="bg1"/>
                                    </a:solidFill>
                                    <a:latin typeface="Cambria Math"/>
                                    <a:ea typeface="Cambria Math"/>
                                  </a:rPr>
                                  <m:t>35</m:t>
                                </m:r>
                              </m:e>
                            </m:d>
                          </m:e>
                        </m:func>
                      </m:e>
                    </m:d>
                    <m:r>
                      <a:rPr lang="pt-BR" i="1">
                        <a:solidFill>
                          <a:schemeClr val="bg1"/>
                        </a:solidFill>
                        <a:latin typeface="Cambria Math"/>
                        <a:ea typeface="Cambria Math"/>
                      </a:rPr>
                      <m:t>=0,</m:t>
                    </m:r>
                    <m:r>
                      <a:rPr lang="pt-BR" b="0" i="1" smtClean="0">
                        <a:solidFill>
                          <a:schemeClr val="bg1"/>
                        </a:solidFill>
                        <a:latin typeface="Cambria Math"/>
                        <a:ea typeface="Cambria Math"/>
                      </a:rPr>
                      <m:t>45593</m:t>
                    </m:r>
                  </m:oMath>
                </a14:m>
                <a:endParaRPr lang="pt-BR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33" t="-69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51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SIN393 (2023)</a:t>
            </a:r>
            <a:endParaRPr lang="pt-BR" dirty="0"/>
          </a:p>
        </p:txBody>
      </p:sp>
      <p:grpSp>
        <p:nvGrpSpPr>
          <p:cNvPr id="100" name="Grupo 99"/>
          <p:cNvGrpSpPr/>
          <p:nvPr/>
        </p:nvGrpSpPr>
        <p:grpSpPr>
          <a:xfrm>
            <a:off x="5686357" y="1951236"/>
            <a:ext cx="3273821" cy="1381599"/>
            <a:chOff x="5686357" y="1995686"/>
            <a:chExt cx="3273821" cy="1381599"/>
          </a:xfrm>
        </p:grpSpPr>
        <p:grpSp>
          <p:nvGrpSpPr>
            <p:cNvPr id="28" name="Grupo 27"/>
            <p:cNvGrpSpPr/>
            <p:nvPr/>
          </p:nvGrpSpPr>
          <p:grpSpPr>
            <a:xfrm>
              <a:off x="6558306" y="2177473"/>
              <a:ext cx="681654" cy="682430"/>
              <a:chOff x="6274585" y="771550"/>
              <a:chExt cx="681654" cy="682430"/>
            </a:xfrm>
          </p:grpSpPr>
          <p:grpSp>
            <p:nvGrpSpPr>
              <p:cNvPr id="22" name="Grupo 21"/>
              <p:cNvGrpSpPr/>
              <p:nvPr/>
            </p:nvGrpSpPr>
            <p:grpSpPr>
              <a:xfrm>
                <a:off x="6274585" y="771550"/>
                <a:ext cx="681654" cy="682430"/>
                <a:chOff x="6804247" y="1099528"/>
                <a:chExt cx="1912963" cy="1915143"/>
              </a:xfrm>
            </p:grpSpPr>
            <p:sp>
              <p:nvSpPr>
                <p:cNvPr id="7" name="Triângulo isósceles 6"/>
                <p:cNvSpPr/>
                <p:nvPr/>
              </p:nvSpPr>
              <p:spPr>
                <a:xfrm rot="10800000" flipH="1" flipV="1">
                  <a:off x="7632629" y="1099528"/>
                  <a:ext cx="144000" cy="108000"/>
                </a:xfrm>
                <a:prstGeom prst="triangle">
                  <a:avLst/>
                </a:prstGeom>
                <a:solidFill>
                  <a:schemeClr val="tx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" name="Triângulo isósceles 7"/>
                <p:cNvSpPr/>
                <p:nvPr/>
              </p:nvSpPr>
              <p:spPr>
                <a:xfrm rot="5400000" flipH="1">
                  <a:off x="8591210" y="2058912"/>
                  <a:ext cx="144000" cy="108000"/>
                </a:xfrm>
                <a:prstGeom prst="triangle">
                  <a:avLst/>
                </a:prstGeom>
                <a:solidFill>
                  <a:schemeClr val="tx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7" name="Conector reto 16"/>
                <p:cNvCxnSpPr>
                  <a:endCxn id="7" idx="3"/>
                </p:cNvCxnSpPr>
                <p:nvPr/>
              </p:nvCxnSpPr>
              <p:spPr>
                <a:xfrm flipV="1">
                  <a:off x="7704248" y="1207528"/>
                  <a:ext cx="381" cy="1807143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Conector reto 18"/>
                <p:cNvCxnSpPr>
                  <a:stCxn id="8" idx="3"/>
                </p:cNvCxnSpPr>
                <p:nvPr/>
              </p:nvCxnSpPr>
              <p:spPr>
                <a:xfrm flipH="1">
                  <a:off x="6804248" y="2112912"/>
                  <a:ext cx="1804962" cy="1759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" name="Forma livre 8"/>
                <p:cNvSpPr/>
                <p:nvPr/>
              </p:nvSpPr>
              <p:spPr>
                <a:xfrm>
                  <a:off x="6804247" y="1385737"/>
                  <a:ext cx="1911422" cy="726319"/>
                </a:xfrm>
                <a:custGeom>
                  <a:avLst/>
                  <a:gdLst>
                    <a:gd name="connsiteX0" fmla="*/ 0 w 1290638"/>
                    <a:gd name="connsiteY0" fmla="*/ 476250 h 518901"/>
                    <a:gd name="connsiteX1" fmla="*/ 471488 w 1290638"/>
                    <a:gd name="connsiteY1" fmla="*/ 481013 h 518901"/>
                    <a:gd name="connsiteX2" fmla="*/ 719138 w 1290638"/>
                    <a:gd name="connsiteY2" fmla="*/ 71438 h 518901"/>
                    <a:gd name="connsiteX3" fmla="*/ 1290638 w 1290638"/>
                    <a:gd name="connsiteY3" fmla="*/ 0 h 518901"/>
                    <a:gd name="connsiteX0" fmla="*/ 0 w 1285875"/>
                    <a:gd name="connsiteY0" fmla="*/ 504825 h 533664"/>
                    <a:gd name="connsiteX1" fmla="*/ 466725 w 1285875"/>
                    <a:gd name="connsiteY1" fmla="*/ 481013 h 533664"/>
                    <a:gd name="connsiteX2" fmla="*/ 714375 w 1285875"/>
                    <a:gd name="connsiteY2" fmla="*/ 71438 h 533664"/>
                    <a:gd name="connsiteX3" fmla="*/ 1285875 w 1285875"/>
                    <a:gd name="connsiteY3" fmla="*/ 0 h 533664"/>
                    <a:gd name="connsiteX0" fmla="*/ 0 w 1285875"/>
                    <a:gd name="connsiteY0" fmla="*/ 504825 h 518661"/>
                    <a:gd name="connsiteX1" fmla="*/ 466725 w 1285875"/>
                    <a:gd name="connsiteY1" fmla="*/ 481013 h 518661"/>
                    <a:gd name="connsiteX2" fmla="*/ 714375 w 1285875"/>
                    <a:gd name="connsiteY2" fmla="*/ 71438 h 518661"/>
                    <a:gd name="connsiteX3" fmla="*/ 1285875 w 1285875"/>
                    <a:gd name="connsiteY3" fmla="*/ 0 h 518661"/>
                    <a:gd name="connsiteX0" fmla="*/ 0 w 1285875"/>
                    <a:gd name="connsiteY0" fmla="*/ 504825 h 504825"/>
                    <a:gd name="connsiteX1" fmla="*/ 490537 w 1285875"/>
                    <a:gd name="connsiteY1" fmla="*/ 452438 h 504825"/>
                    <a:gd name="connsiteX2" fmla="*/ 714375 w 1285875"/>
                    <a:gd name="connsiteY2" fmla="*/ 71438 h 504825"/>
                    <a:gd name="connsiteX3" fmla="*/ 1285875 w 1285875"/>
                    <a:gd name="connsiteY3" fmla="*/ 0 h 504825"/>
                    <a:gd name="connsiteX0" fmla="*/ 0 w 1285875"/>
                    <a:gd name="connsiteY0" fmla="*/ 504825 h 504825"/>
                    <a:gd name="connsiteX1" fmla="*/ 512590 w 1285875"/>
                    <a:gd name="connsiteY1" fmla="*/ 426525 h 504825"/>
                    <a:gd name="connsiteX2" fmla="*/ 714375 w 1285875"/>
                    <a:gd name="connsiteY2" fmla="*/ 71438 h 504825"/>
                    <a:gd name="connsiteX3" fmla="*/ 1285875 w 1285875"/>
                    <a:gd name="connsiteY3" fmla="*/ 0 h 504825"/>
                    <a:gd name="connsiteX0" fmla="*/ 0 w 1285875"/>
                    <a:gd name="connsiteY0" fmla="*/ 504825 h 505061"/>
                    <a:gd name="connsiteX1" fmla="*/ 512590 w 1285875"/>
                    <a:gd name="connsiteY1" fmla="*/ 426525 h 505061"/>
                    <a:gd name="connsiteX2" fmla="*/ 714375 w 1285875"/>
                    <a:gd name="connsiteY2" fmla="*/ 71438 h 505061"/>
                    <a:gd name="connsiteX3" fmla="*/ 1285875 w 1285875"/>
                    <a:gd name="connsiteY3" fmla="*/ 0 h 505061"/>
                    <a:gd name="connsiteX0" fmla="*/ 0 w 1285875"/>
                    <a:gd name="connsiteY0" fmla="*/ 504825 h 505300"/>
                    <a:gd name="connsiteX1" fmla="*/ 512590 w 1285875"/>
                    <a:gd name="connsiteY1" fmla="*/ 434203 h 505300"/>
                    <a:gd name="connsiteX2" fmla="*/ 714375 w 1285875"/>
                    <a:gd name="connsiteY2" fmla="*/ 71438 h 505300"/>
                    <a:gd name="connsiteX3" fmla="*/ 1285875 w 1285875"/>
                    <a:gd name="connsiteY3" fmla="*/ 0 h 505300"/>
                    <a:gd name="connsiteX0" fmla="*/ 0 w 1285875"/>
                    <a:gd name="connsiteY0" fmla="*/ 504825 h 505316"/>
                    <a:gd name="connsiteX1" fmla="*/ 512590 w 1285875"/>
                    <a:gd name="connsiteY1" fmla="*/ 434203 h 505316"/>
                    <a:gd name="connsiteX2" fmla="*/ 770358 w 1285875"/>
                    <a:gd name="connsiteY2" fmla="*/ 69518 h 505316"/>
                    <a:gd name="connsiteX3" fmla="*/ 1285875 w 1285875"/>
                    <a:gd name="connsiteY3" fmla="*/ 0 h 505316"/>
                    <a:gd name="connsiteX0" fmla="*/ 0 w 1285875"/>
                    <a:gd name="connsiteY0" fmla="*/ 506127 h 506618"/>
                    <a:gd name="connsiteX1" fmla="*/ 512590 w 1285875"/>
                    <a:gd name="connsiteY1" fmla="*/ 435505 h 506618"/>
                    <a:gd name="connsiteX2" fmla="*/ 770358 w 1285875"/>
                    <a:gd name="connsiteY2" fmla="*/ 70820 h 506618"/>
                    <a:gd name="connsiteX3" fmla="*/ 1285875 w 1285875"/>
                    <a:gd name="connsiteY3" fmla="*/ 1302 h 506618"/>
                    <a:gd name="connsiteX0" fmla="*/ 0 w 1285875"/>
                    <a:gd name="connsiteY0" fmla="*/ 504825 h 505316"/>
                    <a:gd name="connsiteX1" fmla="*/ 512590 w 1285875"/>
                    <a:gd name="connsiteY1" fmla="*/ 434203 h 505316"/>
                    <a:gd name="connsiteX2" fmla="*/ 770358 w 1285875"/>
                    <a:gd name="connsiteY2" fmla="*/ 69518 h 505316"/>
                    <a:gd name="connsiteX3" fmla="*/ 1285875 w 1285875"/>
                    <a:gd name="connsiteY3" fmla="*/ 0 h 505316"/>
                    <a:gd name="connsiteX0" fmla="*/ 0 w 1285875"/>
                    <a:gd name="connsiteY0" fmla="*/ 505456 h 505947"/>
                    <a:gd name="connsiteX1" fmla="*/ 512590 w 1285875"/>
                    <a:gd name="connsiteY1" fmla="*/ 434834 h 505947"/>
                    <a:gd name="connsiteX2" fmla="*/ 770358 w 1285875"/>
                    <a:gd name="connsiteY2" fmla="*/ 70149 h 505947"/>
                    <a:gd name="connsiteX3" fmla="*/ 1285875 w 1285875"/>
                    <a:gd name="connsiteY3" fmla="*/ 631 h 505947"/>
                    <a:gd name="connsiteX0" fmla="*/ 0 w 1285875"/>
                    <a:gd name="connsiteY0" fmla="*/ 505456 h 505457"/>
                    <a:gd name="connsiteX1" fmla="*/ 512590 w 1285875"/>
                    <a:gd name="connsiteY1" fmla="*/ 434834 h 505457"/>
                    <a:gd name="connsiteX2" fmla="*/ 770358 w 1285875"/>
                    <a:gd name="connsiteY2" fmla="*/ 70149 h 505457"/>
                    <a:gd name="connsiteX3" fmla="*/ 1285875 w 1285875"/>
                    <a:gd name="connsiteY3" fmla="*/ 631 h 505457"/>
                    <a:gd name="connsiteX0" fmla="*/ 0 w 1280786"/>
                    <a:gd name="connsiteY0" fmla="*/ 462622 h 462623"/>
                    <a:gd name="connsiteX1" fmla="*/ 512590 w 1280786"/>
                    <a:gd name="connsiteY1" fmla="*/ 392000 h 462623"/>
                    <a:gd name="connsiteX2" fmla="*/ 770358 w 1280786"/>
                    <a:gd name="connsiteY2" fmla="*/ 27315 h 462623"/>
                    <a:gd name="connsiteX3" fmla="*/ 1280786 w 1280786"/>
                    <a:gd name="connsiteY3" fmla="*/ 27859 h 462623"/>
                    <a:gd name="connsiteX0" fmla="*/ 0 w 1280786"/>
                    <a:gd name="connsiteY0" fmla="*/ 434973 h 434973"/>
                    <a:gd name="connsiteX1" fmla="*/ 512590 w 1280786"/>
                    <a:gd name="connsiteY1" fmla="*/ 364351 h 434973"/>
                    <a:gd name="connsiteX2" fmla="*/ 772054 w 1280786"/>
                    <a:gd name="connsiteY2" fmla="*/ 72606 h 434973"/>
                    <a:gd name="connsiteX3" fmla="*/ 1280786 w 1280786"/>
                    <a:gd name="connsiteY3" fmla="*/ 210 h 434973"/>
                    <a:gd name="connsiteX0" fmla="*/ 0 w 1280786"/>
                    <a:gd name="connsiteY0" fmla="*/ 435152 h 435152"/>
                    <a:gd name="connsiteX1" fmla="*/ 512590 w 1280786"/>
                    <a:gd name="connsiteY1" fmla="*/ 364530 h 435152"/>
                    <a:gd name="connsiteX2" fmla="*/ 772054 w 1280786"/>
                    <a:gd name="connsiteY2" fmla="*/ 72785 h 435152"/>
                    <a:gd name="connsiteX3" fmla="*/ 1280786 w 1280786"/>
                    <a:gd name="connsiteY3" fmla="*/ 389 h 435152"/>
                    <a:gd name="connsiteX0" fmla="*/ 0 w 1280786"/>
                    <a:gd name="connsiteY0" fmla="*/ 434767 h 434767"/>
                    <a:gd name="connsiteX1" fmla="*/ 512590 w 1280786"/>
                    <a:gd name="connsiteY1" fmla="*/ 364145 h 434767"/>
                    <a:gd name="connsiteX2" fmla="*/ 772054 w 1280786"/>
                    <a:gd name="connsiteY2" fmla="*/ 72400 h 434767"/>
                    <a:gd name="connsiteX3" fmla="*/ 1280786 w 1280786"/>
                    <a:gd name="connsiteY3" fmla="*/ 4 h 434767"/>
                    <a:gd name="connsiteX0" fmla="*/ 0 w 1280786"/>
                    <a:gd name="connsiteY0" fmla="*/ 434767 h 434767"/>
                    <a:gd name="connsiteX1" fmla="*/ 512590 w 1280786"/>
                    <a:gd name="connsiteY1" fmla="*/ 364145 h 434767"/>
                    <a:gd name="connsiteX2" fmla="*/ 772054 w 1280786"/>
                    <a:gd name="connsiteY2" fmla="*/ 72400 h 434767"/>
                    <a:gd name="connsiteX3" fmla="*/ 1280786 w 1280786"/>
                    <a:gd name="connsiteY3" fmla="*/ 4 h 434767"/>
                    <a:gd name="connsiteX0" fmla="*/ 0 w 1361719"/>
                    <a:gd name="connsiteY0" fmla="*/ 434767 h 434767"/>
                    <a:gd name="connsiteX1" fmla="*/ 512590 w 1361719"/>
                    <a:gd name="connsiteY1" fmla="*/ 364145 h 434767"/>
                    <a:gd name="connsiteX2" fmla="*/ 772054 w 1361719"/>
                    <a:gd name="connsiteY2" fmla="*/ 72400 h 434767"/>
                    <a:gd name="connsiteX3" fmla="*/ 1361719 w 1361719"/>
                    <a:gd name="connsiteY3" fmla="*/ 3 h 4347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61719" h="434767">
                      <a:moveTo>
                        <a:pt x="0" y="434767"/>
                      </a:moveTo>
                      <a:cubicBezTo>
                        <a:pt x="258613" y="434739"/>
                        <a:pt x="383914" y="424540"/>
                        <a:pt x="512590" y="364145"/>
                      </a:cubicBezTo>
                      <a:cubicBezTo>
                        <a:pt x="641266" y="303751"/>
                        <a:pt x="644021" y="133090"/>
                        <a:pt x="772054" y="72400"/>
                      </a:cubicBezTo>
                      <a:cubicBezTo>
                        <a:pt x="900087" y="11710"/>
                        <a:pt x="1104405" y="-236"/>
                        <a:pt x="1361719" y="3"/>
                      </a:cubicBezTo>
                    </a:path>
                  </a:pathLst>
                </a:custGeom>
                <a:noFill/>
                <a:ln w="190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sp>
            <p:nvSpPr>
              <p:cNvPr id="23" name="Retângulo 22"/>
              <p:cNvSpPr/>
              <p:nvPr/>
            </p:nvSpPr>
            <p:spPr>
              <a:xfrm>
                <a:off x="6274585" y="771550"/>
                <a:ext cx="681654" cy="682430"/>
              </a:xfrm>
              <a:prstGeom prst="rect">
                <a:avLst/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Retângulo 23"/>
                <p:cNvSpPr/>
                <p:nvPr/>
              </p:nvSpPr>
              <p:spPr>
                <a:xfrm>
                  <a:off x="7702459" y="2177473"/>
                  <a:ext cx="681654" cy="682430"/>
                </a:xfrm>
                <a:prstGeom prst="rect">
                  <a:avLst/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sz="280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𝐿</m:t>
                        </m:r>
                      </m:oMath>
                    </m:oMathPara>
                  </a14:m>
                  <a:endParaRPr lang="pt-BR" sz="2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4" name="Retângulo 2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02459" y="2177473"/>
                  <a:ext cx="681654" cy="682430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/>
                  </a:stretch>
                </a:blipFill>
                <a:ln w="63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6" name="Conector de seta reta 25"/>
            <p:cNvCxnSpPr>
              <a:stCxn id="23" idx="3"/>
              <a:endCxn id="24" idx="1"/>
            </p:cNvCxnSpPr>
            <p:nvPr/>
          </p:nvCxnSpPr>
          <p:spPr>
            <a:xfrm>
              <a:off x="7239960" y="2518688"/>
              <a:ext cx="462499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Retângulo 28"/>
                <p:cNvSpPr/>
                <p:nvPr/>
              </p:nvSpPr>
              <p:spPr>
                <a:xfrm>
                  <a:off x="7283497" y="2210845"/>
                  <a:ext cx="332142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pt-BR" sz="1400" i="1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pt-BR" sz="1400" b="1" i="1">
                                <a:latin typeface="Cambria Math"/>
                              </a:rPr>
                              <m:t>𝒚</m:t>
                            </m:r>
                          </m:e>
                        </m:acc>
                      </m:oMath>
                    </m:oMathPara>
                  </a14:m>
                  <a:endParaRPr lang="pt-BR" sz="1400" dirty="0"/>
                </a:p>
              </p:txBody>
            </p:sp>
          </mc:Choice>
          <mc:Fallback xmlns="">
            <p:sp>
              <p:nvSpPr>
                <p:cNvPr id="29" name="Retângulo 2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83497" y="2210845"/>
                  <a:ext cx="332142" cy="307777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 t="-3922" r="-1852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0" name="Conector de seta reta 29"/>
            <p:cNvCxnSpPr>
              <a:stCxn id="24" idx="3"/>
            </p:cNvCxnSpPr>
            <p:nvPr/>
          </p:nvCxnSpPr>
          <p:spPr>
            <a:xfrm>
              <a:off x="8384113" y="2518688"/>
              <a:ext cx="462499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Retângulo 33"/>
                <p:cNvSpPr/>
                <p:nvPr/>
              </p:nvSpPr>
              <p:spPr>
                <a:xfrm>
                  <a:off x="8384114" y="2210911"/>
                  <a:ext cx="576064" cy="30777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pt-BR" sz="1400" i="1">
                            <a:latin typeface="Cambria Math"/>
                          </a:rPr>
                          <m:t>𝐿</m:t>
                        </m:r>
                        <m:d>
                          <m:dPr>
                            <m:ctrlPr>
                              <a:rPr lang="pt-BR" sz="1400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pt-BR" sz="1400" b="1" i="1">
                                <a:latin typeface="Cambria Math"/>
                              </a:rPr>
                              <m:t>𝒚</m:t>
                            </m:r>
                            <m:r>
                              <a:rPr lang="pt-BR" sz="1400" i="1">
                                <a:latin typeface="Cambria Math"/>
                              </a:rPr>
                              <m:t>, </m:t>
                            </m:r>
                            <m:acc>
                              <m:accPr>
                                <m:chr m:val="̂"/>
                                <m:ctrlPr>
                                  <a:rPr lang="pt-BR" sz="1400" i="1">
                                    <a:latin typeface="Cambria Math"/>
                                  </a:rPr>
                                </m:ctrlPr>
                              </m:accPr>
                              <m:e>
                                <m:r>
                                  <a:rPr lang="pt-BR" sz="1400" b="1" i="1">
                                    <a:latin typeface="Cambria Math"/>
                                  </a:rPr>
                                  <m:t>𝒚</m:t>
                                </m:r>
                              </m:e>
                            </m:acc>
                          </m:e>
                        </m:d>
                      </m:oMath>
                    </m:oMathPara>
                  </a14:m>
                  <a:endParaRPr lang="pt-BR" sz="1400" dirty="0"/>
                </a:p>
              </p:txBody>
            </p:sp>
          </mc:Choice>
          <mc:Fallback xmlns="">
            <p:sp>
              <p:nvSpPr>
                <p:cNvPr id="34" name="Retângulo 3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84114" y="2210911"/>
                  <a:ext cx="576064" cy="307777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 t="-3922" r="-56842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5" name="Conector de seta reta 34"/>
            <p:cNvCxnSpPr>
              <a:endCxn id="24" idx="2"/>
            </p:cNvCxnSpPr>
            <p:nvPr/>
          </p:nvCxnSpPr>
          <p:spPr>
            <a:xfrm flipV="1">
              <a:off x="8043286" y="2859903"/>
              <a:ext cx="0" cy="517382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Retângulo 38"/>
                <p:cNvSpPr/>
                <p:nvPr/>
              </p:nvSpPr>
              <p:spPr>
                <a:xfrm>
                  <a:off x="8043286" y="2933928"/>
                  <a:ext cx="375423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b="1" i="1">
                            <a:latin typeface="Cambria Math"/>
                          </a:rPr>
                          <m:t>𝒚</m:t>
                        </m:r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39" name="Retângulo 3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3286" y="2933928"/>
                  <a:ext cx="375423" cy="369332"/>
                </a:xfrm>
                <a:prstGeom prst="rect">
                  <a:avLst/>
                </a:prstGeom>
                <a:blipFill rotWithShape="1">
                  <a:blip r:embed="rId6"/>
                  <a:stretch>
                    <a:fillRect b="-4918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1" name="Retângulo 40"/>
            <p:cNvSpPr/>
            <p:nvPr/>
          </p:nvSpPr>
          <p:spPr>
            <a:xfrm>
              <a:off x="5830373" y="1995686"/>
              <a:ext cx="181787" cy="18178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2" name="Retângulo 41"/>
            <p:cNvSpPr/>
            <p:nvPr/>
          </p:nvSpPr>
          <p:spPr>
            <a:xfrm>
              <a:off x="5830373" y="2283758"/>
              <a:ext cx="181787" cy="18178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3" name="Retângulo 42"/>
            <p:cNvSpPr/>
            <p:nvPr/>
          </p:nvSpPr>
          <p:spPr>
            <a:xfrm>
              <a:off x="5686357" y="2571830"/>
              <a:ext cx="469820" cy="18178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pt-BR" dirty="0" smtClean="0">
                  <a:solidFill>
                    <a:schemeClr val="tx1"/>
                  </a:solidFill>
                </a:rPr>
                <a:t>...</a:t>
              </a:r>
              <a:endParaRPr lang="pt-BR" dirty="0">
                <a:solidFill>
                  <a:schemeClr val="tx1"/>
                </a:solidFill>
              </a:endParaRPr>
            </a:p>
          </p:txBody>
        </p:sp>
        <p:sp>
          <p:nvSpPr>
            <p:cNvPr id="44" name="Retângulo 43"/>
            <p:cNvSpPr/>
            <p:nvPr/>
          </p:nvSpPr>
          <p:spPr>
            <a:xfrm>
              <a:off x="5830373" y="2859903"/>
              <a:ext cx="181787" cy="18178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46" name="Conector de seta reta 45"/>
            <p:cNvCxnSpPr>
              <a:stCxn id="41" idx="3"/>
              <a:endCxn id="56" idx="1"/>
            </p:cNvCxnSpPr>
            <p:nvPr/>
          </p:nvCxnSpPr>
          <p:spPr>
            <a:xfrm>
              <a:off x="6012160" y="2086580"/>
              <a:ext cx="546146" cy="362190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ector de seta reta 47"/>
            <p:cNvCxnSpPr>
              <a:stCxn id="42" idx="3"/>
              <a:endCxn id="23" idx="1"/>
            </p:cNvCxnSpPr>
            <p:nvPr/>
          </p:nvCxnSpPr>
          <p:spPr>
            <a:xfrm>
              <a:off x="6012160" y="2374652"/>
              <a:ext cx="546146" cy="144036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ector de seta reta 52"/>
            <p:cNvCxnSpPr>
              <a:stCxn id="44" idx="3"/>
              <a:endCxn id="57" idx="1"/>
            </p:cNvCxnSpPr>
            <p:nvPr/>
          </p:nvCxnSpPr>
          <p:spPr>
            <a:xfrm flipV="1">
              <a:off x="6012160" y="2618423"/>
              <a:ext cx="546146" cy="332374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Retângulo 55"/>
            <p:cNvSpPr/>
            <p:nvPr/>
          </p:nvSpPr>
          <p:spPr>
            <a:xfrm>
              <a:off x="6558306" y="2358337"/>
              <a:ext cx="181787" cy="18086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7" name="Retângulo 56"/>
            <p:cNvSpPr/>
            <p:nvPr/>
          </p:nvSpPr>
          <p:spPr>
            <a:xfrm>
              <a:off x="6558306" y="2537929"/>
              <a:ext cx="181787" cy="16098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66" name="Triângulo isósceles 65"/>
          <p:cNvSpPr/>
          <p:nvPr/>
        </p:nvSpPr>
        <p:spPr>
          <a:xfrm rot="10800000" flipH="1" flipV="1">
            <a:off x="6760439" y="699542"/>
            <a:ext cx="51312" cy="38484"/>
          </a:xfrm>
          <a:prstGeom prst="triangl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67" name="Triângulo isósceles 66"/>
          <p:cNvSpPr/>
          <p:nvPr/>
        </p:nvSpPr>
        <p:spPr>
          <a:xfrm rot="5400000" flipH="1">
            <a:off x="7102014" y="1041403"/>
            <a:ext cx="51312" cy="38484"/>
          </a:xfrm>
          <a:prstGeom prst="triangl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cxnSp>
        <p:nvCxnSpPr>
          <p:cNvPr id="68" name="Conector reto 67"/>
          <p:cNvCxnSpPr>
            <a:endCxn id="66" idx="3"/>
          </p:cNvCxnSpPr>
          <p:nvPr/>
        </p:nvCxnSpPr>
        <p:spPr>
          <a:xfrm flipV="1">
            <a:off x="6785959" y="738026"/>
            <a:ext cx="136" cy="64394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ector reto 68"/>
          <p:cNvCxnSpPr>
            <a:stCxn id="67" idx="3"/>
          </p:cNvCxnSpPr>
          <p:nvPr/>
        </p:nvCxnSpPr>
        <p:spPr>
          <a:xfrm flipH="1">
            <a:off x="6465258" y="1060645"/>
            <a:ext cx="643170" cy="62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Forma livre 69"/>
          <p:cNvSpPr/>
          <p:nvPr/>
        </p:nvSpPr>
        <p:spPr>
          <a:xfrm>
            <a:off x="6465258" y="801528"/>
            <a:ext cx="681105" cy="258812"/>
          </a:xfrm>
          <a:custGeom>
            <a:avLst/>
            <a:gdLst>
              <a:gd name="connsiteX0" fmla="*/ 0 w 1290638"/>
              <a:gd name="connsiteY0" fmla="*/ 476250 h 518901"/>
              <a:gd name="connsiteX1" fmla="*/ 471488 w 1290638"/>
              <a:gd name="connsiteY1" fmla="*/ 481013 h 518901"/>
              <a:gd name="connsiteX2" fmla="*/ 719138 w 1290638"/>
              <a:gd name="connsiteY2" fmla="*/ 71438 h 518901"/>
              <a:gd name="connsiteX3" fmla="*/ 1290638 w 1290638"/>
              <a:gd name="connsiteY3" fmla="*/ 0 h 518901"/>
              <a:gd name="connsiteX0" fmla="*/ 0 w 1285875"/>
              <a:gd name="connsiteY0" fmla="*/ 504825 h 533664"/>
              <a:gd name="connsiteX1" fmla="*/ 466725 w 1285875"/>
              <a:gd name="connsiteY1" fmla="*/ 481013 h 533664"/>
              <a:gd name="connsiteX2" fmla="*/ 714375 w 1285875"/>
              <a:gd name="connsiteY2" fmla="*/ 71438 h 533664"/>
              <a:gd name="connsiteX3" fmla="*/ 1285875 w 1285875"/>
              <a:gd name="connsiteY3" fmla="*/ 0 h 533664"/>
              <a:gd name="connsiteX0" fmla="*/ 0 w 1285875"/>
              <a:gd name="connsiteY0" fmla="*/ 504825 h 518661"/>
              <a:gd name="connsiteX1" fmla="*/ 466725 w 1285875"/>
              <a:gd name="connsiteY1" fmla="*/ 481013 h 518661"/>
              <a:gd name="connsiteX2" fmla="*/ 714375 w 1285875"/>
              <a:gd name="connsiteY2" fmla="*/ 71438 h 518661"/>
              <a:gd name="connsiteX3" fmla="*/ 1285875 w 1285875"/>
              <a:gd name="connsiteY3" fmla="*/ 0 h 518661"/>
              <a:gd name="connsiteX0" fmla="*/ 0 w 1285875"/>
              <a:gd name="connsiteY0" fmla="*/ 504825 h 504825"/>
              <a:gd name="connsiteX1" fmla="*/ 490537 w 1285875"/>
              <a:gd name="connsiteY1" fmla="*/ 452438 h 504825"/>
              <a:gd name="connsiteX2" fmla="*/ 714375 w 1285875"/>
              <a:gd name="connsiteY2" fmla="*/ 71438 h 504825"/>
              <a:gd name="connsiteX3" fmla="*/ 1285875 w 1285875"/>
              <a:gd name="connsiteY3" fmla="*/ 0 h 504825"/>
              <a:gd name="connsiteX0" fmla="*/ 0 w 1285875"/>
              <a:gd name="connsiteY0" fmla="*/ 504825 h 504825"/>
              <a:gd name="connsiteX1" fmla="*/ 512590 w 1285875"/>
              <a:gd name="connsiteY1" fmla="*/ 426525 h 504825"/>
              <a:gd name="connsiteX2" fmla="*/ 714375 w 1285875"/>
              <a:gd name="connsiteY2" fmla="*/ 71438 h 504825"/>
              <a:gd name="connsiteX3" fmla="*/ 1285875 w 1285875"/>
              <a:gd name="connsiteY3" fmla="*/ 0 h 504825"/>
              <a:gd name="connsiteX0" fmla="*/ 0 w 1285875"/>
              <a:gd name="connsiteY0" fmla="*/ 504825 h 505061"/>
              <a:gd name="connsiteX1" fmla="*/ 512590 w 1285875"/>
              <a:gd name="connsiteY1" fmla="*/ 426525 h 505061"/>
              <a:gd name="connsiteX2" fmla="*/ 714375 w 1285875"/>
              <a:gd name="connsiteY2" fmla="*/ 71438 h 505061"/>
              <a:gd name="connsiteX3" fmla="*/ 1285875 w 1285875"/>
              <a:gd name="connsiteY3" fmla="*/ 0 h 505061"/>
              <a:gd name="connsiteX0" fmla="*/ 0 w 1285875"/>
              <a:gd name="connsiteY0" fmla="*/ 504825 h 505300"/>
              <a:gd name="connsiteX1" fmla="*/ 512590 w 1285875"/>
              <a:gd name="connsiteY1" fmla="*/ 434203 h 505300"/>
              <a:gd name="connsiteX2" fmla="*/ 714375 w 1285875"/>
              <a:gd name="connsiteY2" fmla="*/ 71438 h 505300"/>
              <a:gd name="connsiteX3" fmla="*/ 1285875 w 1285875"/>
              <a:gd name="connsiteY3" fmla="*/ 0 h 505300"/>
              <a:gd name="connsiteX0" fmla="*/ 0 w 1285875"/>
              <a:gd name="connsiteY0" fmla="*/ 504825 h 505316"/>
              <a:gd name="connsiteX1" fmla="*/ 512590 w 1285875"/>
              <a:gd name="connsiteY1" fmla="*/ 434203 h 505316"/>
              <a:gd name="connsiteX2" fmla="*/ 770358 w 1285875"/>
              <a:gd name="connsiteY2" fmla="*/ 69518 h 505316"/>
              <a:gd name="connsiteX3" fmla="*/ 1285875 w 1285875"/>
              <a:gd name="connsiteY3" fmla="*/ 0 h 505316"/>
              <a:gd name="connsiteX0" fmla="*/ 0 w 1285875"/>
              <a:gd name="connsiteY0" fmla="*/ 506127 h 506618"/>
              <a:gd name="connsiteX1" fmla="*/ 512590 w 1285875"/>
              <a:gd name="connsiteY1" fmla="*/ 435505 h 506618"/>
              <a:gd name="connsiteX2" fmla="*/ 770358 w 1285875"/>
              <a:gd name="connsiteY2" fmla="*/ 70820 h 506618"/>
              <a:gd name="connsiteX3" fmla="*/ 1285875 w 1285875"/>
              <a:gd name="connsiteY3" fmla="*/ 1302 h 506618"/>
              <a:gd name="connsiteX0" fmla="*/ 0 w 1285875"/>
              <a:gd name="connsiteY0" fmla="*/ 504825 h 505316"/>
              <a:gd name="connsiteX1" fmla="*/ 512590 w 1285875"/>
              <a:gd name="connsiteY1" fmla="*/ 434203 h 505316"/>
              <a:gd name="connsiteX2" fmla="*/ 770358 w 1285875"/>
              <a:gd name="connsiteY2" fmla="*/ 69518 h 505316"/>
              <a:gd name="connsiteX3" fmla="*/ 1285875 w 1285875"/>
              <a:gd name="connsiteY3" fmla="*/ 0 h 505316"/>
              <a:gd name="connsiteX0" fmla="*/ 0 w 1285875"/>
              <a:gd name="connsiteY0" fmla="*/ 505456 h 505947"/>
              <a:gd name="connsiteX1" fmla="*/ 512590 w 1285875"/>
              <a:gd name="connsiteY1" fmla="*/ 434834 h 505947"/>
              <a:gd name="connsiteX2" fmla="*/ 770358 w 1285875"/>
              <a:gd name="connsiteY2" fmla="*/ 70149 h 505947"/>
              <a:gd name="connsiteX3" fmla="*/ 1285875 w 1285875"/>
              <a:gd name="connsiteY3" fmla="*/ 631 h 505947"/>
              <a:gd name="connsiteX0" fmla="*/ 0 w 1285875"/>
              <a:gd name="connsiteY0" fmla="*/ 505456 h 505457"/>
              <a:gd name="connsiteX1" fmla="*/ 512590 w 1285875"/>
              <a:gd name="connsiteY1" fmla="*/ 434834 h 505457"/>
              <a:gd name="connsiteX2" fmla="*/ 770358 w 1285875"/>
              <a:gd name="connsiteY2" fmla="*/ 70149 h 505457"/>
              <a:gd name="connsiteX3" fmla="*/ 1285875 w 1285875"/>
              <a:gd name="connsiteY3" fmla="*/ 631 h 505457"/>
              <a:gd name="connsiteX0" fmla="*/ 0 w 1280786"/>
              <a:gd name="connsiteY0" fmla="*/ 462622 h 462623"/>
              <a:gd name="connsiteX1" fmla="*/ 512590 w 1280786"/>
              <a:gd name="connsiteY1" fmla="*/ 392000 h 462623"/>
              <a:gd name="connsiteX2" fmla="*/ 770358 w 1280786"/>
              <a:gd name="connsiteY2" fmla="*/ 27315 h 462623"/>
              <a:gd name="connsiteX3" fmla="*/ 1280786 w 1280786"/>
              <a:gd name="connsiteY3" fmla="*/ 27859 h 462623"/>
              <a:gd name="connsiteX0" fmla="*/ 0 w 1280786"/>
              <a:gd name="connsiteY0" fmla="*/ 434973 h 434973"/>
              <a:gd name="connsiteX1" fmla="*/ 512590 w 1280786"/>
              <a:gd name="connsiteY1" fmla="*/ 364351 h 434973"/>
              <a:gd name="connsiteX2" fmla="*/ 772054 w 1280786"/>
              <a:gd name="connsiteY2" fmla="*/ 72606 h 434973"/>
              <a:gd name="connsiteX3" fmla="*/ 1280786 w 1280786"/>
              <a:gd name="connsiteY3" fmla="*/ 210 h 434973"/>
              <a:gd name="connsiteX0" fmla="*/ 0 w 1280786"/>
              <a:gd name="connsiteY0" fmla="*/ 435152 h 435152"/>
              <a:gd name="connsiteX1" fmla="*/ 512590 w 1280786"/>
              <a:gd name="connsiteY1" fmla="*/ 364530 h 435152"/>
              <a:gd name="connsiteX2" fmla="*/ 772054 w 1280786"/>
              <a:gd name="connsiteY2" fmla="*/ 72785 h 435152"/>
              <a:gd name="connsiteX3" fmla="*/ 1280786 w 1280786"/>
              <a:gd name="connsiteY3" fmla="*/ 389 h 435152"/>
              <a:gd name="connsiteX0" fmla="*/ 0 w 1280786"/>
              <a:gd name="connsiteY0" fmla="*/ 434767 h 434767"/>
              <a:gd name="connsiteX1" fmla="*/ 512590 w 1280786"/>
              <a:gd name="connsiteY1" fmla="*/ 364145 h 434767"/>
              <a:gd name="connsiteX2" fmla="*/ 772054 w 1280786"/>
              <a:gd name="connsiteY2" fmla="*/ 72400 h 434767"/>
              <a:gd name="connsiteX3" fmla="*/ 1280786 w 1280786"/>
              <a:gd name="connsiteY3" fmla="*/ 4 h 434767"/>
              <a:gd name="connsiteX0" fmla="*/ 0 w 1280786"/>
              <a:gd name="connsiteY0" fmla="*/ 434767 h 434767"/>
              <a:gd name="connsiteX1" fmla="*/ 512590 w 1280786"/>
              <a:gd name="connsiteY1" fmla="*/ 364145 h 434767"/>
              <a:gd name="connsiteX2" fmla="*/ 772054 w 1280786"/>
              <a:gd name="connsiteY2" fmla="*/ 72400 h 434767"/>
              <a:gd name="connsiteX3" fmla="*/ 1280786 w 1280786"/>
              <a:gd name="connsiteY3" fmla="*/ 4 h 434767"/>
              <a:gd name="connsiteX0" fmla="*/ 0 w 1361719"/>
              <a:gd name="connsiteY0" fmla="*/ 434767 h 434767"/>
              <a:gd name="connsiteX1" fmla="*/ 512590 w 1361719"/>
              <a:gd name="connsiteY1" fmla="*/ 364145 h 434767"/>
              <a:gd name="connsiteX2" fmla="*/ 772054 w 1361719"/>
              <a:gd name="connsiteY2" fmla="*/ 72400 h 434767"/>
              <a:gd name="connsiteX3" fmla="*/ 1361719 w 1361719"/>
              <a:gd name="connsiteY3" fmla="*/ 3 h 434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61719" h="434767">
                <a:moveTo>
                  <a:pt x="0" y="434767"/>
                </a:moveTo>
                <a:cubicBezTo>
                  <a:pt x="258613" y="434739"/>
                  <a:pt x="383914" y="424540"/>
                  <a:pt x="512590" y="364145"/>
                </a:cubicBezTo>
                <a:cubicBezTo>
                  <a:pt x="641266" y="303751"/>
                  <a:pt x="644021" y="133090"/>
                  <a:pt x="772054" y="72400"/>
                </a:cubicBezTo>
                <a:cubicBezTo>
                  <a:pt x="900087" y="11710"/>
                  <a:pt x="1104405" y="-236"/>
                  <a:pt x="1361719" y="3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5" name="Retângulo 64"/>
          <p:cNvSpPr/>
          <p:nvPr/>
        </p:nvSpPr>
        <p:spPr>
          <a:xfrm>
            <a:off x="6465258" y="699542"/>
            <a:ext cx="681654" cy="682430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1" name="Retângulo 70"/>
          <p:cNvSpPr/>
          <p:nvPr/>
        </p:nvSpPr>
        <p:spPr>
          <a:xfrm>
            <a:off x="6465258" y="880406"/>
            <a:ext cx="181787" cy="1808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2" name="Retângulo 71"/>
          <p:cNvSpPr/>
          <p:nvPr/>
        </p:nvSpPr>
        <p:spPr>
          <a:xfrm>
            <a:off x="6465258" y="1059998"/>
            <a:ext cx="181787" cy="1609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88" name="Conector reto 87"/>
          <p:cNvCxnSpPr/>
          <p:nvPr/>
        </p:nvCxnSpPr>
        <p:spPr>
          <a:xfrm>
            <a:off x="6404118" y="930934"/>
            <a:ext cx="497657" cy="0"/>
          </a:xfrm>
          <a:prstGeom prst="line">
            <a:avLst/>
          </a:prstGeom>
          <a:ln w="38100">
            <a:solidFill>
              <a:srgbClr val="FF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etângulo 90"/>
          <p:cNvSpPr/>
          <p:nvPr/>
        </p:nvSpPr>
        <p:spPr>
          <a:xfrm>
            <a:off x="6214768" y="1381972"/>
            <a:ext cx="1144152" cy="2407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pt-BR" sz="1050" dirty="0" smtClean="0">
                <a:solidFill>
                  <a:schemeClr val="tx1"/>
                </a:solidFill>
              </a:rPr>
              <a:t>Logística</a:t>
            </a:r>
            <a:endParaRPr lang="pt-BR" sz="1050" dirty="0">
              <a:solidFill>
                <a:schemeClr val="tx1"/>
              </a:solidFill>
            </a:endParaRPr>
          </a:p>
        </p:txBody>
      </p:sp>
      <p:sp>
        <p:nvSpPr>
          <p:cNvPr id="93" name="Retângulo 92"/>
          <p:cNvSpPr/>
          <p:nvPr/>
        </p:nvSpPr>
        <p:spPr>
          <a:xfrm>
            <a:off x="5919111" y="810538"/>
            <a:ext cx="485417" cy="2407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36000" rtlCol="0" anchor="ctr"/>
          <a:lstStyle/>
          <a:p>
            <a:pPr algn="r"/>
            <a:r>
              <a:rPr lang="el-GR" sz="1000" dirty="0" smtClean="0">
                <a:solidFill>
                  <a:schemeClr val="tx1"/>
                </a:solidFill>
              </a:rPr>
              <a:t>θ</a:t>
            </a:r>
            <a:r>
              <a:rPr lang="pt-BR" sz="1000" dirty="0" smtClean="0">
                <a:solidFill>
                  <a:schemeClr val="tx1"/>
                </a:solidFill>
              </a:rPr>
              <a:t> = 0,5</a:t>
            </a:r>
            <a:endParaRPr lang="pt-BR" sz="1000" dirty="0">
              <a:solidFill>
                <a:schemeClr val="tx1"/>
              </a:solidFill>
            </a:endParaRPr>
          </a:p>
        </p:txBody>
      </p:sp>
      <p:sp>
        <p:nvSpPr>
          <p:cNvPr id="97" name="Retângulo 96"/>
          <p:cNvSpPr/>
          <p:nvPr/>
        </p:nvSpPr>
        <p:spPr>
          <a:xfrm>
            <a:off x="5979841" y="681125"/>
            <a:ext cx="485417" cy="2407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36000" rtlCol="0" anchor="ctr"/>
          <a:lstStyle/>
          <a:p>
            <a:pPr algn="r"/>
            <a:r>
              <a:rPr lang="pt-BR" sz="1000" dirty="0" smtClean="0">
                <a:solidFill>
                  <a:schemeClr val="tx1"/>
                </a:solidFill>
              </a:rPr>
              <a:t>1,0</a:t>
            </a:r>
            <a:endParaRPr lang="pt-BR" sz="1000" dirty="0">
              <a:solidFill>
                <a:schemeClr val="tx1"/>
              </a:solidFill>
            </a:endParaRPr>
          </a:p>
        </p:txBody>
      </p:sp>
      <p:sp>
        <p:nvSpPr>
          <p:cNvPr id="98" name="Retângulo 97"/>
          <p:cNvSpPr/>
          <p:nvPr/>
        </p:nvSpPr>
        <p:spPr>
          <a:xfrm>
            <a:off x="5979841" y="1178591"/>
            <a:ext cx="485417" cy="2407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36000" rtlCol="0" anchor="ctr"/>
          <a:lstStyle/>
          <a:p>
            <a:pPr algn="r"/>
            <a:r>
              <a:rPr lang="pt-BR" sz="1000" dirty="0" smtClean="0">
                <a:solidFill>
                  <a:schemeClr val="tx1"/>
                </a:solidFill>
              </a:rPr>
              <a:t>–1,0</a:t>
            </a:r>
            <a:endParaRPr lang="pt-BR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7101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Entropia cruzada para </a:t>
            </a:r>
            <a:r>
              <a:rPr lang="pt-BR" dirty="0" smtClean="0"/>
              <a:t>M=2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>
              <a:solidFill>
                <a:schemeClr val="bg1"/>
              </a:solidFill>
            </p:spPr>
            <p:txBody>
              <a:bodyPr>
                <a:normAutofit fontScale="85000" lnSpcReduction="10000"/>
              </a:bodyPr>
              <a:lstStyle/>
              <a:p>
                <a:r>
                  <a:rPr lang="pt-BR" dirty="0" smtClean="0"/>
                  <a:t>2 classes, classificação correta:</a:t>
                </a:r>
                <a:endParaRPr lang="pt-BR" dirty="0"/>
              </a:p>
              <a:p>
                <a:pPr lvl="1"/>
                <a14:m>
                  <m:oMath xmlns:m="http://schemas.openxmlformats.org/officeDocument/2006/math">
                    <m:r>
                      <a:rPr lang="pt-BR" b="1" i="1">
                        <a:latin typeface="Cambria Math"/>
                      </a:rPr>
                      <m:t>𝒚</m:t>
                    </m:r>
                    <m:r>
                      <a:rPr lang="pt-BR" i="1">
                        <a:latin typeface="Cambria Math"/>
                      </a:rPr>
                      <m:t>=[0]</m:t>
                    </m:r>
                  </m:oMath>
                </a14:m>
                <a:endParaRPr lang="pt-BR" dirty="0"/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pt-BR" i="1">
                            <a:latin typeface="Cambria Math"/>
                          </a:rPr>
                        </m:ctrlPr>
                      </m:accPr>
                      <m:e>
                        <m:r>
                          <a:rPr lang="pt-BR" b="1" i="1">
                            <a:latin typeface="Cambria Math"/>
                          </a:rPr>
                          <m:t>𝒚</m:t>
                        </m:r>
                      </m:e>
                    </m:acc>
                    <m:r>
                      <a:rPr lang="pt-BR" i="1">
                        <a:latin typeface="Cambria Math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pt-BR" i="1">
                            <a:latin typeface="Cambria Math"/>
                          </a:rPr>
                        </m:ctrlPr>
                      </m:dPr>
                      <m:e>
                        <m:r>
                          <a:rPr lang="pt-BR" i="1">
                            <a:latin typeface="Cambria Math"/>
                          </a:rPr>
                          <m:t>0,20</m:t>
                        </m:r>
                      </m:e>
                    </m:d>
                  </m:oMath>
                </a14:m>
                <a:endParaRPr lang="pt-BR" dirty="0"/>
              </a:p>
              <a:p>
                <a:pPr lvl="1"/>
                <a14:m>
                  <m:oMath xmlns:m="http://schemas.openxmlformats.org/officeDocument/2006/math">
                    <m:r>
                      <a:rPr lang="pt-BR" i="1">
                        <a:latin typeface="Cambria Math"/>
                      </a:rPr>
                      <m:t>𝐿</m:t>
                    </m:r>
                    <m:d>
                      <m:dPr>
                        <m:ctrlPr>
                          <a:rPr lang="pt-BR" i="1">
                            <a:latin typeface="Cambria Math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/>
                          </a:rPr>
                          <m:t>𝒚</m:t>
                        </m:r>
                        <m:r>
                          <a:rPr lang="pt-BR" i="1">
                            <a:latin typeface="Cambria Math"/>
                          </a:rPr>
                          <m:t>, </m:t>
                        </m:r>
                        <m:acc>
                          <m:accPr>
                            <m:chr m:val="̂"/>
                            <m:ctrlPr>
                              <a:rPr lang="pt-BR" i="1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pt-BR" b="1" i="1">
                                <a:latin typeface="Cambria Math"/>
                              </a:rPr>
                              <m:t>𝒚</m:t>
                            </m:r>
                          </m:e>
                        </m:acc>
                      </m:e>
                    </m:d>
                    <m:r>
                      <a:rPr lang="pt-BR" i="1">
                        <a:latin typeface="Cambria Math"/>
                      </a:rPr>
                      <m:t>=−</m:t>
                    </m:r>
                    <m:d>
                      <m:dPr>
                        <m:ctrlPr>
                          <a:rPr lang="pt-BR" i="1">
                            <a:latin typeface="Cambria Math"/>
                          </a:rPr>
                        </m:ctrlPr>
                      </m:dPr>
                      <m:e>
                        <m:r>
                          <a:rPr lang="pt-BR" i="1">
                            <a:latin typeface="Cambria Math"/>
                          </a:rPr>
                          <m:t>0</m:t>
                        </m:r>
                        <m:r>
                          <a:rPr lang="pt-BR" i="1">
                            <a:latin typeface="Cambria Math"/>
                            <a:ea typeface="Cambria Math"/>
                          </a:rPr>
                          <m:t>×</m:t>
                        </m:r>
                        <m:func>
                          <m:funcPr>
                            <m:ctrlPr>
                              <a:rPr lang="pt-BR" i="1">
                                <a:latin typeface="Cambria Math"/>
                                <a:ea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pt-BR">
                                <a:latin typeface="Cambria Math"/>
                                <a:ea typeface="Cambria Math"/>
                              </a:rPr>
                              <m:t>log</m:t>
                            </m:r>
                          </m:fName>
                          <m:e>
                            <m:r>
                              <a:rPr lang="pt-BR" i="1">
                                <a:latin typeface="Cambria Math"/>
                                <a:ea typeface="Cambria Math"/>
                              </a:rPr>
                              <m:t>0,2</m:t>
                            </m:r>
                          </m:e>
                        </m:func>
                        <m:r>
                          <a:rPr lang="pt-BR" i="1">
                            <a:latin typeface="Cambria Math"/>
                            <a:ea typeface="Cambria Math"/>
                          </a:rPr>
                          <m:t>+</m:t>
                        </m:r>
                        <m:d>
                          <m:dPr>
                            <m:ctrlPr>
                              <a:rPr lang="pt-BR" i="1">
                                <a:latin typeface="Cambria Math"/>
                                <a:ea typeface="Cambria Math"/>
                              </a:rPr>
                            </m:ctrlPr>
                          </m:dPr>
                          <m:e>
                            <m:r>
                              <a:rPr lang="pt-BR" i="1">
                                <a:latin typeface="Cambria Math"/>
                                <a:ea typeface="Cambria Math"/>
                              </a:rPr>
                              <m:t>1−</m:t>
                            </m:r>
                            <m:r>
                              <a:rPr lang="pt-BR" i="1">
                                <a:latin typeface="Cambria Math"/>
                              </a:rPr>
                              <m:t>0</m:t>
                            </m:r>
                          </m:e>
                        </m:d>
                        <m:r>
                          <a:rPr lang="pt-BR" i="1">
                            <a:latin typeface="Cambria Math"/>
                            <a:ea typeface="Cambria Math"/>
                          </a:rPr>
                          <m:t>×</m:t>
                        </m:r>
                        <m:func>
                          <m:funcPr>
                            <m:ctrlPr>
                              <a:rPr lang="pt-BR" i="1">
                                <a:latin typeface="Cambria Math"/>
                                <a:ea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pt-BR">
                                <a:latin typeface="Cambria Math"/>
                                <a:ea typeface="Cambria Math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pt-BR" i="1">
                                    <a:latin typeface="Cambria Math"/>
                                    <a:ea typeface="Cambria Math"/>
                                  </a:rPr>
                                </m:ctrlPr>
                              </m:dPr>
                              <m:e>
                                <m:r>
                                  <a:rPr lang="pt-BR" i="1">
                                    <a:latin typeface="Cambria Math"/>
                                    <a:ea typeface="Cambria Math"/>
                                  </a:rPr>
                                  <m:t>1−0,2</m:t>
                                </m:r>
                              </m:e>
                            </m:d>
                          </m:e>
                        </m:func>
                      </m:e>
                    </m:d>
                  </m:oMath>
                </a14:m>
                <a:endParaRPr lang="pt-BR" dirty="0">
                  <a:ea typeface="Cambria Math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pt-BR" i="1">
                        <a:latin typeface="Cambria Math"/>
                      </a:rPr>
                      <m:t>𝐿</m:t>
                    </m:r>
                    <m:d>
                      <m:dPr>
                        <m:ctrlPr>
                          <a:rPr lang="pt-BR" i="1">
                            <a:latin typeface="Cambria Math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/>
                          </a:rPr>
                          <m:t>𝒚</m:t>
                        </m:r>
                        <m:r>
                          <a:rPr lang="pt-BR" i="1">
                            <a:latin typeface="Cambria Math"/>
                          </a:rPr>
                          <m:t>, </m:t>
                        </m:r>
                        <m:acc>
                          <m:accPr>
                            <m:chr m:val="̂"/>
                            <m:ctrlPr>
                              <a:rPr lang="pt-BR" i="1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pt-BR" b="1" i="1">
                                <a:latin typeface="Cambria Math"/>
                              </a:rPr>
                              <m:t>𝒚</m:t>
                            </m:r>
                          </m:e>
                        </m:acc>
                      </m:e>
                    </m:d>
                    <m:r>
                      <a:rPr lang="pt-BR" i="1">
                        <a:latin typeface="Cambria Math"/>
                      </a:rPr>
                      <m:t>=−</m:t>
                    </m:r>
                    <m:d>
                      <m:dPr>
                        <m:ctrlPr>
                          <a:rPr lang="pt-BR" i="1">
                            <a:latin typeface="Cambria Math"/>
                          </a:rPr>
                        </m:ctrlPr>
                      </m:dPr>
                      <m:e>
                        <m:r>
                          <a:rPr lang="pt-BR" i="1">
                            <a:latin typeface="Cambria Math"/>
                          </a:rPr>
                          <m:t>0</m:t>
                        </m:r>
                        <m:r>
                          <a:rPr lang="pt-BR" i="1">
                            <a:latin typeface="Cambria Math"/>
                            <a:ea typeface="Cambria Math"/>
                          </a:rPr>
                          <m:t>×</m:t>
                        </m:r>
                        <m:func>
                          <m:funcPr>
                            <m:ctrlPr>
                              <a:rPr lang="pt-BR" i="1">
                                <a:latin typeface="Cambria Math"/>
                                <a:ea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pt-BR">
                                <a:latin typeface="Cambria Math"/>
                                <a:ea typeface="Cambria Math"/>
                              </a:rPr>
                              <m:t>log</m:t>
                            </m:r>
                          </m:fName>
                          <m:e>
                            <m:r>
                              <a:rPr lang="pt-BR" i="1">
                                <a:latin typeface="Cambria Math"/>
                                <a:ea typeface="Cambria Math"/>
                              </a:rPr>
                              <m:t>0,2</m:t>
                            </m:r>
                          </m:e>
                        </m:func>
                        <m:r>
                          <a:rPr lang="pt-BR" i="1">
                            <a:latin typeface="Cambria Math"/>
                            <a:ea typeface="Cambria Math"/>
                          </a:rPr>
                          <m:t>+</m:t>
                        </m:r>
                        <m:d>
                          <m:dPr>
                            <m:ctrlPr>
                              <a:rPr lang="pt-BR" i="1">
                                <a:latin typeface="Cambria Math"/>
                                <a:ea typeface="Cambria Math"/>
                              </a:rPr>
                            </m:ctrlPr>
                          </m:dPr>
                          <m:e>
                            <m:r>
                              <a:rPr lang="pt-BR" i="1">
                                <a:latin typeface="Cambria Math"/>
                                <a:ea typeface="Cambria Math"/>
                              </a:rPr>
                              <m:t>1</m:t>
                            </m:r>
                          </m:e>
                        </m:d>
                        <m:r>
                          <a:rPr lang="pt-BR" i="1">
                            <a:latin typeface="Cambria Math"/>
                            <a:ea typeface="Cambria Math"/>
                          </a:rPr>
                          <m:t>×</m:t>
                        </m:r>
                        <m:func>
                          <m:funcPr>
                            <m:ctrlPr>
                              <a:rPr lang="pt-BR" i="1">
                                <a:latin typeface="Cambria Math"/>
                                <a:ea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pt-BR">
                                <a:latin typeface="Cambria Math"/>
                                <a:ea typeface="Cambria Math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pt-BR" i="1">
                                    <a:latin typeface="Cambria Math"/>
                                    <a:ea typeface="Cambria Math"/>
                                  </a:rPr>
                                </m:ctrlPr>
                              </m:dPr>
                              <m:e>
                                <m:r>
                                  <a:rPr lang="pt-BR" i="1">
                                    <a:latin typeface="Cambria Math"/>
                                    <a:ea typeface="Cambria Math"/>
                                  </a:rPr>
                                  <m:t>0,8</m:t>
                                </m:r>
                              </m:e>
                            </m:d>
                          </m:e>
                        </m:func>
                      </m:e>
                    </m:d>
                    <m:r>
                      <a:rPr lang="pt-BR" i="1">
                        <a:latin typeface="Cambria Math"/>
                        <a:ea typeface="Cambria Math"/>
                      </a:rPr>
                      <m:t>=−</m:t>
                    </m:r>
                    <m:d>
                      <m:dPr>
                        <m:ctrlPr>
                          <a:rPr lang="pt-BR" i="1"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pt-BR" i="1">
                                <a:latin typeface="Cambria Math"/>
                                <a:ea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pt-BR">
                                <a:latin typeface="Cambria Math"/>
                                <a:ea typeface="Cambria Math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pt-BR" i="1">
                                    <a:latin typeface="Cambria Math"/>
                                    <a:ea typeface="Cambria Math"/>
                                  </a:rPr>
                                </m:ctrlPr>
                              </m:dPr>
                              <m:e>
                                <m:r>
                                  <a:rPr lang="pt-BR" i="1">
                                    <a:latin typeface="Cambria Math"/>
                                    <a:ea typeface="Cambria Math"/>
                                  </a:rPr>
                                  <m:t>0,8</m:t>
                                </m:r>
                              </m:e>
                            </m:d>
                          </m:e>
                        </m:func>
                      </m:e>
                    </m:d>
                    <m:r>
                      <a:rPr lang="pt-BR" i="1">
                        <a:latin typeface="Cambria Math"/>
                        <a:ea typeface="Cambria Math"/>
                      </a:rPr>
                      <m:t>=0,09691</m:t>
                    </m:r>
                  </m:oMath>
                </a14:m>
                <a:endParaRPr lang="pt-BR" dirty="0"/>
              </a:p>
              <a:p>
                <a:r>
                  <a:rPr lang="pt-BR" dirty="0"/>
                  <a:t>2 classes, classificação correta: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pt-BR" b="1" i="1">
                        <a:latin typeface="Cambria Math"/>
                      </a:rPr>
                      <m:t>𝒚</m:t>
                    </m:r>
                    <m:r>
                      <a:rPr lang="pt-BR" i="1">
                        <a:latin typeface="Cambria Math"/>
                      </a:rPr>
                      <m:t>=[1]</m:t>
                    </m:r>
                  </m:oMath>
                </a14:m>
                <a:endParaRPr lang="pt-BR" dirty="0"/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pt-BR" i="1">
                            <a:latin typeface="Cambria Math"/>
                          </a:rPr>
                        </m:ctrlPr>
                      </m:accPr>
                      <m:e>
                        <m:r>
                          <a:rPr lang="pt-BR" b="1" i="1">
                            <a:latin typeface="Cambria Math"/>
                          </a:rPr>
                          <m:t>𝒚</m:t>
                        </m:r>
                      </m:e>
                    </m:acc>
                    <m:r>
                      <a:rPr lang="pt-BR" i="1">
                        <a:latin typeface="Cambria Math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pt-BR" i="1">
                            <a:latin typeface="Cambria Math"/>
                          </a:rPr>
                        </m:ctrlPr>
                      </m:dPr>
                      <m:e>
                        <m:r>
                          <a:rPr lang="pt-BR" i="1">
                            <a:latin typeface="Cambria Math"/>
                          </a:rPr>
                          <m:t>0,92</m:t>
                        </m:r>
                      </m:e>
                    </m:d>
                  </m:oMath>
                </a14:m>
                <a:endParaRPr lang="pt-BR" dirty="0"/>
              </a:p>
              <a:p>
                <a:pPr lvl="1"/>
                <a14:m>
                  <m:oMath xmlns:m="http://schemas.openxmlformats.org/officeDocument/2006/math">
                    <m:r>
                      <a:rPr lang="pt-BR" i="1">
                        <a:latin typeface="Cambria Math"/>
                      </a:rPr>
                      <m:t>𝐿</m:t>
                    </m:r>
                    <m:d>
                      <m:dPr>
                        <m:ctrlPr>
                          <a:rPr lang="pt-BR" i="1">
                            <a:latin typeface="Cambria Math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/>
                          </a:rPr>
                          <m:t>𝒚</m:t>
                        </m:r>
                        <m:r>
                          <a:rPr lang="pt-BR" i="1">
                            <a:latin typeface="Cambria Math"/>
                          </a:rPr>
                          <m:t>, </m:t>
                        </m:r>
                        <m:acc>
                          <m:accPr>
                            <m:chr m:val="̂"/>
                            <m:ctrlPr>
                              <a:rPr lang="pt-BR" i="1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pt-BR" b="1" i="1">
                                <a:latin typeface="Cambria Math"/>
                              </a:rPr>
                              <m:t>𝒚</m:t>
                            </m:r>
                          </m:e>
                        </m:acc>
                      </m:e>
                    </m:d>
                    <m:r>
                      <a:rPr lang="pt-BR" i="1">
                        <a:latin typeface="Cambria Math"/>
                      </a:rPr>
                      <m:t>=−</m:t>
                    </m:r>
                    <m:d>
                      <m:dPr>
                        <m:ctrlPr>
                          <a:rPr lang="pt-BR" i="1">
                            <a:latin typeface="Cambria Math"/>
                          </a:rPr>
                        </m:ctrlPr>
                      </m:dPr>
                      <m:e>
                        <m:r>
                          <a:rPr lang="pt-BR" i="1">
                            <a:latin typeface="Cambria Math"/>
                          </a:rPr>
                          <m:t>1</m:t>
                        </m:r>
                        <m:r>
                          <a:rPr lang="pt-BR" i="1">
                            <a:latin typeface="Cambria Math"/>
                            <a:ea typeface="Cambria Math"/>
                          </a:rPr>
                          <m:t>×</m:t>
                        </m:r>
                        <m:func>
                          <m:funcPr>
                            <m:ctrlPr>
                              <a:rPr lang="pt-BR" i="1">
                                <a:latin typeface="Cambria Math"/>
                                <a:ea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pt-BR">
                                <a:latin typeface="Cambria Math"/>
                                <a:ea typeface="Cambria Math"/>
                              </a:rPr>
                              <m:t>log</m:t>
                            </m:r>
                          </m:fName>
                          <m:e>
                            <m:r>
                              <a:rPr lang="pt-BR" i="1">
                                <a:latin typeface="Cambria Math"/>
                                <a:ea typeface="Cambria Math"/>
                              </a:rPr>
                              <m:t>0,92</m:t>
                            </m:r>
                          </m:e>
                        </m:func>
                        <m:r>
                          <a:rPr lang="pt-BR" i="1">
                            <a:latin typeface="Cambria Math"/>
                            <a:ea typeface="Cambria Math"/>
                          </a:rPr>
                          <m:t>+</m:t>
                        </m:r>
                        <m:d>
                          <m:dPr>
                            <m:ctrlPr>
                              <a:rPr lang="pt-BR" i="1">
                                <a:latin typeface="Cambria Math"/>
                                <a:ea typeface="Cambria Math"/>
                              </a:rPr>
                            </m:ctrlPr>
                          </m:dPr>
                          <m:e>
                            <m:r>
                              <a:rPr lang="pt-BR" i="1">
                                <a:latin typeface="Cambria Math"/>
                                <a:ea typeface="Cambria Math"/>
                              </a:rPr>
                              <m:t>1−</m:t>
                            </m:r>
                            <m:r>
                              <a:rPr lang="pt-BR" i="1">
                                <a:latin typeface="Cambria Math"/>
                              </a:rPr>
                              <m:t>1</m:t>
                            </m:r>
                          </m:e>
                        </m:d>
                        <m:r>
                          <a:rPr lang="pt-BR" i="1">
                            <a:latin typeface="Cambria Math"/>
                            <a:ea typeface="Cambria Math"/>
                          </a:rPr>
                          <m:t>×</m:t>
                        </m:r>
                        <m:func>
                          <m:funcPr>
                            <m:ctrlPr>
                              <a:rPr lang="pt-BR" i="1">
                                <a:latin typeface="Cambria Math"/>
                                <a:ea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pt-BR">
                                <a:latin typeface="Cambria Math"/>
                                <a:ea typeface="Cambria Math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pt-BR" i="1">
                                    <a:latin typeface="Cambria Math"/>
                                    <a:ea typeface="Cambria Math"/>
                                  </a:rPr>
                                </m:ctrlPr>
                              </m:dPr>
                              <m:e>
                                <m:r>
                                  <a:rPr lang="pt-BR" i="1">
                                    <a:latin typeface="Cambria Math"/>
                                    <a:ea typeface="Cambria Math"/>
                                  </a:rPr>
                                  <m:t>1−0,92</m:t>
                                </m:r>
                              </m:e>
                            </m:d>
                          </m:e>
                        </m:func>
                      </m:e>
                    </m:d>
                  </m:oMath>
                </a14:m>
                <a:endParaRPr lang="pt-BR" dirty="0">
                  <a:ea typeface="Cambria Math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pt-BR" i="1">
                        <a:latin typeface="Cambria Math"/>
                      </a:rPr>
                      <m:t>𝐿</m:t>
                    </m:r>
                    <m:d>
                      <m:dPr>
                        <m:ctrlPr>
                          <a:rPr lang="pt-BR" i="1">
                            <a:latin typeface="Cambria Math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/>
                          </a:rPr>
                          <m:t>𝒚</m:t>
                        </m:r>
                        <m:r>
                          <a:rPr lang="pt-BR" i="1">
                            <a:latin typeface="Cambria Math"/>
                          </a:rPr>
                          <m:t>, </m:t>
                        </m:r>
                        <m:acc>
                          <m:accPr>
                            <m:chr m:val="̂"/>
                            <m:ctrlPr>
                              <a:rPr lang="pt-BR" i="1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pt-BR" b="1" i="1">
                                <a:latin typeface="Cambria Math"/>
                              </a:rPr>
                              <m:t>𝒚</m:t>
                            </m:r>
                          </m:e>
                        </m:acc>
                      </m:e>
                    </m:d>
                    <m:r>
                      <a:rPr lang="pt-BR" i="1">
                        <a:latin typeface="Cambria Math"/>
                      </a:rPr>
                      <m:t>=−</m:t>
                    </m:r>
                    <m:d>
                      <m:dPr>
                        <m:ctrlPr>
                          <a:rPr lang="pt-BR" i="1">
                            <a:latin typeface="Cambria Math"/>
                          </a:rPr>
                        </m:ctrlPr>
                      </m:dPr>
                      <m:e>
                        <m:r>
                          <a:rPr lang="pt-BR" i="1">
                            <a:latin typeface="Cambria Math"/>
                          </a:rPr>
                          <m:t>1</m:t>
                        </m:r>
                        <m:r>
                          <a:rPr lang="pt-BR" i="1">
                            <a:latin typeface="Cambria Math"/>
                            <a:ea typeface="Cambria Math"/>
                          </a:rPr>
                          <m:t>×</m:t>
                        </m:r>
                        <m:func>
                          <m:funcPr>
                            <m:ctrlPr>
                              <a:rPr lang="pt-BR" i="1">
                                <a:latin typeface="Cambria Math"/>
                                <a:ea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pt-BR">
                                <a:latin typeface="Cambria Math"/>
                                <a:ea typeface="Cambria Math"/>
                              </a:rPr>
                              <m:t>log</m:t>
                            </m:r>
                          </m:fName>
                          <m:e>
                            <m:r>
                              <a:rPr lang="pt-BR" i="1">
                                <a:latin typeface="Cambria Math"/>
                                <a:ea typeface="Cambria Math"/>
                              </a:rPr>
                              <m:t>0,92</m:t>
                            </m:r>
                          </m:e>
                        </m:func>
                        <m:r>
                          <a:rPr lang="pt-BR" i="1">
                            <a:latin typeface="Cambria Math"/>
                            <a:ea typeface="Cambria Math"/>
                          </a:rPr>
                          <m:t>+</m:t>
                        </m:r>
                        <m:d>
                          <m:dPr>
                            <m:ctrlPr>
                              <a:rPr lang="pt-BR" i="1">
                                <a:latin typeface="Cambria Math"/>
                                <a:ea typeface="Cambria Math"/>
                              </a:rPr>
                            </m:ctrlPr>
                          </m:dPr>
                          <m:e>
                            <m:r>
                              <a:rPr lang="pt-BR" i="1">
                                <a:latin typeface="Cambria Math"/>
                                <a:ea typeface="Cambria Math"/>
                              </a:rPr>
                              <m:t>0</m:t>
                            </m:r>
                          </m:e>
                        </m:d>
                        <m:r>
                          <a:rPr lang="pt-BR" i="1">
                            <a:latin typeface="Cambria Math"/>
                            <a:ea typeface="Cambria Math"/>
                          </a:rPr>
                          <m:t>×</m:t>
                        </m:r>
                        <m:func>
                          <m:funcPr>
                            <m:ctrlPr>
                              <a:rPr lang="pt-BR" i="1">
                                <a:latin typeface="Cambria Math"/>
                                <a:ea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pt-BR">
                                <a:latin typeface="Cambria Math"/>
                                <a:ea typeface="Cambria Math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pt-BR" i="1">
                                    <a:latin typeface="Cambria Math"/>
                                    <a:ea typeface="Cambria Math"/>
                                  </a:rPr>
                                </m:ctrlPr>
                              </m:dPr>
                              <m:e>
                                <m:r>
                                  <a:rPr lang="pt-BR" i="1">
                                    <a:latin typeface="Cambria Math"/>
                                    <a:ea typeface="Cambria Math"/>
                                  </a:rPr>
                                  <m:t>0,08</m:t>
                                </m:r>
                              </m:e>
                            </m:d>
                          </m:e>
                        </m:func>
                      </m:e>
                    </m:d>
                    <m:r>
                      <a:rPr lang="pt-BR" i="1">
                        <a:latin typeface="Cambria Math"/>
                        <a:ea typeface="Cambria Math"/>
                      </a:rPr>
                      <m:t>=−</m:t>
                    </m:r>
                    <m:d>
                      <m:dPr>
                        <m:ctrlPr>
                          <a:rPr lang="pt-BR" i="1"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pt-BR" i="1">
                                <a:latin typeface="Cambria Math"/>
                                <a:ea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pt-BR">
                                <a:latin typeface="Cambria Math"/>
                                <a:ea typeface="Cambria Math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pt-BR" i="1">
                                    <a:latin typeface="Cambria Math"/>
                                    <a:ea typeface="Cambria Math"/>
                                  </a:rPr>
                                </m:ctrlPr>
                              </m:dPr>
                              <m:e>
                                <m:r>
                                  <a:rPr lang="pt-BR" i="1">
                                    <a:latin typeface="Cambria Math"/>
                                    <a:ea typeface="Cambria Math"/>
                                  </a:rPr>
                                  <m:t>0,92</m:t>
                                </m:r>
                              </m:e>
                            </m:d>
                          </m:e>
                        </m:func>
                      </m:e>
                    </m:d>
                    <m:r>
                      <a:rPr lang="pt-BR" i="1">
                        <a:latin typeface="Cambria Math"/>
                        <a:ea typeface="Cambria Math"/>
                      </a:rPr>
                      <m:t>=0,03621</m:t>
                    </m:r>
                  </m:oMath>
                </a14:m>
                <a:endParaRPr lang="pt-BR" dirty="0"/>
              </a:p>
              <a:p>
                <a:r>
                  <a:rPr lang="pt-BR" dirty="0" smtClean="0">
                    <a:solidFill>
                      <a:schemeClr val="bg1"/>
                    </a:solidFill>
                  </a:rPr>
                  <a:t>2 classes, classificação incorreta</a:t>
                </a:r>
                <a:r>
                  <a:rPr lang="pt-BR" dirty="0">
                    <a:solidFill>
                      <a:schemeClr val="bg1"/>
                    </a:solidFill>
                  </a:rPr>
                  <a:t>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pt-BR" b="1" i="1">
                        <a:solidFill>
                          <a:schemeClr val="bg1"/>
                        </a:solidFill>
                        <a:latin typeface="Cambria Math"/>
                      </a:rPr>
                      <m:t>𝒚</m:t>
                    </m:r>
                    <m:r>
                      <a:rPr lang="pt-BR" i="1">
                        <a:solidFill>
                          <a:schemeClr val="bg1"/>
                        </a:solidFill>
                        <a:latin typeface="Cambria Math"/>
                      </a:rPr>
                      <m:t>=[</m:t>
                    </m:r>
                    <m:r>
                      <a:rPr lang="pt-BR" b="0" i="1" smtClean="0">
                        <a:solidFill>
                          <a:schemeClr val="bg1"/>
                        </a:solidFill>
                        <a:latin typeface="Cambria Math"/>
                      </a:rPr>
                      <m:t>0</m:t>
                    </m:r>
                    <m:r>
                      <a:rPr lang="pt-BR" i="1">
                        <a:solidFill>
                          <a:schemeClr val="bg1"/>
                        </a:solidFill>
                        <a:latin typeface="Cambria Math"/>
                      </a:rPr>
                      <m:t>]</m:t>
                    </m:r>
                  </m:oMath>
                </a14:m>
                <a:endParaRPr lang="pt-BR" dirty="0">
                  <a:solidFill>
                    <a:schemeClr val="bg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</a:rPr>
                        </m:ctrlPr>
                      </m:accPr>
                      <m:e>
                        <m:r>
                          <a:rPr lang="pt-BR" b="1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𝒚</m:t>
                        </m:r>
                      </m:e>
                    </m:acc>
                    <m:r>
                      <a:rPr lang="pt-BR" i="1">
                        <a:solidFill>
                          <a:schemeClr val="bg1"/>
                        </a:solidFill>
                        <a:latin typeface="Cambria Math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</a:rPr>
                          <m:t>0,</m:t>
                        </m:r>
                        <m:r>
                          <a:rPr lang="pt-BR" b="0" i="1" smtClean="0">
                            <a:solidFill>
                              <a:schemeClr val="bg1"/>
                            </a:solidFill>
                            <a:latin typeface="Cambria Math"/>
                          </a:rPr>
                          <m:t>65</m:t>
                        </m:r>
                      </m:e>
                    </m:d>
                  </m:oMath>
                </a14:m>
                <a:endParaRPr lang="pt-BR" dirty="0">
                  <a:solidFill>
                    <a:schemeClr val="bg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pt-BR" i="1">
                        <a:solidFill>
                          <a:schemeClr val="bg1"/>
                        </a:solidFill>
                        <a:latin typeface="Cambria Math"/>
                      </a:rPr>
                      <m:t>𝐿</m:t>
                    </m:r>
                    <m:d>
                      <m:dPr>
                        <m:ctrlP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pt-BR" b="1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𝒚</m:t>
                        </m:r>
                        <m: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</a:rPr>
                          <m:t>, </m:t>
                        </m:r>
                        <m:acc>
                          <m:accPr>
                            <m:chr m:val="̂"/>
                            <m:ctrlPr>
                              <a:rPr lang="pt-BR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pt-BR" b="1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𝒚</m:t>
                            </m:r>
                          </m:e>
                        </m:acc>
                      </m:e>
                    </m:d>
                    <m:r>
                      <a:rPr lang="pt-BR" i="1">
                        <a:solidFill>
                          <a:schemeClr val="bg1"/>
                        </a:solidFill>
                        <a:latin typeface="Cambria Math"/>
                      </a:rPr>
                      <m:t>=−</m:t>
                    </m:r>
                    <m:d>
                      <m:dPr>
                        <m:ctrlP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pt-BR" b="0" i="1" smtClean="0">
                            <a:solidFill>
                              <a:schemeClr val="bg1"/>
                            </a:solidFill>
                            <a:latin typeface="Cambria Math"/>
                          </a:rPr>
                          <m:t>0</m:t>
                        </m:r>
                        <m: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×</m:t>
                        </m:r>
                        <m:func>
                          <m:funcPr>
                            <m:ctrlPr>
                              <a:rPr lang="pt-BR" i="1">
                                <a:solidFill>
                                  <a:schemeClr val="bg1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pt-BR">
                                <a:solidFill>
                                  <a:schemeClr val="bg1"/>
                                </a:solidFill>
                                <a:latin typeface="Cambria Math"/>
                                <a:ea typeface="Cambria Math"/>
                              </a:rPr>
                              <m:t>log</m:t>
                            </m:r>
                          </m:fName>
                          <m:e>
                            <m:r>
                              <a:rPr lang="pt-BR" i="1">
                                <a:solidFill>
                                  <a:schemeClr val="bg1"/>
                                </a:solidFill>
                                <a:latin typeface="Cambria Math"/>
                                <a:ea typeface="Cambria Math"/>
                              </a:rPr>
                              <m:t>0,</m:t>
                            </m:r>
                            <m:r>
                              <a:rPr lang="pt-BR" b="0" i="1" smtClean="0">
                                <a:solidFill>
                                  <a:schemeClr val="bg1"/>
                                </a:solidFill>
                                <a:latin typeface="Cambria Math"/>
                                <a:ea typeface="Cambria Math"/>
                              </a:rPr>
                              <m:t>65</m:t>
                            </m:r>
                          </m:e>
                        </m:func>
                        <m: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+</m:t>
                        </m:r>
                        <m:d>
                          <m:dPr>
                            <m:ctrlPr>
                              <a:rPr lang="pt-BR" i="1">
                                <a:solidFill>
                                  <a:schemeClr val="bg1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dPr>
                          <m:e>
                            <m:r>
                              <a:rPr lang="pt-BR" i="1">
                                <a:solidFill>
                                  <a:schemeClr val="bg1"/>
                                </a:solidFill>
                                <a:latin typeface="Cambria Math"/>
                                <a:ea typeface="Cambria Math"/>
                              </a:rPr>
                              <m:t>1−</m:t>
                            </m:r>
                            <m:r>
                              <a:rPr lang="pt-BR" b="0" i="1" smtClean="0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0</m:t>
                            </m:r>
                          </m:e>
                        </m:d>
                        <m: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×</m:t>
                        </m:r>
                        <m:func>
                          <m:funcPr>
                            <m:ctrlPr>
                              <a:rPr lang="pt-BR" i="1">
                                <a:solidFill>
                                  <a:schemeClr val="bg1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pt-BR">
                                <a:solidFill>
                                  <a:schemeClr val="bg1"/>
                                </a:solidFill>
                                <a:latin typeface="Cambria Math"/>
                                <a:ea typeface="Cambria Math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pt-BR" i="1">
                                    <a:solidFill>
                                      <a:schemeClr val="bg1"/>
                                    </a:solidFill>
                                    <a:latin typeface="Cambria Math"/>
                                    <a:ea typeface="Cambria Math"/>
                                  </a:rPr>
                                </m:ctrlPr>
                              </m:dPr>
                              <m:e>
                                <m:r>
                                  <a:rPr lang="pt-BR" i="1">
                                    <a:solidFill>
                                      <a:schemeClr val="bg1"/>
                                    </a:solidFill>
                                    <a:latin typeface="Cambria Math"/>
                                    <a:ea typeface="Cambria Math"/>
                                  </a:rPr>
                                  <m:t>1−0,</m:t>
                                </m:r>
                                <m:r>
                                  <a:rPr lang="pt-BR" b="0" i="1" smtClean="0">
                                    <a:solidFill>
                                      <a:schemeClr val="bg1"/>
                                    </a:solidFill>
                                    <a:latin typeface="Cambria Math"/>
                                    <a:ea typeface="Cambria Math"/>
                                  </a:rPr>
                                  <m:t>65</m:t>
                                </m:r>
                              </m:e>
                            </m:d>
                          </m:e>
                        </m:func>
                      </m:e>
                    </m:d>
                  </m:oMath>
                </a14:m>
                <a:endParaRPr lang="pt-BR" dirty="0">
                  <a:solidFill>
                    <a:schemeClr val="bg1"/>
                  </a:solidFill>
                  <a:ea typeface="Cambria Math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pt-BR" i="1">
                        <a:solidFill>
                          <a:schemeClr val="bg1"/>
                        </a:solidFill>
                        <a:latin typeface="Cambria Math"/>
                      </a:rPr>
                      <m:t>𝐿</m:t>
                    </m:r>
                    <m:d>
                      <m:dPr>
                        <m:ctrlP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pt-BR" b="1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𝒚</m:t>
                        </m:r>
                        <m: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</a:rPr>
                          <m:t>, </m:t>
                        </m:r>
                        <m:acc>
                          <m:accPr>
                            <m:chr m:val="̂"/>
                            <m:ctrlPr>
                              <a:rPr lang="pt-BR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pt-BR" b="1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𝒚</m:t>
                            </m:r>
                          </m:e>
                        </m:acc>
                      </m:e>
                    </m:d>
                    <m:r>
                      <a:rPr lang="pt-BR" i="1">
                        <a:solidFill>
                          <a:schemeClr val="bg1"/>
                        </a:solidFill>
                        <a:latin typeface="Cambria Math"/>
                      </a:rPr>
                      <m:t>=−</m:t>
                    </m:r>
                    <m:d>
                      <m:dPr>
                        <m:ctrlP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pt-BR" b="0" i="1" smtClean="0">
                            <a:solidFill>
                              <a:schemeClr val="bg1"/>
                            </a:solidFill>
                            <a:latin typeface="Cambria Math"/>
                          </a:rPr>
                          <m:t>0</m:t>
                        </m:r>
                        <m: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×</m:t>
                        </m:r>
                        <m:func>
                          <m:funcPr>
                            <m:ctrlPr>
                              <a:rPr lang="pt-BR" i="1">
                                <a:solidFill>
                                  <a:schemeClr val="bg1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pt-BR">
                                <a:solidFill>
                                  <a:schemeClr val="bg1"/>
                                </a:solidFill>
                                <a:latin typeface="Cambria Math"/>
                                <a:ea typeface="Cambria Math"/>
                              </a:rPr>
                              <m:t>log</m:t>
                            </m:r>
                          </m:fName>
                          <m:e>
                            <m:r>
                              <a:rPr lang="pt-BR" i="1">
                                <a:solidFill>
                                  <a:schemeClr val="bg1"/>
                                </a:solidFill>
                                <a:latin typeface="Cambria Math"/>
                                <a:ea typeface="Cambria Math"/>
                              </a:rPr>
                              <m:t>0,</m:t>
                            </m:r>
                            <m:r>
                              <a:rPr lang="pt-BR" b="0" i="1" smtClean="0">
                                <a:solidFill>
                                  <a:schemeClr val="bg1"/>
                                </a:solidFill>
                                <a:latin typeface="Cambria Math"/>
                                <a:ea typeface="Cambria Math"/>
                              </a:rPr>
                              <m:t>65</m:t>
                            </m:r>
                          </m:e>
                        </m:func>
                        <m: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+</m:t>
                        </m:r>
                        <m:d>
                          <m:dPr>
                            <m:ctrlPr>
                              <a:rPr lang="pt-BR" i="1">
                                <a:solidFill>
                                  <a:schemeClr val="bg1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dPr>
                          <m:e>
                            <m:r>
                              <a:rPr lang="pt-BR" b="0" i="1" smtClean="0">
                                <a:solidFill>
                                  <a:schemeClr val="bg1"/>
                                </a:solidFill>
                                <a:latin typeface="Cambria Math"/>
                                <a:ea typeface="Cambria Math"/>
                              </a:rPr>
                              <m:t>1</m:t>
                            </m:r>
                          </m:e>
                        </m:d>
                        <m: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×</m:t>
                        </m:r>
                        <m:func>
                          <m:funcPr>
                            <m:ctrlPr>
                              <a:rPr lang="pt-BR" i="1">
                                <a:solidFill>
                                  <a:schemeClr val="bg1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pt-BR">
                                <a:solidFill>
                                  <a:schemeClr val="bg1"/>
                                </a:solidFill>
                                <a:latin typeface="Cambria Math"/>
                                <a:ea typeface="Cambria Math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pt-BR" i="1">
                                    <a:solidFill>
                                      <a:schemeClr val="bg1"/>
                                    </a:solidFill>
                                    <a:latin typeface="Cambria Math"/>
                                    <a:ea typeface="Cambria Math"/>
                                  </a:rPr>
                                </m:ctrlPr>
                              </m:dPr>
                              <m:e>
                                <m:r>
                                  <a:rPr lang="pt-BR" i="1">
                                    <a:solidFill>
                                      <a:schemeClr val="bg1"/>
                                    </a:solidFill>
                                    <a:latin typeface="Cambria Math"/>
                                    <a:ea typeface="Cambria Math"/>
                                  </a:rPr>
                                  <m:t>0,</m:t>
                                </m:r>
                                <m:r>
                                  <a:rPr lang="pt-BR" b="0" i="1" smtClean="0">
                                    <a:solidFill>
                                      <a:schemeClr val="bg1"/>
                                    </a:solidFill>
                                    <a:latin typeface="Cambria Math"/>
                                    <a:ea typeface="Cambria Math"/>
                                  </a:rPr>
                                  <m:t>35</m:t>
                                </m:r>
                              </m:e>
                            </m:d>
                          </m:e>
                        </m:func>
                      </m:e>
                    </m:d>
                    <m:r>
                      <a:rPr lang="pt-BR" i="1">
                        <a:solidFill>
                          <a:schemeClr val="bg1"/>
                        </a:solidFill>
                        <a:latin typeface="Cambria Math"/>
                        <a:ea typeface="Cambria Math"/>
                      </a:rPr>
                      <m:t>=−</m:t>
                    </m:r>
                    <m:d>
                      <m:dPr>
                        <m:ctrlPr>
                          <a:rPr lang="pt-BR" i="1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pt-BR" i="1">
                                <a:solidFill>
                                  <a:schemeClr val="bg1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pt-BR">
                                <a:solidFill>
                                  <a:schemeClr val="bg1"/>
                                </a:solidFill>
                                <a:latin typeface="Cambria Math"/>
                                <a:ea typeface="Cambria Math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pt-BR" i="1">
                                    <a:solidFill>
                                      <a:schemeClr val="bg1"/>
                                    </a:solidFill>
                                    <a:latin typeface="Cambria Math"/>
                                    <a:ea typeface="Cambria Math"/>
                                  </a:rPr>
                                </m:ctrlPr>
                              </m:dPr>
                              <m:e>
                                <m:r>
                                  <a:rPr lang="pt-BR" i="1">
                                    <a:solidFill>
                                      <a:schemeClr val="bg1"/>
                                    </a:solidFill>
                                    <a:latin typeface="Cambria Math"/>
                                    <a:ea typeface="Cambria Math"/>
                                  </a:rPr>
                                  <m:t>0,</m:t>
                                </m:r>
                                <m:r>
                                  <a:rPr lang="pt-BR" b="0" i="1" smtClean="0">
                                    <a:solidFill>
                                      <a:schemeClr val="bg1"/>
                                    </a:solidFill>
                                    <a:latin typeface="Cambria Math"/>
                                    <a:ea typeface="Cambria Math"/>
                                  </a:rPr>
                                  <m:t>35</m:t>
                                </m:r>
                              </m:e>
                            </m:d>
                          </m:e>
                        </m:func>
                      </m:e>
                    </m:d>
                    <m:r>
                      <a:rPr lang="pt-BR" i="1">
                        <a:solidFill>
                          <a:schemeClr val="bg1"/>
                        </a:solidFill>
                        <a:latin typeface="Cambria Math"/>
                        <a:ea typeface="Cambria Math"/>
                      </a:rPr>
                      <m:t>=0,</m:t>
                    </m:r>
                    <m:r>
                      <a:rPr lang="pt-BR" b="0" i="1" smtClean="0">
                        <a:solidFill>
                          <a:schemeClr val="bg1"/>
                        </a:solidFill>
                        <a:latin typeface="Cambria Math"/>
                        <a:ea typeface="Cambria Math"/>
                      </a:rPr>
                      <m:t>45593</m:t>
                    </m:r>
                  </m:oMath>
                </a14:m>
                <a:endParaRPr lang="pt-BR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33" t="-69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52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SIN393 (2023)</a:t>
            </a:r>
            <a:endParaRPr lang="pt-BR" dirty="0"/>
          </a:p>
        </p:txBody>
      </p:sp>
      <p:grpSp>
        <p:nvGrpSpPr>
          <p:cNvPr id="100" name="Grupo 99"/>
          <p:cNvGrpSpPr/>
          <p:nvPr/>
        </p:nvGrpSpPr>
        <p:grpSpPr>
          <a:xfrm>
            <a:off x="5686357" y="1951236"/>
            <a:ext cx="3273821" cy="1381599"/>
            <a:chOff x="5686357" y="1995686"/>
            <a:chExt cx="3273821" cy="1381599"/>
          </a:xfrm>
        </p:grpSpPr>
        <p:grpSp>
          <p:nvGrpSpPr>
            <p:cNvPr id="28" name="Grupo 27"/>
            <p:cNvGrpSpPr/>
            <p:nvPr/>
          </p:nvGrpSpPr>
          <p:grpSpPr>
            <a:xfrm>
              <a:off x="6558306" y="2177473"/>
              <a:ext cx="681654" cy="682430"/>
              <a:chOff x="6274585" y="771550"/>
              <a:chExt cx="681654" cy="682430"/>
            </a:xfrm>
          </p:grpSpPr>
          <p:grpSp>
            <p:nvGrpSpPr>
              <p:cNvPr id="22" name="Grupo 21"/>
              <p:cNvGrpSpPr/>
              <p:nvPr/>
            </p:nvGrpSpPr>
            <p:grpSpPr>
              <a:xfrm>
                <a:off x="6274585" y="771550"/>
                <a:ext cx="681654" cy="682430"/>
                <a:chOff x="6804247" y="1099528"/>
                <a:chExt cx="1912963" cy="1915143"/>
              </a:xfrm>
            </p:grpSpPr>
            <p:sp>
              <p:nvSpPr>
                <p:cNvPr id="7" name="Triângulo isósceles 6"/>
                <p:cNvSpPr/>
                <p:nvPr/>
              </p:nvSpPr>
              <p:spPr>
                <a:xfrm rot="10800000" flipH="1" flipV="1">
                  <a:off x="7632629" y="1099528"/>
                  <a:ext cx="144000" cy="108000"/>
                </a:xfrm>
                <a:prstGeom prst="triangle">
                  <a:avLst/>
                </a:prstGeom>
                <a:solidFill>
                  <a:schemeClr val="tx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" name="Triângulo isósceles 7"/>
                <p:cNvSpPr/>
                <p:nvPr/>
              </p:nvSpPr>
              <p:spPr>
                <a:xfrm rot="5400000" flipH="1">
                  <a:off x="8591210" y="2058912"/>
                  <a:ext cx="144000" cy="108000"/>
                </a:xfrm>
                <a:prstGeom prst="triangle">
                  <a:avLst/>
                </a:prstGeom>
                <a:solidFill>
                  <a:schemeClr val="tx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7" name="Conector reto 16"/>
                <p:cNvCxnSpPr>
                  <a:endCxn id="7" idx="3"/>
                </p:cNvCxnSpPr>
                <p:nvPr/>
              </p:nvCxnSpPr>
              <p:spPr>
                <a:xfrm flipV="1">
                  <a:off x="7704248" y="1207528"/>
                  <a:ext cx="381" cy="1807143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Conector reto 18"/>
                <p:cNvCxnSpPr>
                  <a:stCxn id="8" idx="3"/>
                </p:cNvCxnSpPr>
                <p:nvPr/>
              </p:nvCxnSpPr>
              <p:spPr>
                <a:xfrm flipH="1">
                  <a:off x="6804248" y="2112912"/>
                  <a:ext cx="1804962" cy="1759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" name="Forma livre 8"/>
                <p:cNvSpPr/>
                <p:nvPr/>
              </p:nvSpPr>
              <p:spPr>
                <a:xfrm>
                  <a:off x="6804247" y="1385737"/>
                  <a:ext cx="1911422" cy="726319"/>
                </a:xfrm>
                <a:custGeom>
                  <a:avLst/>
                  <a:gdLst>
                    <a:gd name="connsiteX0" fmla="*/ 0 w 1290638"/>
                    <a:gd name="connsiteY0" fmla="*/ 476250 h 518901"/>
                    <a:gd name="connsiteX1" fmla="*/ 471488 w 1290638"/>
                    <a:gd name="connsiteY1" fmla="*/ 481013 h 518901"/>
                    <a:gd name="connsiteX2" fmla="*/ 719138 w 1290638"/>
                    <a:gd name="connsiteY2" fmla="*/ 71438 h 518901"/>
                    <a:gd name="connsiteX3" fmla="*/ 1290638 w 1290638"/>
                    <a:gd name="connsiteY3" fmla="*/ 0 h 518901"/>
                    <a:gd name="connsiteX0" fmla="*/ 0 w 1285875"/>
                    <a:gd name="connsiteY0" fmla="*/ 504825 h 533664"/>
                    <a:gd name="connsiteX1" fmla="*/ 466725 w 1285875"/>
                    <a:gd name="connsiteY1" fmla="*/ 481013 h 533664"/>
                    <a:gd name="connsiteX2" fmla="*/ 714375 w 1285875"/>
                    <a:gd name="connsiteY2" fmla="*/ 71438 h 533664"/>
                    <a:gd name="connsiteX3" fmla="*/ 1285875 w 1285875"/>
                    <a:gd name="connsiteY3" fmla="*/ 0 h 533664"/>
                    <a:gd name="connsiteX0" fmla="*/ 0 w 1285875"/>
                    <a:gd name="connsiteY0" fmla="*/ 504825 h 518661"/>
                    <a:gd name="connsiteX1" fmla="*/ 466725 w 1285875"/>
                    <a:gd name="connsiteY1" fmla="*/ 481013 h 518661"/>
                    <a:gd name="connsiteX2" fmla="*/ 714375 w 1285875"/>
                    <a:gd name="connsiteY2" fmla="*/ 71438 h 518661"/>
                    <a:gd name="connsiteX3" fmla="*/ 1285875 w 1285875"/>
                    <a:gd name="connsiteY3" fmla="*/ 0 h 518661"/>
                    <a:gd name="connsiteX0" fmla="*/ 0 w 1285875"/>
                    <a:gd name="connsiteY0" fmla="*/ 504825 h 504825"/>
                    <a:gd name="connsiteX1" fmla="*/ 490537 w 1285875"/>
                    <a:gd name="connsiteY1" fmla="*/ 452438 h 504825"/>
                    <a:gd name="connsiteX2" fmla="*/ 714375 w 1285875"/>
                    <a:gd name="connsiteY2" fmla="*/ 71438 h 504825"/>
                    <a:gd name="connsiteX3" fmla="*/ 1285875 w 1285875"/>
                    <a:gd name="connsiteY3" fmla="*/ 0 h 504825"/>
                    <a:gd name="connsiteX0" fmla="*/ 0 w 1285875"/>
                    <a:gd name="connsiteY0" fmla="*/ 504825 h 504825"/>
                    <a:gd name="connsiteX1" fmla="*/ 512590 w 1285875"/>
                    <a:gd name="connsiteY1" fmla="*/ 426525 h 504825"/>
                    <a:gd name="connsiteX2" fmla="*/ 714375 w 1285875"/>
                    <a:gd name="connsiteY2" fmla="*/ 71438 h 504825"/>
                    <a:gd name="connsiteX3" fmla="*/ 1285875 w 1285875"/>
                    <a:gd name="connsiteY3" fmla="*/ 0 h 504825"/>
                    <a:gd name="connsiteX0" fmla="*/ 0 w 1285875"/>
                    <a:gd name="connsiteY0" fmla="*/ 504825 h 505061"/>
                    <a:gd name="connsiteX1" fmla="*/ 512590 w 1285875"/>
                    <a:gd name="connsiteY1" fmla="*/ 426525 h 505061"/>
                    <a:gd name="connsiteX2" fmla="*/ 714375 w 1285875"/>
                    <a:gd name="connsiteY2" fmla="*/ 71438 h 505061"/>
                    <a:gd name="connsiteX3" fmla="*/ 1285875 w 1285875"/>
                    <a:gd name="connsiteY3" fmla="*/ 0 h 505061"/>
                    <a:gd name="connsiteX0" fmla="*/ 0 w 1285875"/>
                    <a:gd name="connsiteY0" fmla="*/ 504825 h 505300"/>
                    <a:gd name="connsiteX1" fmla="*/ 512590 w 1285875"/>
                    <a:gd name="connsiteY1" fmla="*/ 434203 h 505300"/>
                    <a:gd name="connsiteX2" fmla="*/ 714375 w 1285875"/>
                    <a:gd name="connsiteY2" fmla="*/ 71438 h 505300"/>
                    <a:gd name="connsiteX3" fmla="*/ 1285875 w 1285875"/>
                    <a:gd name="connsiteY3" fmla="*/ 0 h 505300"/>
                    <a:gd name="connsiteX0" fmla="*/ 0 w 1285875"/>
                    <a:gd name="connsiteY0" fmla="*/ 504825 h 505316"/>
                    <a:gd name="connsiteX1" fmla="*/ 512590 w 1285875"/>
                    <a:gd name="connsiteY1" fmla="*/ 434203 h 505316"/>
                    <a:gd name="connsiteX2" fmla="*/ 770358 w 1285875"/>
                    <a:gd name="connsiteY2" fmla="*/ 69518 h 505316"/>
                    <a:gd name="connsiteX3" fmla="*/ 1285875 w 1285875"/>
                    <a:gd name="connsiteY3" fmla="*/ 0 h 505316"/>
                    <a:gd name="connsiteX0" fmla="*/ 0 w 1285875"/>
                    <a:gd name="connsiteY0" fmla="*/ 506127 h 506618"/>
                    <a:gd name="connsiteX1" fmla="*/ 512590 w 1285875"/>
                    <a:gd name="connsiteY1" fmla="*/ 435505 h 506618"/>
                    <a:gd name="connsiteX2" fmla="*/ 770358 w 1285875"/>
                    <a:gd name="connsiteY2" fmla="*/ 70820 h 506618"/>
                    <a:gd name="connsiteX3" fmla="*/ 1285875 w 1285875"/>
                    <a:gd name="connsiteY3" fmla="*/ 1302 h 506618"/>
                    <a:gd name="connsiteX0" fmla="*/ 0 w 1285875"/>
                    <a:gd name="connsiteY0" fmla="*/ 504825 h 505316"/>
                    <a:gd name="connsiteX1" fmla="*/ 512590 w 1285875"/>
                    <a:gd name="connsiteY1" fmla="*/ 434203 h 505316"/>
                    <a:gd name="connsiteX2" fmla="*/ 770358 w 1285875"/>
                    <a:gd name="connsiteY2" fmla="*/ 69518 h 505316"/>
                    <a:gd name="connsiteX3" fmla="*/ 1285875 w 1285875"/>
                    <a:gd name="connsiteY3" fmla="*/ 0 h 505316"/>
                    <a:gd name="connsiteX0" fmla="*/ 0 w 1285875"/>
                    <a:gd name="connsiteY0" fmla="*/ 505456 h 505947"/>
                    <a:gd name="connsiteX1" fmla="*/ 512590 w 1285875"/>
                    <a:gd name="connsiteY1" fmla="*/ 434834 h 505947"/>
                    <a:gd name="connsiteX2" fmla="*/ 770358 w 1285875"/>
                    <a:gd name="connsiteY2" fmla="*/ 70149 h 505947"/>
                    <a:gd name="connsiteX3" fmla="*/ 1285875 w 1285875"/>
                    <a:gd name="connsiteY3" fmla="*/ 631 h 505947"/>
                    <a:gd name="connsiteX0" fmla="*/ 0 w 1285875"/>
                    <a:gd name="connsiteY0" fmla="*/ 505456 h 505457"/>
                    <a:gd name="connsiteX1" fmla="*/ 512590 w 1285875"/>
                    <a:gd name="connsiteY1" fmla="*/ 434834 h 505457"/>
                    <a:gd name="connsiteX2" fmla="*/ 770358 w 1285875"/>
                    <a:gd name="connsiteY2" fmla="*/ 70149 h 505457"/>
                    <a:gd name="connsiteX3" fmla="*/ 1285875 w 1285875"/>
                    <a:gd name="connsiteY3" fmla="*/ 631 h 505457"/>
                    <a:gd name="connsiteX0" fmla="*/ 0 w 1280786"/>
                    <a:gd name="connsiteY0" fmla="*/ 462622 h 462623"/>
                    <a:gd name="connsiteX1" fmla="*/ 512590 w 1280786"/>
                    <a:gd name="connsiteY1" fmla="*/ 392000 h 462623"/>
                    <a:gd name="connsiteX2" fmla="*/ 770358 w 1280786"/>
                    <a:gd name="connsiteY2" fmla="*/ 27315 h 462623"/>
                    <a:gd name="connsiteX3" fmla="*/ 1280786 w 1280786"/>
                    <a:gd name="connsiteY3" fmla="*/ 27859 h 462623"/>
                    <a:gd name="connsiteX0" fmla="*/ 0 w 1280786"/>
                    <a:gd name="connsiteY0" fmla="*/ 434973 h 434973"/>
                    <a:gd name="connsiteX1" fmla="*/ 512590 w 1280786"/>
                    <a:gd name="connsiteY1" fmla="*/ 364351 h 434973"/>
                    <a:gd name="connsiteX2" fmla="*/ 772054 w 1280786"/>
                    <a:gd name="connsiteY2" fmla="*/ 72606 h 434973"/>
                    <a:gd name="connsiteX3" fmla="*/ 1280786 w 1280786"/>
                    <a:gd name="connsiteY3" fmla="*/ 210 h 434973"/>
                    <a:gd name="connsiteX0" fmla="*/ 0 w 1280786"/>
                    <a:gd name="connsiteY0" fmla="*/ 435152 h 435152"/>
                    <a:gd name="connsiteX1" fmla="*/ 512590 w 1280786"/>
                    <a:gd name="connsiteY1" fmla="*/ 364530 h 435152"/>
                    <a:gd name="connsiteX2" fmla="*/ 772054 w 1280786"/>
                    <a:gd name="connsiteY2" fmla="*/ 72785 h 435152"/>
                    <a:gd name="connsiteX3" fmla="*/ 1280786 w 1280786"/>
                    <a:gd name="connsiteY3" fmla="*/ 389 h 435152"/>
                    <a:gd name="connsiteX0" fmla="*/ 0 w 1280786"/>
                    <a:gd name="connsiteY0" fmla="*/ 434767 h 434767"/>
                    <a:gd name="connsiteX1" fmla="*/ 512590 w 1280786"/>
                    <a:gd name="connsiteY1" fmla="*/ 364145 h 434767"/>
                    <a:gd name="connsiteX2" fmla="*/ 772054 w 1280786"/>
                    <a:gd name="connsiteY2" fmla="*/ 72400 h 434767"/>
                    <a:gd name="connsiteX3" fmla="*/ 1280786 w 1280786"/>
                    <a:gd name="connsiteY3" fmla="*/ 4 h 434767"/>
                    <a:gd name="connsiteX0" fmla="*/ 0 w 1280786"/>
                    <a:gd name="connsiteY0" fmla="*/ 434767 h 434767"/>
                    <a:gd name="connsiteX1" fmla="*/ 512590 w 1280786"/>
                    <a:gd name="connsiteY1" fmla="*/ 364145 h 434767"/>
                    <a:gd name="connsiteX2" fmla="*/ 772054 w 1280786"/>
                    <a:gd name="connsiteY2" fmla="*/ 72400 h 434767"/>
                    <a:gd name="connsiteX3" fmla="*/ 1280786 w 1280786"/>
                    <a:gd name="connsiteY3" fmla="*/ 4 h 434767"/>
                    <a:gd name="connsiteX0" fmla="*/ 0 w 1361719"/>
                    <a:gd name="connsiteY0" fmla="*/ 434767 h 434767"/>
                    <a:gd name="connsiteX1" fmla="*/ 512590 w 1361719"/>
                    <a:gd name="connsiteY1" fmla="*/ 364145 h 434767"/>
                    <a:gd name="connsiteX2" fmla="*/ 772054 w 1361719"/>
                    <a:gd name="connsiteY2" fmla="*/ 72400 h 434767"/>
                    <a:gd name="connsiteX3" fmla="*/ 1361719 w 1361719"/>
                    <a:gd name="connsiteY3" fmla="*/ 3 h 4347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61719" h="434767">
                      <a:moveTo>
                        <a:pt x="0" y="434767"/>
                      </a:moveTo>
                      <a:cubicBezTo>
                        <a:pt x="258613" y="434739"/>
                        <a:pt x="383914" y="424540"/>
                        <a:pt x="512590" y="364145"/>
                      </a:cubicBezTo>
                      <a:cubicBezTo>
                        <a:pt x="641266" y="303751"/>
                        <a:pt x="644021" y="133090"/>
                        <a:pt x="772054" y="72400"/>
                      </a:cubicBezTo>
                      <a:cubicBezTo>
                        <a:pt x="900087" y="11710"/>
                        <a:pt x="1104405" y="-236"/>
                        <a:pt x="1361719" y="3"/>
                      </a:cubicBezTo>
                    </a:path>
                  </a:pathLst>
                </a:custGeom>
                <a:noFill/>
                <a:ln w="190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sp>
            <p:nvSpPr>
              <p:cNvPr id="23" name="Retângulo 22"/>
              <p:cNvSpPr/>
              <p:nvPr/>
            </p:nvSpPr>
            <p:spPr>
              <a:xfrm>
                <a:off x="6274585" y="771550"/>
                <a:ext cx="681654" cy="682430"/>
              </a:xfrm>
              <a:prstGeom prst="rect">
                <a:avLst/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Retângulo 23"/>
                <p:cNvSpPr/>
                <p:nvPr/>
              </p:nvSpPr>
              <p:spPr>
                <a:xfrm>
                  <a:off x="7702459" y="2177473"/>
                  <a:ext cx="681654" cy="682430"/>
                </a:xfrm>
                <a:prstGeom prst="rect">
                  <a:avLst/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sz="280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𝐿</m:t>
                        </m:r>
                      </m:oMath>
                    </m:oMathPara>
                  </a14:m>
                  <a:endParaRPr lang="pt-BR" sz="2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4" name="Retângulo 2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02459" y="2177473"/>
                  <a:ext cx="681654" cy="682430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/>
                  </a:stretch>
                </a:blipFill>
                <a:ln w="63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6" name="Conector de seta reta 25"/>
            <p:cNvCxnSpPr>
              <a:stCxn id="23" idx="3"/>
              <a:endCxn id="24" idx="1"/>
            </p:cNvCxnSpPr>
            <p:nvPr/>
          </p:nvCxnSpPr>
          <p:spPr>
            <a:xfrm>
              <a:off x="7239960" y="2518688"/>
              <a:ext cx="462499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Retângulo 28"/>
                <p:cNvSpPr/>
                <p:nvPr/>
              </p:nvSpPr>
              <p:spPr>
                <a:xfrm>
                  <a:off x="7283497" y="2210845"/>
                  <a:ext cx="332142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pt-BR" sz="1400" i="1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pt-BR" sz="1400" b="1" i="1">
                                <a:latin typeface="Cambria Math"/>
                              </a:rPr>
                              <m:t>𝒚</m:t>
                            </m:r>
                          </m:e>
                        </m:acc>
                      </m:oMath>
                    </m:oMathPara>
                  </a14:m>
                  <a:endParaRPr lang="pt-BR" sz="1400" dirty="0"/>
                </a:p>
              </p:txBody>
            </p:sp>
          </mc:Choice>
          <mc:Fallback xmlns="">
            <p:sp>
              <p:nvSpPr>
                <p:cNvPr id="29" name="Retângulo 2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83497" y="2210845"/>
                  <a:ext cx="332142" cy="307777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 t="-3922" r="-1852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0" name="Conector de seta reta 29"/>
            <p:cNvCxnSpPr>
              <a:stCxn id="24" idx="3"/>
            </p:cNvCxnSpPr>
            <p:nvPr/>
          </p:nvCxnSpPr>
          <p:spPr>
            <a:xfrm>
              <a:off x="8384113" y="2518688"/>
              <a:ext cx="462499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Retângulo 33"/>
                <p:cNvSpPr/>
                <p:nvPr/>
              </p:nvSpPr>
              <p:spPr>
                <a:xfrm>
                  <a:off x="8384114" y="2210911"/>
                  <a:ext cx="576064" cy="30777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pt-BR" sz="1400" i="1">
                            <a:latin typeface="Cambria Math"/>
                          </a:rPr>
                          <m:t>𝐿</m:t>
                        </m:r>
                        <m:d>
                          <m:dPr>
                            <m:ctrlPr>
                              <a:rPr lang="pt-BR" sz="1400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pt-BR" sz="1400" b="1" i="1">
                                <a:latin typeface="Cambria Math"/>
                              </a:rPr>
                              <m:t>𝒚</m:t>
                            </m:r>
                            <m:r>
                              <a:rPr lang="pt-BR" sz="1400" i="1">
                                <a:latin typeface="Cambria Math"/>
                              </a:rPr>
                              <m:t>, </m:t>
                            </m:r>
                            <m:acc>
                              <m:accPr>
                                <m:chr m:val="̂"/>
                                <m:ctrlPr>
                                  <a:rPr lang="pt-BR" sz="1400" i="1">
                                    <a:latin typeface="Cambria Math"/>
                                  </a:rPr>
                                </m:ctrlPr>
                              </m:accPr>
                              <m:e>
                                <m:r>
                                  <a:rPr lang="pt-BR" sz="1400" b="1" i="1">
                                    <a:latin typeface="Cambria Math"/>
                                  </a:rPr>
                                  <m:t>𝒚</m:t>
                                </m:r>
                              </m:e>
                            </m:acc>
                          </m:e>
                        </m:d>
                      </m:oMath>
                    </m:oMathPara>
                  </a14:m>
                  <a:endParaRPr lang="pt-BR" sz="1400" dirty="0"/>
                </a:p>
              </p:txBody>
            </p:sp>
          </mc:Choice>
          <mc:Fallback xmlns="">
            <p:sp>
              <p:nvSpPr>
                <p:cNvPr id="34" name="Retângulo 3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84114" y="2210911"/>
                  <a:ext cx="576064" cy="307777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 t="-3922" r="-56842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5" name="Conector de seta reta 34"/>
            <p:cNvCxnSpPr>
              <a:endCxn id="24" idx="2"/>
            </p:cNvCxnSpPr>
            <p:nvPr/>
          </p:nvCxnSpPr>
          <p:spPr>
            <a:xfrm flipV="1">
              <a:off x="8043286" y="2859903"/>
              <a:ext cx="0" cy="517382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Retângulo 38"/>
                <p:cNvSpPr/>
                <p:nvPr/>
              </p:nvSpPr>
              <p:spPr>
                <a:xfrm>
                  <a:off x="8043286" y="2933928"/>
                  <a:ext cx="375423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b="1" i="1">
                            <a:latin typeface="Cambria Math"/>
                          </a:rPr>
                          <m:t>𝒚</m:t>
                        </m:r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39" name="Retângulo 3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3286" y="2933928"/>
                  <a:ext cx="375423" cy="369332"/>
                </a:xfrm>
                <a:prstGeom prst="rect">
                  <a:avLst/>
                </a:prstGeom>
                <a:blipFill rotWithShape="1">
                  <a:blip r:embed="rId6"/>
                  <a:stretch>
                    <a:fillRect b="-4918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1" name="Retângulo 40"/>
            <p:cNvSpPr/>
            <p:nvPr/>
          </p:nvSpPr>
          <p:spPr>
            <a:xfrm>
              <a:off x="5830373" y="1995686"/>
              <a:ext cx="181787" cy="18178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2" name="Retângulo 41"/>
            <p:cNvSpPr/>
            <p:nvPr/>
          </p:nvSpPr>
          <p:spPr>
            <a:xfrm>
              <a:off x="5830373" y="2283758"/>
              <a:ext cx="181787" cy="18178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3" name="Retângulo 42"/>
            <p:cNvSpPr/>
            <p:nvPr/>
          </p:nvSpPr>
          <p:spPr>
            <a:xfrm>
              <a:off x="5686357" y="2571830"/>
              <a:ext cx="469820" cy="18178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pt-BR" dirty="0" smtClean="0">
                  <a:solidFill>
                    <a:schemeClr val="tx1"/>
                  </a:solidFill>
                </a:rPr>
                <a:t>...</a:t>
              </a:r>
              <a:endParaRPr lang="pt-BR" dirty="0">
                <a:solidFill>
                  <a:schemeClr val="tx1"/>
                </a:solidFill>
              </a:endParaRPr>
            </a:p>
          </p:txBody>
        </p:sp>
        <p:sp>
          <p:nvSpPr>
            <p:cNvPr id="44" name="Retângulo 43"/>
            <p:cNvSpPr/>
            <p:nvPr/>
          </p:nvSpPr>
          <p:spPr>
            <a:xfrm>
              <a:off x="5830373" y="2859903"/>
              <a:ext cx="181787" cy="18178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46" name="Conector de seta reta 45"/>
            <p:cNvCxnSpPr>
              <a:stCxn id="41" idx="3"/>
              <a:endCxn id="56" idx="1"/>
            </p:cNvCxnSpPr>
            <p:nvPr/>
          </p:nvCxnSpPr>
          <p:spPr>
            <a:xfrm>
              <a:off x="6012160" y="2086580"/>
              <a:ext cx="546146" cy="362190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ector de seta reta 47"/>
            <p:cNvCxnSpPr>
              <a:stCxn id="42" idx="3"/>
              <a:endCxn id="23" idx="1"/>
            </p:cNvCxnSpPr>
            <p:nvPr/>
          </p:nvCxnSpPr>
          <p:spPr>
            <a:xfrm>
              <a:off x="6012160" y="2374652"/>
              <a:ext cx="546146" cy="144036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ector de seta reta 52"/>
            <p:cNvCxnSpPr>
              <a:stCxn id="44" idx="3"/>
              <a:endCxn id="57" idx="1"/>
            </p:cNvCxnSpPr>
            <p:nvPr/>
          </p:nvCxnSpPr>
          <p:spPr>
            <a:xfrm flipV="1">
              <a:off x="6012160" y="2618423"/>
              <a:ext cx="546146" cy="332374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Retângulo 55"/>
            <p:cNvSpPr/>
            <p:nvPr/>
          </p:nvSpPr>
          <p:spPr>
            <a:xfrm>
              <a:off x="6558306" y="2358337"/>
              <a:ext cx="181787" cy="18086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7" name="Retângulo 56"/>
            <p:cNvSpPr/>
            <p:nvPr/>
          </p:nvSpPr>
          <p:spPr>
            <a:xfrm>
              <a:off x="6558306" y="2537929"/>
              <a:ext cx="181787" cy="16098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66" name="Triângulo isósceles 65"/>
          <p:cNvSpPr/>
          <p:nvPr/>
        </p:nvSpPr>
        <p:spPr>
          <a:xfrm rot="10800000" flipH="1" flipV="1">
            <a:off x="6760439" y="699542"/>
            <a:ext cx="51312" cy="38484"/>
          </a:xfrm>
          <a:prstGeom prst="triangl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67" name="Triângulo isósceles 66"/>
          <p:cNvSpPr/>
          <p:nvPr/>
        </p:nvSpPr>
        <p:spPr>
          <a:xfrm rot="5400000" flipH="1">
            <a:off x="7102014" y="1041403"/>
            <a:ext cx="51312" cy="38484"/>
          </a:xfrm>
          <a:prstGeom prst="triangl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cxnSp>
        <p:nvCxnSpPr>
          <p:cNvPr id="68" name="Conector reto 67"/>
          <p:cNvCxnSpPr>
            <a:endCxn id="66" idx="3"/>
          </p:cNvCxnSpPr>
          <p:nvPr/>
        </p:nvCxnSpPr>
        <p:spPr>
          <a:xfrm flipV="1">
            <a:off x="6785959" y="738026"/>
            <a:ext cx="136" cy="64394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ector reto 68"/>
          <p:cNvCxnSpPr>
            <a:stCxn id="67" idx="3"/>
          </p:cNvCxnSpPr>
          <p:nvPr/>
        </p:nvCxnSpPr>
        <p:spPr>
          <a:xfrm flipH="1">
            <a:off x="6465258" y="1060645"/>
            <a:ext cx="643170" cy="62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Forma livre 69"/>
          <p:cNvSpPr/>
          <p:nvPr/>
        </p:nvSpPr>
        <p:spPr>
          <a:xfrm>
            <a:off x="6465258" y="801528"/>
            <a:ext cx="681105" cy="258812"/>
          </a:xfrm>
          <a:custGeom>
            <a:avLst/>
            <a:gdLst>
              <a:gd name="connsiteX0" fmla="*/ 0 w 1290638"/>
              <a:gd name="connsiteY0" fmla="*/ 476250 h 518901"/>
              <a:gd name="connsiteX1" fmla="*/ 471488 w 1290638"/>
              <a:gd name="connsiteY1" fmla="*/ 481013 h 518901"/>
              <a:gd name="connsiteX2" fmla="*/ 719138 w 1290638"/>
              <a:gd name="connsiteY2" fmla="*/ 71438 h 518901"/>
              <a:gd name="connsiteX3" fmla="*/ 1290638 w 1290638"/>
              <a:gd name="connsiteY3" fmla="*/ 0 h 518901"/>
              <a:gd name="connsiteX0" fmla="*/ 0 w 1285875"/>
              <a:gd name="connsiteY0" fmla="*/ 504825 h 533664"/>
              <a:gd name="connsiteX1" fmla="*/ 466725 w 1285875"/>
              <a:gd name="connsiteY1" fmla="*/ 481013 h 533664"/>
              <a:gd name="connsiteX2" fmla="*/ 714375 w 1285875"/>
              <a:gd name="connsiteY2" fmla="*/ 71438 h 533664"/>
              <a:gd name="connsiteX3" fmla="*/ 1285875 w 1285875"/>
              <a:gd name="connsiteY3" fmla="*/ 0 h 533664"/>
              <a:gd name="connsiteX0" fmla="*/ 0 w 1285875"/>
              <a:gd name="connsiteY0" fmla="*/ 504825 h 518661"/>
              <a:gd name="connsiteX1" fmla="*/ 466725 w 1285875"/>
              <a:gd name="connsiteY1" fmla="*/ 481013 h 518661"/>
              <a:gd name="connsiteX2" fmla="*/ 714375 w 1285875"/>
              <a:gd name="connsiteY2" fmla="*/ 71438 h 518661"/>
              <a:gd name="connsiteX3" fmla="*/ 1285875 w 1285875"/>
              <a:gd name="connsiteY3" fmla="*/ 0 h 518661"/>
              <a:gd name="connsiteX0" fmla="*/ 0 w 1285875"/>
              <a:gd name="connsiteY0" fmla="*/ 504825 h 504825"/>
              <a:gd name="connsiteX1" fmla="*/ 490537 w 1285875"/>
              <a:gd name="connsiteY1" fmla="*/ 452438 h 504825"/>
              <a:gd name="connsiteX2" fmla="*/ 714375 w 1285875"/>
              <a:gd name="connsiteY2" fmla="*/ 71438 h 504825"/>
              <a:gd name="connsiteX3" fmla="*/ 1285875 w 1285875"/>
              <a:gd name="connsiteY3" fmla="*/ 0 h 504825"/>
              <a:gd name="connsiteX0" fmla="*/ 0 w 1285875"/>
              <a:gd name="connsiteY0" fmla="*/ 504825 h 504825"/>
              <a:gd name="connsiteX1" fmla="*/ 512590 w 1285875"/>
              <a:gd name="connsiteY1" fmla="*/ 426525 h 504825"/>
              <a:gd name="connsiteX2" fmla="*/ 714375 w 1285875"/>
              <a:gd name="connsiteY2" fmla="*/ 71438 h 504825"/>
              <a:gd name="connsiteX3" fmla="*/ 1285875 w 1285875"/>
              <a:gd name="connsiteY3" fmla="*/ 0 h 504825"/>
              <a:gd name="connsiteX0" fmla="*/ 0 w 1285875"/>
              <a:gd name="connsiteY0" fmla="*/ 504825 h 505061"/>
              <a:gd name="connsiteX1" fmla="*/ 512590 w 1285875"/>
              <a:gd name="connsiteY1" fmla="*/ 426525 h 505061"/>
              <a:gd name="connsiteX2" fmla="*/ 714375 w 1285875"/>
              <a:gd name="connsiteY2" fmla="*/ 71438 h 505061"/>
              <a:gd name="connsiteX3" fmla="*/ 1285875 w 1285875"/>
              <a:gd name="connsiteY3" fmla="*/ 0 h 505061"/>
              <a:gd name="connsiteX0" fmla="*/ 0 w 1285875"/>
              <a:gd name="connsiteY0" fmla="*/ 504825 h 505300"/>
              <a:gd name="connsiteX1" fmla="*/ 512590 w 1285875"/>
              <a:gd name="connsiteY1" fmla="*/ 434203 h 505300"/>
              <a:gd name="connsiteX2" fmla="*/ 714375 w 1285875"/>
              <a:gd name="connsiteY2" fmla="*/ 71438 h 505300"/>
              <a:gd name="connsiteX3" fmla="*/ 1285875 w 1285875"/>
              <a:gd name="connsiteY3" fmla="*/ 0 h 505300"/>
              <a:gd name="connsiteX0" fmla="*/ 0 w 1285875"/>
              <a:gd name="connsiteY0" fmla="*/ 504825 h 505316"/>
              <a:gd name="connsiteX1" fmla="*/ 512590 w 1285875"/>
              <a:gd name="connsiteY1" fmla="*/ 434203 h 505316"/>
              <a:gd name="connsiteX2" fmla="*/ 770358 w 1285875"/>
              <a:gd name="connsiteY2" fmla="*/ 69518 h 505316"/>
              <a:gd name="connsiteX3" fmla="*/ 1285875 w 1285875"/>
              <a:gd name="connsiteY3" fmla="*/ 0 h 505316"/>
              <a:gd name="connsiteX0" fmla="*/ 0 w 1285875"/>
              <a:gd name="connsiteY0" fmla="*/ 506127 h 506618"/>
              <a:gd name="connsiteX1" fmla="*/ 512590 w 1285875"/>
              <a:gd name="connsiteY1" fmla="*/ 435505 h 506618"/>
              <a:gd name="connsiteX2" fmla="*/ 770358 w 1285875"/>
              <a:gd name="connsiteY2" fmla="*/ 70820 h 506618"/>
              <a:gd name="connsiteX3" fmla="*/ 1285875 w 1285875"/>
              <a:gd name="connsiteY3" fmla="*/ 1302 h 506618"/>
              <a:gd name="connsiteX0" fmla="*/ 0 w 1285875"/>
              <a:gd name="connsiteY0" fmla="*/ 504825 h 505316"/>
              <a:gd name="connsiteX1" fmla="*/ 512590 w 1285875"/>
              <a:gd name="connsiteY1" fmla="*/ 434203 h 505316"/>
              <a:gd name="connsiteX2" fmla="*/ 770358 w 1285875"/>
              <a:gd name="connsiteY2" fmla="*/ 69518 h 505316"/>
              <a:gd name="connsiteX3" fmla="*/ 1285875 w 1285875"/>
              <a:gd name="connsiteY3" fmla="*/ 0 h 505316"/>
              <a:gd name="connsiteX0" fmla="*/ 0 w 1285875"/>
              <a:gd name="connsiteY0" fmla="*/ 505456 h 505947"/>
              <a:gd name="connsiteX1" fmla="*/ 512590 w 1285875"/>
              <a:gd name="connsiteY1" fmla="*/ 434834 h 505947"/>
              <a:gd name="connsiteX2" fmla="*/ 770358 w 1285875"/>
              <a:gd name="connsiteY2" fmla="*/ 70149 h 505947"/>
              <a:gd name="connsiteX3" fmla="*/ 1285875 w 1285875"/>
              <a:gd name="connsiteY3" fmla="*/ 631 h 505947"/>
              <a:gd name="connsiteX0" fmla="*/ 0 w 1285875"/>
              <a:gd name="connsiteY0" fmla="*/ 505456 h 505457"/>
              <a:gd name="connsiteX1" fmla="*/ 512590 w 1285875"/>
              <a:gd name="connsiteY1" fmla="*/ 434834 h 505457"/>
              <a:gd name="connsiteX2" fmla="*/ 770358 w 1285875"/>
              <a:gd name="connsiteY2" fmla="*/ 70149 h 505457"/>
              <a:gd name="connsiteX3" fmla="*/ 1285875 w 1285875"/>
              <a:gd name="connsiteY3" fmla="*/ 631 h 505457"/>
              <a:gd name="connsiteX0" fmla="*/ 0 w 1280786"/>
              <a:gd name="connsiteY0" fmla="*/ 462622 h 462623"/>
              <a:gd name="connsiteX1" fmla="*/ 512590 w 1280786"/>
              <a:gd name="connsiteY1" fmla="*/ 392000 h 462623"/>
              <a:gd name="connsiteX2" fmla="*/ 770358 w 1280786"/>
              <a:gd name="connsiteY2" fmla="*/ 27315 h 462623"/>
              <a:gd name="connsiteX3" fmla="*/ 1280786 w 1280786"/>
              <a:gd name="connsiteY3" fmla="*/ 27859 h 462623"/>
              <a:gd name="connsiteX0" fmla="*/ 0 w 1280786"/>
              <a:gd name="connsiteY0" fmla="*/ 434973 h 434973"/>
              <a:gd name="connsiteX1" fmla="*/ 512590 w 1280786"/>
              <a:gd name="connsiteY1" fmla="*/ 364351 h 434973"/>
              <a:gd name="connsiteX2" fmla="*/ 772054 w 1280786"/>
              <a:gd name="connsiteY2" fmla="*/ 72606 h 434973"/>
              <a:gd name="connsiteX3" fmla="*/ 1280786 w 1280786"/>
              <a:gd name="connsiteY3" fmla="*/ 210 h 434973"/>
              <a:gd name="connsiteX0" fmla="*/ 0 w 1280786"/>
              <a:gd name="connsiteY0" fmla="*/ 435152 h 435152"/>
              <a:gd name="connsiteX1" fmla="*/ 512590 w 1280786"/>
              <a:gd name="connsiteY1" fmla="*/ 364530 h 435152"/>
              <a:gd name="connsiteX2" fmla="*/ 772054 w 1280786"/>
              <a:gd name="connsiteY2" fmla="*/ 72785 h 435152"/>
              <a:gd name="connsiteX3" fmla="*/ 1280786 w 1280786"/>
              <a:gd name="connsiteY3" fmla="*/ 389 h 435152"/>
              <a:gd name="connsiteX0" fmla="*/ 0 w 1280786"/>
              <a:gd name="connsiteY0" fmla="*/ 434767 h 434767"/>
              <a:gd name="connsiteX1" fmla="*/ 512590 w 1280786"/>
              <a:gd name="connsiteY1" fmla="*/ 364145 h 434767"/>
              <a:gd name="connsiteX2" fmla="*/ 772054 w 1280786"/>
              <a:gd name="connsiteY2" fmla="*/ 72400 h 434767"/>
              <a:gd name="connsiteX3" fmla="*/ 1280786 w 1280786"/>
              <a:gd name="connsiteY3" fmla="*/ 4 h 434767"/>
              <a:gd name="connsiteX0" fmla="*/ 0 w 1280786"/>
              <a:gd name="connsiteY0" fmla="*/ 434767 h 434767"/>
              <a:gd name="connsiteX1" fmla="*/ 512590 w 1280786"/>
              <a:gd name="connsiteY1" fmla="*/ 364145 h 434767"/>
              <a:gd name="connsiteX2" fmla="*/ 772054 w 1280786"/>
              <a:gd name="connsiteY2" fmla="*/ 72400 h 434767"/>
              <a:gd name="connsiteX3" fmla="*/ 1280786 w 1280786"/>
              <a:gd name="connsiteY3" fmla="*/ 4 h 434767"/>
              <a:gd name="connsiteX0" fmla="*/ 0 w 1361719"/>
              <a:gd name="connsiteY0" fmla="*/ 434767 h 434767"/>
              <a:gd name="connsiteX1" fmla="*/ 512590 w 1361719"/>
              <a:gd name="connsiteY1" fmla="*/ 364145 h 434767"/>
              <a:gd name="connsiteX2" fmla="*/ 772054 w 1361719"/>
              <a:gd name="connsiteY2" fmla="*/ 72400 h 434767"/>
              <a:gd name="connsiteX3" fmla="*/ 1361719 w 1361719"/>
              <a:gd name="connsiteY3" fmla="*/ 3 h 434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61719" h="434767">
                <a:moveTo>
                  <a:pt x="0" y="434767"/>
                </a:moveTo>
                <a:cubicBezTo>
                  <a:pt x="258613" y="434739"/>
                  <a:pt x="383914" y="424540"/>
                  <a:pt x="512590" y="364145"/>
                </a:cubicBezTo>
                <a:cubicBezTo>
                  <a:pt x="641266" y="303751"/>
                  <a:pt x="644021" y="133090"/>
                  <a:pt x="772054" y="72400"/>
                </a:cubicBezTo>
                <a:cubicBezTo>
                  <a:pt x="900087" y="11710"/>
                  <a:pt x="1104405" y="-236"/>
                  <a:pt x="1361719" y="3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5" name="Retângulo 64"/>
          <p:cNvSpPr/>
          <p:nvPr/>
        </p:nvSpPr>
        <p:spPr>
          <a:xfrm>
            <a:off x="6465258" y="699542"/>
            <a:ext cx="681654" cy="682430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1" name="Retângulo 70"/>
          <p:cNvSpPr/>
          <p:nvPr/>
        </p:nvSpPr>
        <p:spPr>
          <a:xfrm>
            <a:off x="6465258" y="880406"/>
            <a:ext cx="181787" cy="1808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2" name="Retângulo 71"/>
          <p:cNvSpPr/>
          <p:nvPr/>
        </p:nvSpPr>
        <p:spPr>
          <a:xfrm>
            <a:off x="6465258" y="1059998"/>
            <a:ext cx="181787" cy="1609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88" name="Conector reto 87"/>
          <p:cNvCxnSpPr/>
          <p:nvPr/>
        </p:nvCxnSpPr>
        <p:spPr>
          <a:xfrm>
            <a:off x="6404118" y="930934"/>
            <a:ext cx="497657" cy="0"/>
          </a:xfrm>
          <a:prstGeom prst="line">
            <a:avLst/>
          </a:prstGeom>
          <a:ln w="38100">
            <a:solidFill>
              <a:srgbClr val="FF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etângulo 90"/>
          <p:cNvSpPr/>
          <p:nvPr/>
        </p:nvSpPr>
        <p:spPr>
          <a:xfrm>
            <a:off x="6214768" y="1381972"/>
            <a:ext cx="1144152" cy="2407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pt-BR" sz="1050" dirty="0" smtClean="0">
                <a:solidFill>
                  <a:schemeClr val="tx1"/>
                </a:solidFill>
              </a:rPr>
              <a:t>Logística</a:t>
            </a:r>
            <a:endParaRPr lang="pt-BR" sz="1050" dirty="0">
              <a:solidFill>
                <a:schemeClr val="tx1"/>
              </a:solidFill>
            </a:endParaRPr>
          </a:p>
        </p:txBody>
      </p:sp>
      <p:sp>
        <p:nvSpPr>
          <p:cNvPr id="93" name="Retângulo 92"/>
          <p:cNvSpPr/>
          <p:nvPr/>
        </p:nvSpPr>
        <p:spPr>
          <a:xfrm>
            <a:off x="5919111" y="810538"/>
            <a:ext cx="485417" cy="2407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36000" rtlCol="0" anchor="ctr"/>
          <a:lstStyle/>
          <a:p>
            <a:pPr algn="r"/>
            <a:r>
              <a:rPr lang="el-GR" sz="1000" dirty="0" smtClean="0">
                <a:solidFill>
                  <a:schemeClr val="tx1"/>
                </a:solidFill>
              </a:rPr>
              <a:t>θ</a:t>
            </a:r>
            <a:r>
              <a:rPr lang="pt-BR" sz="1000" dirty="0" smtClean="0">
                <a:solidFill>
                  <a:schemeClr val="tx1"/>
                </a:solidFill>
              </a:rPr>
              <a:t> = 0,5</a:t>
            </a:r>
            <a:endParaRPr lang="pt-BR" sz="1000" dirty="0">
              <a:solidFill>
                <a:schemeClr val="tx1"/>
              </a:solidFill>
            </a:endParaRPr>
          </a:p>
        </p:txBody>
      </p:sp>
      <p:sp>
        <p:nvSpPr>
          <p:cNvPr id="97" name="Retângulo 96"/>
          <p:cNvSpPr/>
          <p:nvPr/>
        </p:nvSpPr>
        <p:spPr>
          <a:xfrm>
            <a:off x="5979841" y="681125"/>
            <a:ext cx="485417" cy="2407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36000" rtlCol="0" anchor="ctr"/>
          <a:lstStyle/>
          <a:p>
            <a:pPr algn="r"/>
            <a:r>
              <a:rPr lang="pt-BR" sz="1000" dirty="0" smtClean="0">
                <a:solidFill>
                  <a:schemeClr val="tx1"/>
                </a:solidFill>
              </a:rPr>
              <a:t>1,0</a:t>
            </a:r>
            <a:endParaRPr lang="pt-BR" sz="1000" dirty="0">
              <a:solidFill>
                <a:schemeClr val="tx1"/>
              </a:solidFill>
            </a:endParaRPr>
          </a:p>
        </p:txBody>
      </p:sp>
      <p:sp>
        <p:nvSpPr>
          <p:cNvPr id="98" name="Retângulo 97"/>
          <p:cNvSpPr/>
          <p:nvPr/>
        </p:nvSpPr>
        <p:spPr>
          <a:xfrm>
            <a:off x="5979841" y="1178591"/>
            <a:ext cx="485417" cy="2407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36000" rtlCol="0" anchor="ctr"/>
          <a:lstStyle/>
          <a:p>
            <a:pPr algn="r"/>
            <a:r>
              <a:rPr lang="pt-BR" sz="1000" dirty="0" smtClean="0">
                <a:solidFill>
                  <a:schemeClr val="tx1"/>
                </a:solidFill>
              </a:rPr>
              <a:t>–1,0</a:t>
            </a:r>
            <a:endParaRPr lang="pt-BR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1672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Entropia cruzada para </a:t>
            </a:r>
            <a:r>
              <a:rPr lang="pt-BR" dirty="0" smtClean="0"/>
              <a:t>M=2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10000"/>
              </a:bodyPr>
              <a:lstStyle/>
              <a:p>
                <a:r>
                  <a:rPr lang="pt-BR" dirty="0" smtClean="0"/>
                  <a:t>2 classes, classificação correta:</a:t>
                </a:r>
                <a:endParaRPr lang="pt-BR" dirty="0"/>
              </a:p>
              <a:p>
                <a:pPr lvl="1"/>
                <a14:m>
                  <m:oMath xmlns:m="http://schemas.openxmlformats.org/officeDocument/2006/math">
                    <m:r>
                      <a:rPr lang="pt-BR" b="1" i="1">
                        <a:latin typeface="Cambria Math"/>
                      </a:rPr>
                      <m:t>𝒚</m:t>
                    </m:r>
                    <m:r>
                      <a:rPr lang="pt-BR" i="1">
                        <a:latin typeface="Cambria Math"/>
                      </a:rPr>
                      <m:t>=[0]</m:t>
                    </m:r>
                  </m:oMath>
                </a14:m>
                <a:endParaRPr lang="pt-BR" dirty="0"/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pt-BR" i="1">
                            <a:latin typeface="Cambria Math"/>
                          </a:rPr>
                        </m:ctrlPr>
                      </m:accPr>
                      <m:e>
                        <m:r>
                          <a:rPr lang="pt-BR" b="1" i="1">
                            <a:latin typeface="Cambria Math"/>
                          </a:rPr>
                          <m:t>𝒚</m:t>
                        </m:r>
                      </m:e>
                    </m:acc>
                    <m:r>
                      <a:rPr lang="pt-BR" i="1">
                        <a:latin typeface="Cambria Math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pt-BR" i="1">
                            <a:latin typeface="Cambria Math"/>
                          </a:rPr>
                        </m:ctrlPr>
                      </m:dPr>
                      <m:e>
                        <m:r>
                          <a:rPr lang="pt-BR" i="1">
                            <a:latin typeface="Cambria Math"/>
                          </a:rPr>
                          <m:t>0,20</m:t>
                        </m:r>
                      </m:e>
                    </m:d>
                  </m:oMath>
                </a14:m>
                <a:endParaRPr lang="pt-BR" dirty="0"/>
              </a:p>
              <a:p>
                <a:pPr lvl="1"/>
                <a14:m>
                  <m:oMath xmlns:m="http://schemas.openxmlformats.org/officeDocument/2006/math">
                    <m:r>
                      <a:rPr lang="pt-BR" i="1">
                        <a:latin typeface="Cambria Math"/>
                      </a:rPr>
                      <m:t>𝐿</m:t>
                    </m:r>
                    <m:d>
                      <m:dPr>
                        <m:ctrlPr>
                          <a:rPr lang="pt-BR" i="1">
                            <a:latin typeface="Cambria Math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/>
                          </a:rPr>
                          <m:t>𝒚</m:t>
                        </m:r>
                        <m:r>
                          <a:rPr lang="pt-BR" i="1">
                            <a:latin typeface="Cambria Math"/>
                          </a:rPr>
                          <m:t>, </m:t>
                        </m:r>
                        <m:acc>
                          <m:accPr>
                            <m:chr m:val="̂"/>
                            <m:ctrlPr>
                              <a:rPr lang="pt-BR" i="1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pt-BR" b="1" i="1">
                                <a:latin typeface="Cambria Math"/>
                              </a:rPr>
                              <m:t>𝒚</m:t>
                            </m:r>
                          </m:e>
                        </m:acc>
                      </m:e>
                    </m:d>
                    <m:r>
                      <a:rPr lang="pt-BR" i="1">
                        <a:latin typeface="Cambria Math"/>
                      </a:rPr>
                      <m:t>=−</m:t>
                    </m:r>
                    <m:d>
                      <m:dPr>
                        <m:ctrlPr>
                          <a:rPr lang="pt-BR" i="1">
                            <a:latin typeface="Cambria Math"/>
                          </a:rPr>
                        </m:ctrlPr>
                      </m:dPr>
                      <m:e>
                        <m:r>
                          <a:rPr lang="pt-BR" i="1">
                            <a:latin typeface="Cambria Math"/>
                          </a:rPr>
                          <m:t>0</m:t>
                        </m:r>
                        <m:r>
                          <a:rPr lang="pt-BR" i="1">
                            <a:latin typeface="Cambria Math"/>
                            <a:ea typeface="Cambria Math"/>
                          </a:rPr>
                          <m:t>×</m:t>
                        </m:r>
                        <m:func>
                          <m:funcPr>
                            <m:ctrlPr>
                              <a:rPr lang="pt-BR" i="1">
                                <a:latin typeface="Cambria Math"/>
                                <a:ea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pt-BR">
                                <a:latin typeface="Cambria Math"/>
                                <a:ea typeface="Cambria Math"/>
                              </a:rPr>
                              <m:t>log</m:t>
                            </m:r>
                          </m:fName>
                          <m:e>
                            <m:r>
                              <a:rPr lang="pt-BR" i="1">
                                <a:latin typeface="Cambria Math"/>
                                <a:ea typeface="Cambria Math"/>
                              </a:rPr>
                              <m:t>0,2</m:t>
                            </m:r>
                          </m:e>
                        </m:func>
                        <m:r>
                          <a:rPr lang="pt-BR" i="1">
                            <a:latin typeface="Cambria Math"/>
                            <a:ea typeface="Cambria Math"/>
                          </a:rPr>
                          <m:t>+</m:t>
                        </m:r>
                        <m:d>
                          <m:dPr>
                            <m:ctrlPr>
                              <a:rPr lang="pt-BR" i="1">
                                <a:latin typeface="Cambria Math"/>
                                <a:ea typeface="Cambria Math"/>
                              </a:rPr>
                            </m:ctrlPr>
                          </m:dPr>
                          <m:e>
                            <m:r>
                              <a:rPr lang="pt-BR" i="1">
                                <a:latin typeface="Cambria Math"/>
                                <a:ea typeface="Cambria Math"/>
                              </a:rPr>
                              <m:t>1−</m:t>
                            </m:r>
                            <m:r>
                              <a:rPr lang="pt-BR" i="1">
                                <a:latin typeface="Cambria Math"/>
                              </a:rPr>
                              <m:t>0</m:t>
                            </m:r>
                          </m:e>
                        </m:d>
                        <m:r>
                          <a:rPr lang="pt-BR" i="1">
                            <a:latin typeface="Cambria Math"/>
                            <a:ea typeface="Cambria Math"/>
                          </a:rPr>
                          <m:t>×</m:t>
                        </m:r>
                        <m:func>
                          <m:funcPr>
                            <m:ctrlPr>
                              <a:rPr lang="pt-BR" i="1">
                                <a:latin typeface="Cambria Math"/>
                                <a:ea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pt-BR">
                                <a:latin typeface="Cambria Math"/>
                                <a:ea typeface="Cambria Math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pt-BR" i="1">
                                    <a:latin typeface="Cambria Math"/>
                                    <a:ea typeface="Cambria Math"/>
                                  </a:rPr>
                                </m:ctrlPr>
                              </m:dPr>
                              <m:e>
                                <m:r>
                                  <a:rPr lang="pt-BR" i="1">
                                    <a:latin typeface="Cambria Math"/>
                                    <a:ea typeface="Cambria Math"/>
                                  </a:rPr>
                                  <m:t>1−0,2</m:t>
                                </m:r>
                              </m:e>
                            </m:d>
                          </m:e>
                        </m:func>
                      </m:e>
                    </m:d>
                  </m:oMath>
                </a14:m>
                <a:endParaRPr lang="pt-BR" dirty="0">
                  <a:ea typeface="Cambria Math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pt-BR" i="1">
                        <a:latin typeface="Cambria Math"/>
                      </a:rPr>
                      <m:t>𝐿</m:t>
                    </m:r>
                    <m:d>
                      <m:dPr>
                        <m:ctrlPr>
                          <a:rPr lang="pt-BR" i="1">
                            <a:latin typeface="Cambria Math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/>
                          </a:rPr>
                          <m:t>𝒚</m:t>
                        </m:r>
                        <m:r>
                          <a:rPr lang="pt-BR" i="1">
                            <a:latin typeface="Cambria Math"/>
                          </a:rPr>
                          <m:t>, </m:t>
                        </m:r>
                        <m:acc>
                          <m:accPr>
                            <m:chr m:val="̂"/>
                            <m:ctrlPr>
                              <a:rPr lang="pt-BR" i="1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pt-BR" b="1" i="1">
                                <a:latin typeface="Cambria Math"/>
                              </a:rPr>
                              <m:t>𝒚</m:t>
                            </m:r>
                          </m:e>
                        </m:acc>
                      </m:e>
                    </m:d>
                    <m:r>
                      <a:rPr lang="pt-BR" i="1">
                        <a:latin typeface="Cambria Math"/>
                      </a:rPr>
                      <m:t>=−</m:t>
                    </m:r>
                    <m:d>
                      <m:dPr>
                        <m:ctrlPr>
                          <a:rPr lang="pt-BR" i="1">
                            <a:latin typeface="Cambria Math"/>
                          </a:rPr>
                        </m:ctrlPr>
                      </m:dPr>
                      <m:e>
                        <m:r>
                          <a:rPr lang="pt-BR" i="1">
                            <a:latin typeface="Cambria Math"/>
                          </a:rPr>
                          <m:t>0</m:t>
                        </m:r>
                        <m:r>
                          <a:rPr lang="pt-BR" i="1">
                            <a:latin typeface="Cambria Math"/>
                            <a:ea typeface="Cambria Math"/>
                          </a:rPr>
                          <m:t>×</m:t>
                        </m:r>
                        <m:func>
                          <m:funcPr>
                            <m:ctrlPr>
                              <a:rPr lang="pt-BR" i="1">
                                <a:latin typeface="Cambria Math"/>
                                <a:ea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pt-BR">
                                <a:latin typeface="Cambria Math"/>
                                <a:ea typeface="Cambria Math"/>
                              </a:rPr>
                              <m:t>log</m:t>
                            </m:r>
                          </m:fName>
                          <m:e>
                            <m:r>
                              <a:rPr lang="pt-BR" i="1">
                                <a:latin typeface="Cambria Math"/>
                                <a:ea typeface="Cambria Math"/>
                              </a:rPr>
                              <m:t>0,2</m:t>
                            </m:r>
                          </m:e>
                        </m:func>
                        <m:r>
                          <a:rPr lang="pt-BR" i="1">
                            <a:latin typeface="Cambria Math"/>
                            <a:ea typeface="Cambria Math"/>
                          </a:rPr>
                          <m:t>+</m:t>
                        </m:r>
                        <m:d>
                          <m:dPr>
                            <m:ctrlPr>
                              <a:rPr lang="pt-BR" i="1">
                                <a:latin typeface="Cambria Math"/>
                                <a:ea typeface="Cambria Math"/>
                              </a:rPr>
                            </m:ctrlPr>
                          </m:dPr>
                          <m:e>
                            <m:r>
                              <a:rPr lang="pt-BR" i="1">
                                <a:latin typeface="Cambria Math"/>
                                <a:ea typeface="Cambria Math"/>
                              </a:rPr>
                              <m:t>1</m:t>
                            </m:r>
                          </m:e>
                        </m:d>
                        <m:r>
                          <a:rPr lang="pt-BR" i="1">
                            <a:latin typeface="Cambria Math"/>
                            <a:ea typeface="Cambria Math"/>
                          </a:rPr>
                          <m:t>×</m:t>
                        </m:r>
                        <m:func>
                          <m:funcPr>
                            <m:ctrlPr>
                              <a:rPr lang="pt-BR" i="1">
                                <a:latin typeface="Cambria Math"/>
                                <a:ea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pt-BR">
                                <a:latin typeface="Cambria Math"/>
                                <a:ea typeface="Cambria Math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pt-BR" i="1">
                                    <a:latin typeface="Cambria Math"/>
                                    <a:ea typeface="Cambria Math"/>
                                  </a:rPr>
                                </m:ctrlPr>
                              </m:dPr>
                              <m:e>
                                <m:r>
                                  <a:rPr lang="pt-BR" i="1">
                                    <a:latin typeface="Cambria Math"/>
                                    <a:ea typeface="Cambria Math"/>
                                  </a:rPr>
                                  <m:t>0,8</m:t>
                                </m:r>
                              </m:e>
                            </m:d>
                          </m:e>
                        </m:func>
                      </m:e>
                    </m:d>
                    <m:r>
                      <a:rPr lang="pt-BR" i="1">
                        <a:latin typeface="Cambria Math"/>
                        <a:ea typeface="Cambria Math"/>
                      </a:rPr>
                      <m:t>=−</m:t>
                    </m:r>
                    <m:d>
                      <m:dPr>
                        <m:ctrlPr>
                          <a:rPr lang="pt-BR" i="1"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pt-BR" i="1">
                                <a:latin typeface="Cambria Math"/>
                                <a:ea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pt-BR">
                                <a:latin typeface="Cambria Math"/>
                                <a:ea typeface="Cambria Math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pt-BR" i="1">
                                    <a:latin typeface="Cambria Math"/>
                                    <a:ea typeface="Cambria Math"/>
                                  </a:rPr>
                                </m:ctrlPr>
                              </m:dPr>
                              <m:e>
                                <m:r>
                                  <a:rPr lang="pt-BR" i="1">
                                    <a:latin typeface="Cambria Math"/>
                                    <a:ea typeface="Cambria Math"/>
                                  </a:rPr>
                                  <m:t>0,8</m:t>
                                </m:r>
                              </m:e>
                            </m:d>
                          </m:e>
                        </m:func>
                      </m:e>
                    </m:d>
                    <m:r>
                      <a:rPr lang="pt-BR" i="1">
                        <a:latin typeface="Cambria Math"/>
                        <a:ea typeface="Cambria Math"/>
                      </a:rPr>
                      <m:t>=0,09691</m:t>
                    </m:r>
                  </m:oMath>
                </a14:m>
                <a:endParaRPr lang="pt-BR" dirty="0"/>
              </a:p>
              <a:p>
                <a:r>
                  <a:rPr lang="pt-BR" dirty="0"/>
                  <a:t>2 classes, classificação correta: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pt-BR" b="1" i="1">
                        <a:latin typeface="Cambria Math"/>
                      </a:rPr>
                      <m:t>𝒚</m:t>
                    </m:r>
                    <m:r>
                      <a:rPr lang="pt-BR" i="1">
                        <a:latin typeface="Cambria Math"/>
                      </a:rPr>
                      <m:t>=[1]</m:t>
                    </m:r>
                  </m:oMath>
                </a14:m>
                <a:endParaRPr lang="pt-BR" dirty="0"/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pt-BR" i="1">
                            <a:latin typeface="Cambria Math"/>
                          </a:rPr>
                        </m:ctrlPr>
                      </m:accPr>
                      <m:e>
                        <m:r>
                          <a:rPr lang="pt-BR" b="1" i="1">
                            <a:latin typeface="Cambria Math"/>
                          </a:rPr>
                          <m:t>𝒚</m:t>
                        </m:r>
                      </m:e>
                    </m:acc>
                    <m:r>
                      <a:rPr lang="pt-BR" i="1">
                        <a:latin typeface="Cambria Math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pt-BR" i="1">
                            <a:latin typeface="Cambria Math"/>
                          </a:rPr>
                        </m:ctrlPr>
                      </m:dPr>
                      <m:e>
                        <m:r>
                          <a:rPr lang="pt-BR" i="1">
                            <a:latin typeface="Cambria Math"/>
                          </a:rPr>
                          <m:t>0,92</m:t>
                        </m:r>
                      </m:e>
                    </m:d>
                  </m:oMath>
                </a14:m>
                <a:endParaRPr lang="pt-BR" dirty="0"/>
              </a:p>
              <a:p>
                <a:pPr lvl="1"/>
                <a14:m>
                  <m:oMath xmlns:m="http://schemas.openxmlformats.org/officeDocument/2006/math">
                    <m:r>
                      <a:rPr lang="pt-BR" i="1">
                        <a:latin typeface="Cambria Math"/>
                      </a:rPr>
                      <m:t>𝐿</m:t>
                    </m:r>
                    <m:d>
                      <m:dPr>
                        <m:ctrlPr>
                          <a:rPr lang="pt-BR" i="1">
                            <a:latin typeface="Cambria Math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/>
                          </a:rPr>
                          <m:t>𝒚</m:t>
                        </m:r>
                        <m:r>
                          <a:rPr lang="pt-BR" i="1">
                            <a:latin typeface="Cambria Math"/>
                          </a:rPr>
                          <m:t>, </m:t>
                        </m:r>
                        <m:acc>
                          <m:accPr>
                            <m:chr m:val="̂"/>
                            <m:ctrlPr>
                              <a:rPr lang="pt-BR" i="1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pt-BR" b="1" i="1">
                                <a:latin typeface="Cambria Math"/>
                              </a:rPr>
                              <m:t>𝒚</m:t>
                            </m:r>
                          </m:e>
                        </m:acc>
                      </m:e>
                    </m:d>
                    <m:r>
                      <a:rPr lang="pt-BR" i="1">
                        <a:latin typeface="Cambria Math"/>
                      </a:rPr>
                      <m:t>=−</m:t>
                    </m:r>
                    <m:d>
                      <m:dPr>
                        <m:ctrlPr>
                          <a:rPr lang="pt-BR" i="1">
                            <a:latin typeface="Cambria Math"/>
                          </a:rPr>
                        </m:ctrlPr>
                      </m:dPr>
                      <m:e>
                        <m:r>
                          <a:rPr lang="pt-BR" i="1">
                            <a:latin typeface="Cambria Math"/>
                          </a:rPr>
                          <m:t>1</m:t>
                        </m:r>
                        <m:r>
                          <a:rPr lang="pt-BR" i="1">
                            <a:latin typeface="Cambria Math"/>
                            <a:ea typeface="Cambria Math"/>
                          </a:rPr>
                          <m:t>×</m:t>
                        </m:r>
                        <m:func>
                          <m:funcPr>
                            <m:ctrlPr>
                              <a:rPr lang="pt-BR" i="1">
                                <a:latin typeface="Cambria Math"/>
                                <a:ea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pt-BR">
                                <a:latin typeface="Cambria Math"/>
                                <a:ea typeface="Cambria Math"/>
                              </a:rPr>
                              <m:t>log</m:t>
                            </m:r>
                          </m:fName>
                          <m:e>
                            <m:r>
                              <a:rPr lang="pt-BR" i="1">
                                <a:latin typeface="Cambria Math"/>
                                <a:ea typeface="Cambria Math"/>
                              </a:rPr>
                              <m:t>0,92</m:t>
                            </m:r>
                          </m:e>
                        </m:func>
                        <m:r>
                          <a:rPr lang="pt-BR" i="1">
                            <a:latin typeface="Cambria Math"/>
                            <a:ea typeface="Cambria Math"/>
                          </a:rPr>
                          <m:t>+</m:t>
                        </m:r>
                        <m:d>
                          <m:dPr>
                            <m:ctrlPr>
                              <a:rPr lang="pt-BR" i="1">
                                <a:latin typeface="Cambria Math"/>
                                <a:ea typeface="Cambria Math"/>
                              </a:rPr>
                            </m:ctrlPr>
                          </m:dPr>
                          <m:e>
                            <m:r>
                              <a:rPr lang="pt-BR" i="1">
                                <a:latin typeface="Cambria Math"/>
                                <a:ea typeface="Cambria Math"/>
                              </a:rPr>
                              <m:t>1−</m:t>
                            </m:r>
                            <m:r>
                              <a:rPr lang="pt-BR" i="1">
                                <a:latin typeface="Cambria Math"/>
                              </a:rPr>
                              <m:t>1</m:t>
                            </m:r>
                          </m:e>
                        </m:d>
                        <m:r>
                          <a:rPr lang="pt-BR" i="1">
                            <a:latin typeface="Cambria Math"/>
                            <a:ea typeface="Cambria Math"/>
                          </a:rPr>
                          <m:t>×</m:t>
                        </m:r>
                        <m:func>
                          <m:funcPr>
                            <m:ctrlPr>
                              <a:rPr lang="pt-BR" i="1">
                                <a:latin typeface="Cambria Math"/>
                                <a:ea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pt-BR">
                                <a:latin typeface="Cambria Math"/>
                                <a:ea typeface="Cambria Math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pt-BR" i="1">
                                    <a:latin typeface="Cambria Math"/>
                                    <a:ea typeface="Cambria Math"/>
                                  </a:rPr>
                                </m:ctrlPr>
                              </m:dPr>
                              <m:e>
                                <m:r>
                                  <a:rPr lang="pt-BR" i="1">
                                    <a:latin typeface="Cambria Math"/>
                                    <a:ea typeface="Cambria Math"/>
                                  </a:rPr>
                                  <m:t>1−0,92</m:t>
                                </m:r>
                              </m:e>
                            </m:d>
                          </m:e>
                        </m:func>
                      </m:e>
                    </m:d>
                  </m:oMath>
                </a14:m>
                <a:endParaRPr lang="pt-BR" dirty="0">
                  <a:ea typeface="Cambria Math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pt-BR" i="1">
                        <a:latin typeface="Cambria Math"/>
                      </a:rPr>
                      <m:t>𝐿</m:t>
                    </m:r>
                    <m:d>
                      <m:dPr>
                        <m:ctrlPr>
                          <a:rPr lang="pt-BR" i="1">
                            <a:latin typeface="Cambria Math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/>
                          </a:rPr>
                          <m:t>𝒚</m:t>
                        </m:r>
                        <m:r>
                          <a:rPr lang="pt-BR" i="1">
                            <a:latin typeface="Cambria Math"/>
                          </a:rPr>
                          <m:t>, </m:t>
                        </m:r>
                        <m:acc>
                          <m:accPr>
                            <m:chr m:val="̂"/>
                            <m:ctrlPr>
                              <a:rPr lang="pt-BR" i="1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pt-BR" b="1" i="1">
                                <a:latin typeface="Cambria Math"/>
                              </a:rPr>
                              <m:t>𝒚</m:t>
                            </m:r>
                          </m:e>
                        </m:acc>
                      </m:e>
                    </m:d>
                    <m:r>
                      <a:rPr lang="pt-BR" i="1">
                        <a:latin typeface="Cambria Math"/>
                      </a:rPr>
                      <m:t>=−</m:t>
                    </m:r>
                    <m:d>
                      <m:dPr>
                        <m:ctrlPr>
                          <a:rPr lang="pt-BR" i="1">
                            <a:latin typeface="Cambria Math"/>
                          </a:rPr>
                        </m:ctrlPr>
                      </m:dPr>
                      <m:e>
                        <m:r>
                          <a:rPr lang="pt-BR" i="1">
                            <a:latin typeface="Cambria Math"/>
                          </a:rPr>
                          <m:t>1</m:t>
                        </m:r>
                        <m:r>
                          <a:rPr lang="pt-BR" i="1">
                            <a:latin typeface="Cambria Math"/>
                            <a:ea typeface="Cambria Math"/>
                          </a:rPr>
                          <m:t>×</m:t>
                        </m:r>
                        <m:func>
                          <m:funcPr>
                            <m:ctrlPr>
                              <a:rPr lang="pt-BR" i="1">
                                <a:latin typeface="Cambria Math"/>
                                <a:ea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pt-BR">
                                <a:latin typeface="Cambria Math"/>
                                <a:ea typeface="Cambria Math"/>
                              </a:rPr>
                              <m:t>log</m:t>
                            </m:r>
                          </m:fName>
                          <m:e>
                            <m:r>
                              <a:rPr lang="pt-BR" i="1">
                                <a:latin typeface="Cambria Math"/>
                                <a:ea typeface="Cambria Math"/>
                              </a:rPr>
                              <m:t>0,92</m:t>
                            </m:r>
                          </m:e>
                        </m:func>
                        <m:r>
                          <a:rPr lang="pt-BR" i="1">
                            <a:latin typeface="Cambria Math"/>
                            <a:ea typeface="Cambria Math"/>
                          </a:rPr>
                          <m:t>+</m:t>
                        </m:r>
                        <m:d>
                          <m:dPr>
                            <m:ctrlPr>
                              <a:rPr lang="pt-BR" i="1">
                                <a:latin typeface="Cambria Math"/>
                                <a:ea typeface="Cambria Math"/>
                              </a:rPr>
                            </m:ctrlPr>
                          </m:dPr>
                          <m:e>
                            <m:r>
                              <a:rPr lang="pt-BR" i="1">
                                <a:latin typeface="Cambria Math"/>
                                <a:ea typeface="Cambria Math"/>
                              </a:rPr>
                              <m:t>0</m:t>
                            </m:r>
                          </m:e>
                        </m:d>
                        <m:r>
                          <a:rPr lang="pt-BR" i="1">
                            <a:latin typeface="Cambria Math"/>
                            <a:ea typeface="Cambria Math"/>
                          </a:rPr>
                          <m:t>×</m:t>
                        </m:r>
                        <m:func>
                          <m:funcPr>
                            <m:ctrlPr>
                              <a:rPr lang="pt-BR" i="1">
                                <a:latin typeface="Cambria Math"/>
                                <a:ea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pt-BR">
                                <a:latin typeface="Cambria Math"/>
                                <a:ea typeface="Cambria Math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pt-BR" i="1">
                                    <a:latin typeface="Cambria Math"/>
                                    <a:ea typeface="Cambria Math"/>
                                  </a:rPr>
                                </m:ctrlPr>
                              </m:dPr>
                              <m:e>
                                <m:r>
                                  <a:rPr lang="pt-BR" i="1">
                                    <a:latin typeface="Cambria Math"/>
                                    <a:ea typeface="Cambria Math"/>
                                  </a:rPr>
                                  <m:t>0,08</m:t>
                                </m:r>
                              </m:e>
                            </m:d>
                          </m:e>
                        </m:func>
                      </m:e>
                    </m:d>
                    <m:r>
                      <a:rPr lang="pt-BR" i="1">
                        <a:latin typeface="Cambria Math"/>
                        <a:ea typeface="Cambria Math"/>
                      </a:rPr>
                      <m:t>=−</m:t>
                    </m:r>
                    <m:d>
                      <m:dPr>
                        <m:ctrlPr>
                          <a:rPr lang="pt-BR" i="1"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pt-BR" i="1">
                                <a:latin typeface="Cambria Math"/>
                                <a:ea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pt-BR">
                                <a:latin typeface="Cambria Math"/>
                                <a:ea typeface="Cambria Math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pt-BR" i="1">
                                    <a:latin typeface="Cambria Math"/>
                                    <a:ea typeface="Cambria Math"/>
                                  </a:rPr>
                                </m:ctrlPr>
                              </m:dPr>
                              <m:e>
                                <m:r>
                                  <a:rPr lang="pt-BR" i="1">
                                    <a:latin typeface="Cambria Math"/>
                                    <a:ea typeface="Cambria Math"/>
                                  </a:rPr>
                                  <m:t>0,92</m:t>
                                </m:r>
                              </m:e>
                            </m:d>
                          </m:e>
                        </m:func>
                      </m:e>
                    </m:d>
                    <m:r>
                      <a:rPr lang="pt-BR" i="1">
                        <a:latin typeface="Cambria Math"/>
                        <a:ea typeface="Cambria Math"/>
                      </a:rPr>
                      <m:t>=0,03621</m:t>
                    </m:r>
                  </m:oMath>
                </a14:m>
                <a:endParaRPr lang="pt-BR" dirty="0"/>
              </a:p>
              <a:p>
                <a:r>
                  <a:rPr lang="pt-BR" dirty="0"/>
                  <a:t>2 classes, classificação </a:t>
                </a:r>
                <a:r>
                  <a:rPr lang="pt-BR" dirty="0" smtClean="0"/>
                  <a:t>incorreta</a:t>
                </a:r>
                <a:r>
                  <a:rPr lang="pt-BR" dirty="0"/>
                  <a:t>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pt-BR" b="1" i="1">
                        <a:latin typeface="Cambria Math"/>
                      </a:rPr>
                      <m:t>𝒚</m:t>
                    </m:r>
                    <m:r>
                      <a:rPr lang="pt-BR" i="1">
                        <a:latin typeface="Cambria Math"/>
                      </a:rPr>
                      <m:t>=[</m:t>
                    </m:r>
                    <m:r>
                      <a:rPr lang="pt-BR" b="0" i="1" smtClean="0">
                        <a:latin typeface="Cambria Math"/>
                      </a:rPr>
                      <m:t>0</m:t>
                    </m:r>
                    <m:r>
                      <a:rPr lang="pt-BR" i="1">
                        <a:latin typeface="Cambria Math"/>
                      </a:rPr>
                      <m:t>]</m:t>
                    </m:r>
                  </m:oMath>
                </a14:m>
                <a:endParaRPr lang="pt-BR" dirty="0"/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pt-BR" i="1">
                            <a:latin typeface="Cambria Math"/>
                          </a:rPr>
                        </m:ctrlPr>
                      </m:accPr>
                      <m:e>
                        <m:r>
                          <a:rPr lang="pt-BR" b="1" i="1">
                            <a:latin typeface="Cambria Math"/>
                          </a:rPr>
                          <m:t>𝒚</m:t>
                        </m:r>
                      </m:e>
                    </m:acc>
                    <m:r>
                      <a:rPr lang="pt-BR" i="1">
                        <a:latin typeface="Cambria Math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pt-BR" i="1">
                            <a:latin typeface="Cambria Math"/>
                          </a:rPr>
                        </m:ctrlPr>
                      </m:dPr>
                      <m:e>
                        <m:r>
                          <a:rPr lang="pt-BR" i="1">
                            <a:latin typeface="Cambria Math"/>
                          </a:rPr>
                          <m:t>0,</m:t>
                        </m:r>
                        <m:r>
                          <a:rPr lang="pt-BR" b="0" i="1" smtClean="0">
                            <a:latin typeface="Cambria Math"/>
                          </a:rPr>
                          <m:t>65</m:t>
                        </m:r>
                      </m:e>
                    </m:d>
                  </m:oMath>
                </a14:m>
                <a:endParaRPr lang="pt-BR" dirty="0"/>
              </a:p>
              <a:p>
                <a:pPr lvl="1"/>
                <a14:m>
                  <m:oMath xmlns:m="http://schemas.openxmlformats.org/officeDocument/2006/math">
                    <m:r>
                      <a:rPr lang="pt-BR" i="1">
                        <a:latin typeface="Cambria Math"/>
                      </a:rPr>
                      <m:t>𝐿</m:t>
                    </m:r>
                    <m:d>
                      <m:dPr>
                        <m:ctrlPr>
                          <a:rPr lang="pt-BR" i="1">
                            <a:latin typeface="Cambria Math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/>
                          </a:rPr>
                          <m:t>𝒚</m:t>
                        </m:r>
                        <m:r>
                          <a:rPr lang="pt-BR" i="1">
                            <a:latin typeface="Cambria Math"/>
                          </a:rPr>
                          <m:t>, </m:t>
                        </m:r>
                        <m:acc>
                          <m:accPr>
                            <m:chr m:val="̂"/>
                            <m:ctrlPr>
                              <a:rPr lang="pt-BR" i="1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pt-BR" b="1" i="1">
                                <a:latin typeface="Cambria Math"/>
                              </a:rPr>
                              <m:t>𝒚</m:t>
                            </m:r>
                          </m:e>
                        </m:acc>
                      </m:e>
                    </m:d>
                    <m:r>
                      <a:rPr lang="pt-BR" i="1">
                        <a:latin typeface="Cambria Math"/>
                      </a:rPr>
                      <m:t>=−</m:t>
                    </m:r>
                    <m:d>
                      <m:dPr>
                        <m:ctrlPr>
                          <a:rPr lang="pt-BR" i="1">
                            <a:latin typeface="Cambria Math"/>
                          </a:rPr>
                        </m:ctrlPr>
                      </m:dPr>
                      <m:e>
                        <m:r>
                          <a:rPr lang="pt-BR" b="0" i="1" smtClean="0">
                            <a:latin typeface="Cambria Math"/>
                          </a:rPr>
                          <m:t>0</m:t>
                        </m:r>
                        <m:r>
                          <a:rPr lang="pt-BR" i="1">
                            <a:latin typeface="Cambria Math"/>
                            <a:ea typeface="Cambria Math"/>
                          </a:rPr>
                          <m:t>×</m:t>
                        </m:r>
                        <m:func>
                          <m:funcPr>
                            <m:ctrlPr>
                              <a:rPr lang="pt-BR" i="1">
                                <a:latin typeface="Cambria Math"/>
                                <a:ea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pt-BR">
                                <a:latin typeface="Cambria Math"/>
                                <a:ea typeface="Cambria Math"/>
                              </a:rPr>
                              <m:t>log</m:t>
                            </m:r>
                          </m:fName>
                          <m:e>
                            <m:r>
                              <a:rPr lang="pt-BR" i="1">
                                <a:latin typeface="Cambria Math"/>
                                <a:ea typeface="Cambria Math"/>
                              </a:rPr>
                              <m:t>0,</m:t>
                            </m:r>
                            <m:r>
                              <a:rPr lang="pt-BR" b="0" i="1" smtClean="0">
                                <a:latin typeface="Cambria Math"/>
                                <a:ea typeface="Cambria Math"/>
                              </a:rPr>
                              <m:t>65</m:t>
                            </m:r>
                          </m:e>
                        </m:func>
                        <m:r>
                          <a:rPr lang="pt-BR" i="1">
                            <a:latin typeface="Cambria Math"/>
                            <a:ea typeface="Cambria Math"/>
                          </a:rPr>
                          <m:t>+</m:t>
                        </m:r>
                        <m:d>
                          <m:dPr>
                            <m:ctrlPr>
                              <a:rPr lang="pt-BR" i="1">
                                <a:latin typeface="Cambria Math"/>
                                <a:ea typeface="Cambria Math"/>
                              </a:rPr>
                            </m:ctrlPr>
                          </m:dPr>
                          <m:e>
                            <m:r>
                              <a:rPr lang="pt-BR" i="1">
                                <a:latin typeface="Cambria Math"/>
                                <a:ea typeface="Cambria Math"/>
                              </a:rPr>
                              <m:t>1−</m:t>
                            </m:r>
                            <m:r>
                              <a:rPr lang="pt-BR" b="0" i="1" smtClean="0">
                                <a:latin typeface="Cambria Math"/>
                              </a:rPr>
                              <m:t>0</m:t>
                            </m:r>
                          </m:e>
                        </m:d>
                        <m:r>
                          <a:rPr lang="pt-BR" i="1">
                            <a:latin typeface="Cambria Math"/>
                            <a:ea typeface="Cambria Math"/>
                          </a:rPr>
                          <m:t>×</m:t>
                        </m:r>
                        <m:func>
                          <m:funcPr>
                            <m:ctrlPr>
                              <a:rPr lang="pt-BR" i="1">
                                <a:latin typeface="Cambria Math"/>
                                <a:ea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pt-BR">
                                <a:latin typeface="Cambria Math"/>
                                <a:ea typeface="Cambria Math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pt-BR" i="1">
                                    <a:latin typeface="Cambria Math"/>
                                    <a:ea typeface="Cambria Math"/>
                                  </a:rPr>
                                </m:ctrlPr>
                              </m:dPr>
                              <m:e>
                                <m:r>
                                  <a:rPr lang="pt-BR" i="1">
                                    <a:latin typeface="Cambria Math"/>
                                    <a:ea typeface="Cambria Math"/>
                                  </a:rPr>
                                  <m:t>1−0,</m:t>
                                </m:r>
                                <m:r>
                                  <a:rPr lang="pt-BR" b="0" i="1" smtClean="0">
                                    <a:latin typeface="Cambria Math"/>
                                    <a:ea typeface="Cambria Math"/>
                                  </a:rPr>
                                  <m:t>65</m:t>
                                </m:r>
                              </m:e>
                            </m:d>
                          </m:e>
                        </m:func>
                      </m:e>
                    </m:d>
                  </m:oMath>
                </a14:m>
                <a:endParaRPr lang="pt-BR" dirty="0">
                  <a:ea typeface="Cambria Math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pt-BR" i="1">
                        <a:latin typeface="Cambria Math"/>
                      </a:rPr>
                      <m:t>𝐿</m:t>
                    </m:r>
                    <m:d>
                      <m:dPr>
                        <m:ctrlPr>
                          <a:rPr lang="pt-BR" i="1">
                            <a:latin typeface="Cambria Math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/>
                          </a:rPr>
                          <m:t>𝒚</m:t>
                        </m:r>
                        <m:r>
                          <a:rPr lang="pt-BR" i="1">
                            <a:latin typeface="Cambria Math"/>
                          </a:rPr>
                          <m:t>, </m:t>
                        </m:r>
                        <m:acc>
                          <m:accPr>
                            <m:chr m:val="̂"/>
                            <m:ctrlPr>
                              <a:rPr lang="pt-BR" i="1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pt-BR" b="1" i="1">
                                <a:latin typeface="Cambria Math"/>
                              </a:rPr>
                              <m:t>𝒚</m:t>
                            </m:r>
                          </m:e>
                        </m:acc>
                      </m:e>
                    </m:d>
                    <m:r>
                      <a:rPr lang="pt-BR" i="1">
                        <a:latin typeface="Cambria Math"/>
                      </a:rPr>
                      <m:t>=−</m:t>
                    </m:r>
                    <m:d>
                      <m:dPr>
                        <m:ctrlPr>
                          <a:rPr lang="pt-BR" i="1">
                            <a:latin typeface="Cambria Math"/>
                          </a:rPr>
                        </m:ctrlPr>
                      </m:dPr>
                      <m:e>
                        <m:r>
                          <a:rPr lang="pt-BR" b="0" i="1" smtClean="0">
                            <a:latin typeface="Cambria Math"/>
                          </a:rPr>
                          <m:t>0</m:t>
                        </m:r>
                        <m:r>
                          <a:rPr lang="pt-BR" i="1">
                            <a:latin typeface="Cambria Math"/>
                            <a:ea typeface="Cambria Math"/>
                          </a:rPr>
                          <m:t>×</m:t>
                        </m:r>
                        <m:func>
                          <m:funcPr>
                            <m:ctrlPr>
                              <a:rPr lang="pt-BR" i="1">
                                <a:latin typeface="Cambria Math"/>
                                <a:ea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pt-BR">
                                <a:latin typeface="Cambria Math"/>
                                <a:ea typeface="Cambria Math"/>
                              </a:rPr>
                              <m:t>log</m:t>
                            </m:r>
                          </m:fName>
                          <m:e>
                            <m:r>
                              <a:rPr lang="pt-BR" i="1">
                                <a:latin typeface="Cambria Math"/>
                                <a:ea typeface="Cambria Math"/>
                              </a:rPr>
                              <m:t>0,</m:t>
                            </m:r>
                            <m:r>
                              <a:rPr lang="pt-BR" b="0" i="1" smtClean="0">
                                <a:latin typeface="Cambria Math"/>
                                <a:ea typeface="Cambria Math"/>
                              </a:rPr>
                              <m:t>65</m:t>
                            </m:r>
                          </m:e>
                        </m:func>
                        <m:r>
                          <a:rPr lang="pt-BR" i="1">
                            <a:latin typeface="Cambria Math"/>
                            <a:ea typeface="Cambria Math"/>
                          </a:rPr>
                          <m:t>+</m:t>
                        </m:r>
                        <m:d>
                          <m:dPr>
                            <m:ctrlPr>
                              <a:rPr lang="pt-BR" i="1">
                                <a:latin typeface="Cambria Math"/>
                                <a:ea typeface="Cambria Math"/>
                              </a:rPr>
                            </m:ctrlPr>
                          </m:dPr>
                          <m:e>
                            <m:r>
                              <a:rPr lang="pt-BR" b="0" i="1" smtClean="0">
                                <a:latin typeface="Cambria Math"/>
                                <a:ea typeface="Cambria Math"/>
                              </a:rPr>
                              <m:t>1</m:t>
                            </m:r>
                          </m:e>
                        </m:d>
                        <m:r>
                          <a:rPr lang="pt-BR" i="1">
                            <a:latin typeface="Cambria Math"/>
                            <a:ea typeface="Cambria Math"/>
                          </a:rPr>
                          <m:t>×</m:t>
                        </m:r>
                        <m:func>
                          <m:funcPr>
                            <m:ctrlPr>
                              <a:rPr lang="pt-BR" i="1">
                                <a:latin typeface="Cambria Math"/>
                                <a:ea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pt-BR">
                                <a:latin typeface="Cambria Math"/>
                                <a:ea typeface="Cambria Math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pt-BR" i="1">
                                    <a:latin typeface="Cambria Math"/>
                                    <a:ea typeface="Cambria Math"/>
                                  </a:rPr>
                                </m:ctrlPr>
                              </m:dPr>
                              <m:e>
                                <m:r>
                                  <a:rPr lang="pt-BR" i="1">
                                    <a:latin typeface="Cambria Math"/>
                                    <a:ea typeface="Cambria Math"/>
                                  </a:rPr>
                                  <m:t>0,</m:t>
                                </m:r>
                                <m:r>
                                  <a:rPr lang="pt-BR" b="0" i="1" smtClean="0">
                                    <a:latin typeface="Cambria Math"/>
                                    <a:ea typeface="Cambria Math"/>
                                  </a:rPr>
                                  <m:t>35</m:t>
                                </m:r>
                              </m:e>
                            </m:d>
                          </m:e>
                        </m:func>
                      </m:e>
                    </m:d>
                    <m:r>
                      <a:rPr lang="pt-BR" i="1">
                        <a:latin typeface="Cambria Math"/>
                        <a:ea typeface="Cambria Math"/>
                      </a:rPr>
                      <m:t>=−</m:t>
                    </m:r>
                    <m:d>
                      <m:dPr>
                        <m:ctrlPr>
                          <a:rPr lang="pt-BR" i="1"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pt-BR" i="1">
                                <a:latin typeface="Cambria Math"/>
                                <a:ea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pt-BR">
                                <a:latin typeface="Cambria Math"/>
                                <a:ea typeface="Cambria Math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pt-BR" i="1">
                                    <a:latin typeface="Cambria Math"/>
                                    <a:ea typeface="Cambria Math"/>
                                  </a:rPr>
                                </m:ctrlPr>
                              </m:dPr>
                              <m:e>
                                <m:r>
                                  <a:rPr lang="pt-BR" i="1">
                                    <a:latin typeface="Cambria Math"/>
                                    <a:ea typeface="Cambria Math"/>
                                  </a:rPr>
                                  <m:t>0,</m:t>
                                </m:r>
                                <m:r>
                                  <a:rPr lang="pt-BR" b="0" i="1" smtClean="0">
                                    <a:latin typeface="Cambria Math"/>
                                    <a:ea typeface="Cambria Math"/>
                                  </a:rPr>
                                  <m:t>35</m:t>
                                </m:r>
                              </m:e>
                            </m:d>
                          </m:e>
                        </m:func>
                      </m:e>
                    </m:d>
                    <m:r>
                      <a:rPr lang="pt-BR" i="1">
                        <a:latin typeface="Cambria Math"/>
                        <a:ea typeface="Cambria Math"/>
                      </a:rPr>
                      <m:t>=0,</m:t>
                    </m:r>
                    <m:r>
                      <a:rPr lang="pt-BR" b="0" i="1" smtClean="0">
                        <a:latin typeface="Cambria Math"/>
                        <a:ea typeface="Cambria Math"/>
                      </a:rPr>
                      <m:t>45593</m:t>
                    </m:r>
                  </m:oMath>
                </a14:m>
                <a:endParaRPr lang="pt-BR" dirty="0"/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33" t="-69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53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SIN393 (2023)</a:t>
            </a:r>
            <a:endParaRPr lang="pt-BR" dirty="0"/>
          </a:p>
        </p:txBody>
      </p:sp>
      <p:grpSp>
        <p:nvGrpSpPr>
          <p:cNvPr id="100" name="Grupo 99"/>
          <p:cNvGrpSpPr/>
          <p:nvPr/>
        </p:nvGrpSpPr>
        <p:grpSpPr>
          <a:xfrm>
            <a:off x="5686357" y="1951236"/>
            <a:ext cx="3273821" cy="1381599"/>
            <a:chOff x="5686357" y="1995686"/>
            <a:chExt cx="3273821" cy="1381599"/>
          </a:xfrm>
        </p:grpSpPr>
        <p:grpSp>
          <p:nvGrpSpPr>
            <p:cNvPr id="28" name="Grupo 27"/>
            <p:cNvGrpSpPr/>
            <p:nvPr/>
          </p:nvGrpSpPr>
          <p:grpSpPr>
            <a:xfrm>
              <a:off x="6558306" y="2177473"/>
              <a:ext cx="681654" cy="682430"/>
              <a:chOff x="6274585" y="771550"/>
              <a:chExt cx="681654" cy="682430"/>
            </a:xfrm>
          </p:grpSpPr>
          <p:grpSp>
            <p:nvGrpSpPr>
              <p:cNvPr id="22" name="Grupo 21"/>
              <p:cNvGrpSpPr/>
              <p:nvPr/>
            </p:nvGrpSpPr>
            <p:grpSpPr>
              <a:xfrm>
                <a:off x="6274585" y="771550"/>
                <a:ext cx="681654" cy="682430"/>
                <a:chOff x="6804247" y="1099528"/>
                <a:chExt cx="1912963" cy="1915143"/>
              </a:xfrm>
            </p:grpSpPr>
            <p:sp>
              <p:nvSpPr>
                <p:cNvPr id="7" name="Triângulo isósceles 6"/>
                <p:cNvSpPr/>
                <p:nvPr/>
              </p:nvSpPr>
              <p:spPr>
                <a:xfrm rot="10800000" flipH="1" flipV="1">
                  <a:off x="7632629" y="1099528"/>
                  <a:ext cx="144000" cy="108000"/>
                </a:xfrm>
                <a:prstGeom prst="triangle">
                  <a:avLst/>
                </a:prstGeom>
                <a:solidFill>
                  <a:schemeClr val="tx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" name="Triângulo isósceles 7"/>
                <p:cNvSpPr/>
                <p:nvPr/>
              </p:nvSpPr>
              <p:spPr>
                <a:xfrm rot="5400000" flipH="1">
                  <a:off x="8591210" y="2058912"/>
                  <a:ext cx="144000" cy="108000"/>
                </a:xfrm>
                <a:prstGeom prst="triangle">
                  <a:avLst/>
                </a:prstGeom>
                <a:solidFill>
                  <a:schemeClr val="tx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7" name="Conector reto 16"/>
                <p:cNvCxnSpPr>
                  <a:endCxn id="7" idx="3"/>
                </p:cNvCxnSpPr>
                <p:nvPr/>
              </p:nvCxnSpPr>
              <p:spPr>
                <a:xfrm flipV="1">
                  <a:off x="7704248" y="1207528"/>
                  <a:ext cx="381" cy="1807143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Conector reto 18"/>
                <p:cNvCxnSpPr>
                  <a:stCxn id="8" idx="3"/>
                </p:cNvCxnSpPr>
                <p:nvPr/>
              </p:nvCxnSpPr>
              <p:spPr>
                <a:xfrm flipH="1">
                  <a:off x="6804248" y="2112912"/>
                  <a:ext cx="1804962" cy="1759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" name="Forma livre 8"/>
                <p:cNvSpPr/>
                <p:nvPr/>
              </p:nvSpPr>
              <p:spPr>
                <a:xfrm>
                  <a:off x="6804247" y="1385737"/>
                  <a:ext cx="1911422" cy="726319"/>
                </a:xfrm>
                <a:custGeom>
                  <a:avLst/>
                  <a:gdLst>
                    <a:gd name="connsiteX0" fmla="*/ 0 w 1290638"/>
                    <a:gd name="connsiteY0" fmla="*/ 476250 h 518901"/>
                    <a:gd name="connsiteX1" fmla="*/ 471488 w 1290638"/>
                    <a:gd name="connsiteY1" fmla="*/ 481013 h 518901"/>
                    <a:gd name="connsiteX2" fmla="*/ 719138 w 1290638"/>
                    <a:gd name="connsiteY2" fmla="*/ 71438 h 518901"/>
                    <a:gd name="connsiteX3" fmla="*/ 1290638 w 1290638"/>
                    <a:gd name="connsiteY3" fmla="*/ 0 h 518901"/>
                    <a:gd name="connsiteX0" fmla="*/ 0 w 1285875"/>
                    <a:gd name="connsiteY0" fmla="*/ 504825 h 533664"/>
                    <a:gd name="connsiteX1" fmla="*/ 466725 w 1285875"/>
                    <a:gd name="connsiteY1" fmla="*/ 481013 h 533664"/>
                    <a:gd name="connsiteX2" fmla="*/ 714375 w 1285875"/>
                    <a:gd name="connsiteY2" fmla="*/ 71438 h 533664"/>
                    <a:gd name="connsiteX3" fmla="*/ 1285875 w 1285875"/>
                    <a:gd name="connsiteY3" fmla="*/ 0 h 533664"/>
                    <a:gd name="connsiteX0" fmla="*/ 0 w 1285875"/>
                    <a:gd name="connsiteY0" fmla="*/ 504825 h 518661"/>
                    <a:gd name="connsiteX1" fmla="*/ 466725 w 1285875"/>
                    <a:gd name="connsiteY1" fmla="*/ 481013 h 518661"/>
                    <a:gd name="connsiteX2" fmla="*/ 714375 w 1285875"/>
                    <a:gd name="connsiteY2" fmla="*/ 71438 h 518661"/>
                    <a:gd name="connsiteX3" fmla="*/ 1285875 w 1285875"/>
                    <a:gd name="connsiteY3" fmla="*/ 0 h 518661"/>
                    <a:gd name="connsiteX0" fmla="*/ 0 w 1285875"/>
                    <a:gd name="connsiteY0" fmla="*/ 504825 h 504825"/>
                    <a:gd name="connsiteX1" fmla="*/ 490537 w 1285875"/>
                    <a:gd name="connsiteY1" fmla="*/ 452438 h 504825"/>
                    <a:gd name="connsiteX2" fmla="*/ 714375 w 1285875"/>
                    <a:gd name="connsiteY2" fmla="*/ 71438 h 504825"/>
                    <a:gd name="connsiteX3" fmla="*/ 1285875 w 1285875"/>
                    <a:gd name="connsiteY3" fmla="*/ 0 h 504825"/>
                    <a:gd name="connsiteX0" fmla="*/ 0 w 1285875"/>
                    <a:gd name="connsiteY0" fmla="*/ 504825 h 504825"/>
                    <a:gd name="connsiteX1" fmla="*/ 512590 w 1285875"/>
                    <a:gd name="connsiteY1" fmla="*/ 426525 h 504825"/>
                    <a:gd name="connsiteX2" fmla="*/ 714375 w 1285875"/>
                    <a:gd name="connsiteY2" fmla="*/ 71438 h 504825"/>
                    <a:gd name="connsiteX3" fmla="*/ 1285875 w 1285875"/>
                    <a:gd name="connsiteY3" fmla="*/ 0 h 504825"/>
                    <a:gd name="connsiteX0" fmla="*/ 0 w 1285875"/>
                    <a:gd name="connsiteY0" fmla="*/ 504825 h 505061"/>
                    <a:gd name="connsiteX1" fmla="*/ 512590 w 1285875"/>
                    <a:gd name="connsiteY1" fmla="*/ 426525 h 505061"/>
                    <a:gd name="connsiteX2" fmla="*/ 714375 w 1285875"/>
                    <a:gd name="connsiteY2" fmla="*/ 71438 h 505061"/>
                    <a:gd name="connsiteX3" fmla="*/ 1285875 w 1285875"/>
                    <a:gd name="connsiteY3" fmla="*/ 0 h 505061"/>
                    <a:gd name="connsiteX0" fmla="*/ 0 w 1285875"/>
                    <a:gd name="connsiteY0" fmla="*/ 504825 h 505300"/>
                    <a:gd name="connsiteX1" fmla="*/ 512590 w 1285875"/>
                    <a:gd name="connsiteY1" fmla="*/ 434203 h 505300"/>
                    <a:gd name="connsiteX2" fmla="*/ 714375 w 1285875"/>
                    <a:gd name="connsiteY2" fmla="*/ 71438 h 505300"/>
                    <a:gd name="connsiteX3" fmla="*/ 1285875 w 1285875"/>
                    <a:gd name="connsiteY3" fmla="*/ 0 h 505300"/>
                    <a:gd name="connsiteX0" fmla="*/ 0 w 1285875"/>
                    <a:gd name="connsiteY0" fmla="*/ 504825 h 505316"/>
                    <a:gd name="connsiteX1" fmla="*/ 512590 w 1285875"/>
                    <a:gd name="connsiteY1" fmla="*/ 434203 h 505316"/>
                    <a:gd name="connsiteX2" fmla="*/ 770358 w 1285875"/>
                    <a:gd name="connsiteY2" fmla="*/ 69518 h 505316"/>
                    <a:gd name="connsiteX3" fmla="*/ 1285875 w 1285875"/>
                    <a:gd name="connsiteY3" fmla="*/ 0 h 505316"/>
                    <a:gd name="connsiteX0" fmla="*/ 0 w 1285875"/>
                    <a:gd name="connsiteY0" fmla="*/ 506127 h 506618"/>
                    <a:gd name="connsiteX1" fmla="*/ 512590 w 1285875"/>
                    <a:gd name="connsiteY1" fmla="*/ 435505 h 506618"/>
                    <a:gd name="connsiteX2" fmla="*/ 770358 w 1285875"/>
                    <a:gd name="connsiteY2" fmla="*/ 70820 h 506618"/>
                    <a:gd name="connsiteX3" fmla="*/ 1285875 w 1285875"/>
                    <a:gd name="connsiteY3" fmla="*/ 1302 h 506618"/>
                    <a:gd name="connsiteX0" fmla="*/ 0 w 1285875"/>
                    <a:gd name="connsiteY0" fmla="*/ 504825 h 505316"/>
                    <a:gd name="connsiteX1" fmla="*/ 512590 w 1285875"/>
                    <a:gd name="connsiteY1" fmla="*/ 434203 h 505316"/>
                    <a:gd name="connsiteX2" fmla="*/ 770358 w 1285875"/>
                    <a:gd name="connsiteY2" fmla="*/ 69518 h 505316"/>
                    <a:gd name="connsiteX3" fmla="*/ 1285875 w 1285875"/>
                    <a:gd name="connsiteY3" fmla="*/ 0 h 505316"/>
                    <a:gd name="connsiteX0" fmla="*/ 0 w 1285875"/>
                    <a:gd name="connsiteY0" fmla="*/ 505456 h 505947"/>
                    <a:gd name="connsiteX1" fmla="*/ 512590 w 1285875"/>
                    <a:gd name="connsiteY1" fmla="*/ 434834 h 505947"/>
                    <a:gd name="connsiteX2" fmla="*/ 770358 w 1285875"/>
                    <a:gd name="connsiteY2" fmla="*/ 70149 h 505947"/>
                    <a:gd name="connsiteX3" fmla="*/ 1285875 w 1285875"/>
                    <a:gd name="connsiteY3" fmla="*/ 631 h 505947"/>
                    <a:gd name="connsiteX0" fmla="*/ 0 w 1285875"/>
                    <a:gd name="connsiteY0" fmla="*/ 505456 h 505457"/>
                    <a:gd name="connsiteX1" fmla="*/ 512590 w 1285875"/>
                    <a:gd name="connsiteY1" fmla="*/ 434834 h 505457"/>
                    <a:gd name="connsiteX2" fmla="*/ 770358 w 1285875"/>
                    <a:gd name="connsiteY2" fmla="*/ 70149 h 505457"/>
                    <a:gd name="connsiteX3" fmla="*/ 1285875 w 1285875"/>
                    <a:gd name="connsiteY3" fmla="*/ 631 h 505457"/>
                    <a:gd name="connsiteX0" fmla="*/ 0 w 1280786"/>
                    <a:gd name="connsiteY0" fmla="*/ 462622 h 462623"/>
                    <a:gd name="connsiteX1" fmla="*/ 512590 w 1280786"/>
                    <a:gd name="connsiteY1" fmla="*/ 392000 h 462623"/>
                    <a:gd name="connsiteX2" fmla="*/ 770358 w 1280786"/>
                    <a:gd name="connsiteY2" fmla="*/ 27315 h 462623"/>
                    <a:gd name="connsiteX3" fmla="*/ 1280786 w 1280786"/>
                    <a:gd name="connsiteY3" fmla="*/ 27859 h 462623"/>
                    <a:gd name="connsiteX0" fmla="*/ 0 w 1280786"/>
                    <a:gd name="connsiteY0" fmla="*/ 434973 h 434973"/>
                    <a:gd name="connsiteX1" fmla="*/ 512590 w 1280786"/>
                    <a:gd name="connsiteY1" fmla="*/ 364351 h 434973"/>
                    <a:gd name="connsiteX2" fmla="*/ 772054 w 1280786"/>
                    <a:gd name="connsiteY2" fmla="*/ 72606 h 434973"/>
                    <a:gd name="connsiteX3" fmla="*/ 1280786 w 1280786"/>
                    <a:gd name="connsiteY3" fmla="*/ 210 h 434973"/>
                    <a:gd name="connsiteX0" fmla="*/ 0 w 1280786"/>
                    <a:gd name="connsiteY0" fmla="*/ 435152 h 435152"/>
                    <a:gd name="connsiteX1" fmla="*/ 512590 w 1280786"/>
                    <a:gd name="connsiteY1" fmla="*/ 364530 h 435152"/>
                    <a:gd name="connsiteX2" fmla="*/ 772054 w 1280786"/>
                    <a:gd name="connsiteY2" fmla="*/ 72785 h 435152"/>
                    <a:gd name="connsiteX3" fmla="*/ 1280786 w 1280786"/>
                    <a:gd name="connsiteY3" fmla="*/ 389 h 435152"/>
                    <a:gd name="connsiteX0" fmla="*/ 0 w 1280786"/>
                    <a:gd name="connsiteY0" fmla="*/ 434767 h 434767"/>
                    <a:gd name="connsiteX1" fmla="*/ 512590 w 1280786"/>
                    <a:gd name="connsiteY1" fmla="*/ 364145 h 434767"/>
                    <a:gd name="connsiteX2" fmla="*/ 772054 w 1280786"/>
                    <a:gd name="connsiteY2" fmla="*/ 72400 h 434767"/>
                    <a:gd name="connsiteX3" fmla="*/ 1280786 w 1280786"/>
                    <a:gd name="connsiteY3" fmla="*/ 4 h 434767"/>
                    <a:gd name="connsiteX0" fmla="*/ 0 w 1280786"/>
                    <a:gd name="connsiteY0" fmla="*/ 434767 h 434767"/>
                    <a:gd name="connsiteX1" fmla="*/ 512590 w 1280786"/>
                    <a:gd name="connsiteY1" fmla="*/ 364145 h 434767"/>
                    <a:gd name="connsiteX2" fmla="*/ 772054 w 1280786"/>
                    <a:gd name="connsiteY2" fmla="*/ 72400 h 434767"/>
                    <a:gd name="connsiteX3" fmla="*/ 1280786 w 1280786"/>
                    <a:gd name="connsiteY3" fmla="*/ 4 h 434767"/>
                    <a:gd name="connsiteX0" fmla="*/ 0 w 1361719"/>
                    <a:gd name="connsiteY0" fmla="*/ 434767 h 434767"/>
                    <a:gd name="connsiteX1" fmla="*/ 512590 w 1361719"/>
                    <a:gd name="connsiteY1" fmla="*/ 364145 h 434767"/>
                    <a:gd name="connsiteX2" fmla="*/ 772054 w 1361719"/>
                    <a:gd name="connsiteY2" fmla="*/ 72400 h 434767"/>
                    <a:gd name="connsiteX3" fmla="*/ 1361719 w 1361719"/>
                    <a:gd name="connsiteY3" fmla="*/ 3 h 4347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61719" h="434767">
                      <a:moveTo>
                        <a:pt x="0" y="434767"/>
                      </a:moveTo>
                      <a:cubicBezTo>
                        <a:pt x="258613" y="434739"/>
                        <a:pt x="383914" y="424540"/>
                        <a:pt x="512590" y="364145"/>
                      </a:cubicBezTo>
                      <a:cubicBezTo>
                        <a:pt x="641266" y="303751"/>
                        <a:pt x="644021" y="133090"/>
                        <a:pt x="772054" y="72400"/>
                      </a:cubicBezTo>
                      <a:cubicBezTo>
                        <a:pt x="900087" y="11710"/>
                        <a:pt x="1104405" y="-236"/>
                        <a:pt x="1361719" y="3"/>
                      </a:cubicBezTo>
                    </a:path>
                  </a:pathLst>
                </a:custGeom>
                <a:noFill/>
                <a:ln w="190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sp>
            <p:nvSpPr>
              <p:cNvPr id="23" name="Retângulo 22"/>
              <p:cNvSpPr/>
              <p:nvPr/>
            </p:nvSpPr>
            <p:spPr>
              <a:xfrm>
                <a:off x="6274585" y="771550"/>
                <a:ext cx="681654" cy="682430"/>
              </a:xfrm>
              <a:prstGeom prst="rect">
                <a:avLst/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Retângulo 23"/>
                <p:cNvSpPr/>
                <p:nvPr/>
              </p:nvSpPr>
              <p:spPr>
                <a:xfrm>
                  <a:off x="7702459" y="2177473"/>
                  <a:ext cx="681654" cy="682430"/>
                </a:xfrm>
                <a:prstGeom prst="rect">
                  <a:avLst/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sz="280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𝐿</m:t>
                        </m:r>
                      </m:oMath>
                    </m:oMathPara>
                  </a14:m>
                  <a:endParaRPr lang="pt-BR" sz="2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4" name="Retângulo 2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02459" y="2177473"/>
                  <a:ext cx="681654" cy="682430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/>
                  </a:stretch>
                </a:blipFill>
                <a:ln w="63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6" name="Conector de seta reta 25"/>
            <p:cNvCxnSpPr>
              <a:stCxn id="23" idx="3"/>
              <a:endCxn id="24" idx="1"/>
            </p:cNvCxnSpPr>
            <p:nvPr/>
          </p:nvCxnSpPr>
          <p:spPr>
            <a:xfrm>
              <a:off x="7239960" y="2518688"/>
              <a:ext cx="462499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Retângulo 28"/>
                <p:cNvSpPr/>
                <p:nvPr/>
              </p:nvSpPr>
              <p:spPr>
                <a:xfrm>
                  <a:off x="7283497" y="2210845"/>
                  <a:ext cx="332142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pt-BR" sz="1400" i="1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pt-BR" sz="1400" b="1" i="1">
                                <a:latin typeface="Cambria Math"/>
                              </a:rPr>
                              <m:t>𝒚</m:t>
                            </m:r>
                          </m:e>
                        </m:acc>
                      </m:oMath>
                    </m:oMathPara>
                  </a14:m>
                  <a:endParaRPr lang="pt-BR" sz="1400" dirty="0"/>
                </a:p>
              </p:txBody>
            </p:sp>
          </mc:Choice>
          <mc:Fallback xmlns="">
            <p:sp>
              <p:nvSpPr>
                <p:cNvPr id="29" name="Retângulo 2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83497" y="2210845"/>
                  <a:ext cx="332142" cy="307777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 t="-3922" r="-1852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0" name="Conector de seta reta 29"/>
            <p:cNvCxnSpPr>
              <a:stCxn id="24" idx="3"/>
            </p:cNvCxnSpPr>
            <p:nvPr/>
          </p:nvCxnSpPr>
          <p:spPr>
            <a:xfrm>
              <a:off x="8384113" y="2518688"/>
              <a:ext cx="462499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Retângulo 33"/>
                <p:cNvSpPr/>
                <p:nvPr/>
              </p:nvSpPr>
              <p:spPr>
                <a:xfrm>
                  <a:off x="8384114" y="2210911"/>
                  <a:ext cx="576064" cy="30777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pt-BR" sz="1400" i="1">
                            <a:latin typeface="Cambria Math"/>
                          </a:rPr>
                          <m:t>𝐿</m:t>
                        </m:r>
                        <m:d>
                          <m:dPr>
                            <m:ctrlPr>
                              <a:rPr lang="pt-BR" sz="1400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pt-BR" sz="1400" b="1" i="1">
                                <a:latin typeface="Cambria Math"/>
                              </a:rPr>
                              <m:t>𝒚</m:t>
                            </m:r>
                            <m:r>
                              <a:rPr lang="pt-BR" sz="1400" i="1">
                                <a:latin typeface="Cambria Math"/>
                              </a:rPr>
                              <m:t>, </m:t>
                            </m:r>
                            <m:acc>
                              <m:accPr>
                                <m:chr m:val="̂"/>
                                <m:ctrlPr>
                                  <a:rPr lang="pt-BR" sz="1400" i="1">
                                    <a:latin typeface="Cambria Math"/>
                                  </a:rPr>
                                </m:ctrlPr>
                              </m:accPr>
                              <m:e>
                                <m:r>
                                  <a:rPr lang="pt-BR" sz="1400" b="1" i="1">
                                    <a:latin typeface="Cambria Math"/>
                                  </a:rPr>
                                  <m:t>𝒚</m:t>
                                </m:r>
                              </m:e>
                            </m:acc>
                          </m:e>
                        </m:d>
                      </m:oMath>
                    </m:oMathPara>
                  </a14:m>
                  <a:endParaRPr lang="pt-BR" sz="1400" dirty="0"/>
                </a:p>
              </p:txBody>
            </p:sp>
          </mc:Choice>
          <mc:Fallback xmlns="">
            <p:sp>
              <p:nvSpPr>
                <p:cNvPr id="34" name="Retângulo 3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84114" y="2210911"/>
                  <a:ext cx="576064" cy="307777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 t="-3922" r="-56842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5" name="Conector de seta reta 34"/>
            <p:cNvCxnSpPr>
              <a:endCxn id="24" idx="2"/>
            </p:cNvCxnSpPr>
            <p:nvPr/>
          </p:nvCxnSpPr>
          <p:spPr>
            <a:xfrm flipV="1">
              <a:off x="8043286" y="2859903"/>
              <a:ext cx="0" cy="517382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Retângulo 38"/>
                <p:cNvSpPr/>
                <p:nvPr/>
              </p:nvSpPr>
              <p:spPr>
                <a:xfrm>
                  <a:off x="8043286" y="2933928"/>
                  <a:ext cx="375423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b="1" i="1">
                            <a:latin typeface="Cambria Math"/>
                          </a:rPr>
                          <m:t>𝒚</m:t>
                        </m:r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39" name="Retângulo 3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3286" y="2933928"/>
                  <a:ext cx="375423" cy="369332"/>
                </a:xfrm>
                <a:prstGeom prst="rect">
                  <a:avLst/>
                </a:prstGeom>
                <a:blipFill rotWithShape="1">
                  <a:blip r:embed="rId6"/>
                  <a:stretch>
                    <a:fillRect b="-4918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1" name="Retângulo 40"/>
            <p:cNvSpPr/>
            <p:nvPr/>
          </p:nvSpPr>
          <p:spPr>
            <a:xfrm>
              <a:off x="5830373" y="1995686"/>
              <a:ext cx="181787" cy="18178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2" name="Retângulo 41"/>
            <p:cNvSpPr/>
            <p:nvPr/>
          </p:nvSpPr>
          <p:spPr>
            <a:xfrm>
              <a:off x="5830373" y="2283758"/>
              <a:ext cx="181787" cy="18178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3" name="Retângulo 42"/>
            <p:cNvSpPr/>
            <p:nvPr/>
          </p:nvSpPr>
          <p:spPr>
            <a:xfrm>
              <a:off x="5686357" y="2571830"/>
              <a:ext cx="469820" cy="18178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pt-BR" dirty="0" smtClean="0">
                  <a:solidFill>
                    <a:schemeClr val="tx1"/>
                  </a:solidFill>
                </a:rPr>
                <a:t>...</a:t>
              </a:r>
              <a:endParaRPr lang="pt-BR" dirty="0">
                <a:solidFill>
                  <a:schemeClr val="tx1"/>
                </a:solidFill>
              </a:endParaRPr>
            </a:p>
          </p:txBody>
        </p:sp>
        <p:sp>
          <p:nvSpPr>
            <p:cNvPr id="44" name="Retângulo 43"/>
            <p:cNvSpPr/>
            <p:nvPr/>
          </p:nvSpPr>
          <p:spPr>
            <a:xfrm>
              <a:off x="5830373" y="2859903"/>
              <a:ext cx="181787" cy="18178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46" name="Conector de seta reta 45"/>
            <p:cNvCxnSpPr>
              <a:stCxn id="41" idx="3"/>
              <a:endCxn id="56" idx="1"/>
            </p:cNvCxnSpPr>
            <p:nvPr/>
          </p:nvCxnSpPr>
          <p:spPr>
            <a:xfrm>
              <a:off x="6012160" y="2086580"/>
              <a:ext cx="546146" cy="362190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ector de seta reta 47"/>
            <p:cNvCxnSpPr>
              <a:stCxn id="42" idx="3"/>
              <a:endCxn id="23" idx="1"/>
            </p:cNvCxnSpPr>
            <p:nvPr/>
          </p:nvCxnSpPr>
          <p:spPr>
            <a:xfrm>
              <a:off x="6012160" y="2374652"/>
              <a:ext cx="546146" cy="144036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ector de seta reta 52"/>
            <p:cNvCxnSpPr>
              <a:stCxn id="44" idx="3"/>
              <a:endCxn id="57" idx="1"/>
            </p:cNvCxnSpPr>
            <p:nvPr/>
          </p:nvCxnSpPr>
          <p:spPr>
            <a:xfrm flipV="1">
              <a:off x="6012160" y="2618423"/>
              <a:ext cx="546146" cy="332374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Retângulo 55"/>
            <p:cNvSpPr/>
            <p:nvPr/>
          </p:nvSpPr>
          <p:spPr>
            <a:xfrm>
              <a:off x="6558306" y="2358337"/>
              <a:ext cx="181787" cy="18086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7" name="Retângulo 56"/>
            <p:cNvSpPr/>
            <p:nvPr/>
          </p:nvSpPr>
          <p:spPr>
            <a:xfrm>
              <a:off x="6558306" y="2537929"/>
              <a:ext cx="181787" cy="16098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66" name="Triângulo isósceles 65"/>
          <p:cNvSpPr/>
          <p:nvPr/>
        </p:nvSpPr>
        <p:spPr>
          <a:xfrm rot="10800000" flipH="1" flipV="1">
            <a:off x="6760439" y="699542"/>
            <a:ext cx="51312" cy="38484"/>
          </a:xfrm>
          <a:prstGeom prst="triangl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67" name="Triângulo isósceles 66"/>
          <p:cNvSpPr/>
          <p:nvPr/>
        </p:nvSpPr>
        <p:spPr>
          <a:xfrm rot="5400000" flipH="1">
            <a:off x="7102014" y="1041403"/>
            <a:ext cx="51312" cy="38484"/>
          </a:xfrm>
          <a:prstGeom prst="triangl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cxnSp>
        <p:nvCxnSpPr>
          <p:cNvPr id="68" name="Conector reto 67"/>
          <p:cNvCxnSpPr>
            <a:endCxn id="66" idx="3"/>
          </p:cNvCxnSpPr>
          <p:nvPr/>
        </p:nvCxnSpPr>
        <p:spPr>
          <a:xfrm flipV="1">
            <a:off x="6785959" y="738026"/>
            <a:ext cx="136" cy="64394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ector reto 68"/>
          <p:cNvCxnSpPr>
            <a:stCxn id="67" idx="3"/>
          </p:cNvCxnSpPr>
          <p:nvPr/>
        </p:nvCxnSpPr>
        <p:spPr>
          <a:xfrm flipH="1">
            <a:off x="6465258" y="1060645"/>
            <a:ext cx="643170" cy="62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Forma livre 69"/>
          <p:cNvSpPr/>
          <p:nvPr/>
        </p:nvSpPr>
        <p:spPr>
          <a:xfrm>
            <a:off x="6465258" y="801528"/>
            <a:ext cx="681105" cy="258812"/>
          </a:xfrm>
          <a:custGeom>
            <a:avLst/>
            <a:gdLst>
              <a:gd name="connsiteX0" fmla="*/ 0 w 1290638"/>
              <a:gd name="connsiteY0" fmla="*/ 476250 h 518901"/>
              <a:gd name="connsiteX1" fmla="*/ 471488 w 1290638"/>
              <a:gd name="connsiteY1" fmla="*/ 481013 h 518901"/>
              <a:gd name="connsiteX2" fmla="*/ 719138 w 1290638"/>
              <a:gd name="connsiteY2" fmla="*/ 71438 h 518901"/>
              <a:gd name="connsiteX3" fmla="*/ 1290638 w 1290638"/>
              <a:gd name="connsiteY3" fmla="*/ 0 h 518901"/>
              <a:gd name="connsiteX0" fmla="*/ 0 w 1285875"/>
              <a:gd name="connsiteY0" fmla="*/ 504825 h 533664"/>
              <a:gd name="connsiteX1" fmla="*/ 466725 w 1285875"/>
              <a:gd name="connsiteY1" fmla="*/ 481013 h 533664"/>
              <a:gd name="connsiteX2" fmla="*/ 714375 w 1285875"/>
              <a:gd name="connsiteY2" fmla="*/ 71438 h 533664"/>
              <a:gd name="connsiteX3" fmla="*/ 1285875 w 1285875"/>
              <a:gd name="connsiteY3" fmla="*/ 0 h 533664"/>
              <a:gd name="connsiteX0" fmla="*/ 0 w 1285875"/>
              <a:gd name="connsiteY0" fmla="*/ 504825 h 518661"/>
              <a:gd name="connsiteX1" fmla="*/ 466725 w 1285875"/>
              <a:gd name="connsiteY1" fmla="*/ 481013 h 518661"/>
              <a:gd name="connsiteX2" fmla="*/ 714375 w 1285875"/>
              <a:gd name="connsiteY2" fmla="*/ 71438 h 518661"/>
              <a:gd name="connsiteX3" fmla="*/ 1285875 w 1285875"/>
              <a:gd name="connsiteY3" fmla="*/ 0 h 518661"/>
              <a:gd name="connsiteX0" fmla="*/ 0 w 1285875"/>
              <a:gd name="connsiteY0" fmla="*/ 504825 h 504825"/>
              <a:gd name="connsiteX1" fmla="*/ 490537 w 1285875"/>
              <a:gd name="connsiteY1" fmla="*/ 452438 h 504825"/>
              <a:gd name="connsiteX2" fmla="*/ 714375 w 1285875"/>
              <a:gd name="connsiteY2" fmla="*/ 71438 h 504825"/>
              <a:gd name="connsiteX3" fmla="*/ 1285875 w 1285875"/>
              <a:gd name="connsiteY3" fmla="*/ 0 h 504825"/>
              <a:gd name="connsiteX0" fmla="*/ 0 w 1285875"/>
              <a:gd name="connsiteY0" fmla="*/ 504825 h 504825"/>
              <a:gd name="connsiteX1" fmla="*/ 512590 w 1285875"/>
              <a:gd name="connsiteY1" fmla="*/ 426525 h 504825"/>
              <a:gd name="connsiteX2" fmla="*/ 714375 w 1285875"/>
              <a:gd name="connsiteY2" fmla="*/ 71438 h 504825"/>
              <a:gd name="connsiteX3" fmla="*/ 1285875 w 1285875"/>
              <a:gd name="connsiteY3" fmla="*/ 0 h 504825"/>
              <a:gd name="connsiteX0" fmla="*/ 0 w 1285875"/>
              <a:gd name="connsiteY0" fmla="*/ 504825 h 505061"/>
              <a:gd name="connsiteX1" fmla="*/ 512590 w 1285875"/>
              <a:gd name="connsiteY1" fmla="*/ 426525 h 505061"/>
              <a:gd name="connsiteX2" fmla="*/ 714375 w 1285875"/>
              <a:gd name="connsiteY2" fmla="*/ 71438 h 505061"/>
              <a:gd name="connsiteX3" fmla="*/ 1285875 w 1285875"/>
              <a:gd name="connsiteY3" fmla="*/ 0 h 505061"/>
              <a:gd name="connsiteX0" fmla="*/ 0 w 1285875"/>
              <a:gd name="connsiteY0" fmla="*/ 504825 h 505300"/>
              <a:gd name="connsiteX1" fmla="*/ 512590 w 1285875"/>
              <a:gd name="connsiteY1" fmla="*/ 434203 h 505300"/>
              <a:gd name="connsiteX2" fmla="*/ 714375 w 1285875"/>
              <a:gd name="connsiteY2" fmla="*/ 71438 h 505300"/>
              <a:gd name="connsiteX3" fmla="*/ 1285875 w 1285875"/>
              <a:gd name="connsiteY3" fmla="*/ 0 h 505300"/>
              <a:gd name="connsiteX0" fmla="*/ 0 w 1285875"/>
              <a:gd name="connsiteY0" fmla="*/ 504825 h 505316"/>
              <a:gd name="connsiteX1" fmla="*/ 512590 w 1285875"/>
              <a:gd name="connsiteY1" fmla="*/ 434203 h 505316"/>
              <a:gd name="connsiteX2" fmla="*/ 770358 w 1285875"/>
              <a:gd name="connsiteY2" fmla="*/ 69518 h 505316"/>
              <a:gd name="connsiteX3" fmla="*/ 1285875 w 1285875"/>
              <a:gd name="connsiteY3" fmla="*/ 0 h 505316"/>
              <a:gd name="connsiteX0" fmla="*/ 0 w 1285875"/>
              <a:gd name="connsiteY0" fmla="*/ 506127 h 506618"/>
              <a:gd name="connsiteX1" fmla="*/ 512590 w 1285875"/>
              <a:gd name="connsiteY1" fmla="*/ 435505 h 506618"/>
              <a:gd name="connsiteX2" fmla="*/ 770358 w 1285875"/>
              <a:gd name="connsiteY2" fmla="*/ 70820 h 506618"/>
              <a:gd name="connsiteX3" fmla="*/ 1285875 w 1285875"/>
              <a:gd name="connsiteY3" fmla="*/ 1302 h 506618"/>
              <a:gd name="connsiteX0" fmla="*/ 0 w 1285875"/>
              <a:gd name="connsiteY0" fmla="*/ 504825 h 505316"/>
              <a:gd name="connsiteX1" fmla="*/ 512590 w 1285875"/>
              <a:gd name="connsiteY1" fmla="*/ 434203 h 505316"/>
              <a:gd name="connsiteX2" fmla="*/ 770358 w 1285875"/>
              <a:gd name="connsiteY2" fmla="*/ 69518 h 505316"/>
              <a:gd name="connsiteX3" fmla="*/ 1285875 w 1285875"/>
              <a:gd name="connsiteY3" fmla="*/ 0 h 505316"/>
              <a:gd name="connsiteX0" fmla="*/ 0 w 1285875"/>
              <a:gd name="connsiteY0" fmla="*/ 505456 h 505947"/>
              <a:gd name="connsiteX1" fmla="*/ 512590 w 1285875"/>
              <a:gd name="connsiteY1" fmla="*/ 434834 h 505947"/>
              <a:gd name="connsiteX2" fmla="*/ 770358 w 1285875"/>
              <a:gd name="connsiteY2" fmla="*/ 70149 h 505947"/>
              <a:gd name="connsiteX3" fmla="*/ 1285875 w 1285875"/>
              <a:gd name="connsiteY3" fmla="*/ 631 h 505947"/>
              <a:gd name="connsiteX0" fmla="*/ 0 w 1285875"/>
              <a:gd name="connsiteY0" fmla="*/ 505456 h 505457"/>
              <a:gd name="connsiteX1" fmla="*/ 512590 w 1285875"/>
              <a:gd name="connsiteY1" fmla="*/ 434834 h 505457"/>
              <a:gd name="connsiteX2" fmla="*/ 770358 w 1285875"/>
              <a:gd name="connsiteY2" fmla="*/ 70149 h 505457"/>
              <a:gd name="connsiteX3" fmla="*/ 1285875 w 1285875"/>
              <a:gd name="connsiteY3" fmla="*/ 631 h 505457"/>
              <a:gd name="connsiteX0" fmla="*/ 0 w 1280786"/>
              <a:gd name="connsiteY0" fmla="*/ 462622 h 462623"/>
              <a:gd name="connsiteX1" fmla="*/ 512590 w 1280786"/>
              <a:gd name="connsiteY1" fmla="*/ 392000 h 462623"/>
              <a:gd name="connsiteX2" fmla="*/ 770358 w 1280786"/>
              <a:gd name="connsiteY2" fmla="*/ 27315 h 462623"/>
              <a:gd name="connsiteX3" fmla="*/ 1280786 w 1280786"/>
              <a:gd name="connsiteY3" fmla="*/ 27859 h 462623"/>
              <a:gd name="connsiteX0" fmla="*/ 0 w 1280786"/>
              <a:gd name="connsiteY0" fmla="*/ 434973 h 434973"/>
              <a:gd name="connsiteX1" fmla="*/ 512590 w 1280786"/>
              <a:gd name="connsiteY1" fmla="*/ 364351 h 434973"/>
              <a:gd name="connsiteX2" fmla="*/ 772054 w 1280786"/>
              <a:gd name="connsiteY2" fmla="*/ 72606 h 434973"/>
              <a:gd name="connsiteX3" fmla="*/ 1280786 w 1280786"/>
              <a:gd name="connsiteY3" fmla="*/ 210 h 434973"/>
              <a:gd name="connsiteX0" fmla="*/ 0 w 1280786"/>
              <a:gd name="connsiteY0" fmla="*/ 435152 h 435152"/>
              <a:gd name="connsiteX1" fmla="*/ 512590 w 1280786"/>
              <a:gd name="connsiteY1" fmla="*/ 364530 h 435152"/>
              <a:gd name="connsiteX2" fmla="*/ 772054 w 1280786"/>
              <a:gd name="connsiteY2" fmla="*/ 72785 h 435152"/>
              <a:gd name="connsiteX3" fmla="*/ 1280786 w 1280786"/>
              <a:gd name="connsiteY3" fmla="*/ 389 h 435152"/>
              <a:gd name="connsiteX0" fmla="*/ 0 w 1280786"/>
              <a:gd name="connsiteY0" fmla="*/ 434767 h 434767"/>
              <a:gd name="connsiteX1" fmla="*/ 512590 w 1280786"/>
              <a:gd name="connsiteY1" fmla="*/ 364145 h 434767"/>
              <a:gd name="connsiteX2" fmla="*/ 772054 w 1280786"/>
              <a:gd name="connsiteY2" fmla="*/ 72400 h 434767"/>
              <a:gd name="connsiteX3" fmla="*/ 1280786 w 1280786"/>
              <a:gd name="connsiteY3" fmla="*/ 4 h 434767"/>
              <a:gd name="connsiteX0" fmla="*/ 0 w 1280786"/>
              <a:gd name="connsiteY0" fmla="*/ 434767 h 434767"/>
              <a:gd name="connsiteX1" fmla="*/ 512590 w 1280786"/>
              <a:gd name="connsiteY1" fmla="*/ 364145 h 434767"/>
              <a:gd name="connsiteX2" fmla="*/ 772054 w 1280786"/>
              <a:gd name="connsiteY2" fmla="*/ 72400 h 434767"/>
              <a:gd name="connsiteX3" fmla="*/ 1280786 w 1280786"/>
              <a:gd name="connsiteY3" fmla="*/ 4 h 434767"/>
              <a:gd name="connsiteX0" fmla="*/ 0 w 1361719"/>
              <a:gd name="connsiteY0" fmla="*/ 434767 h 434767"/>
              <a:gd name="connsiteX1" fmla="*/ 512590 w 1361719"/>
              <a:gd name="connsiteY1" fmla="*/ 364145 h 434767"/>
              <a:gd name="connsiteX2" fmla="*/ 772054 w 1361719"/>
              <a:gd name="connsiteY2" fmla="*/ 72400 h 434767"/>
              <a:gd name="connsiteX3" fmla="*/ 1361719 w 1361719"/>
              <a:gd name="connsiteY3" fmla="*/ 3 h 434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61719" h="434767">
                <a:moveTo>
                  <a:pt x="0" y="434767"/>
                </a:moveTo>
                <a:cubicBezTo>
                  <a:pt x="258613" y="434739"/>
                  <a:pt x="383914" y="424540"/>
                  <a:pt x="512590" y="364145"/>
                </a:cubicBezTo>
                <a:cubicBezTo>
                  <a:pt x="641266" y="303751"/>
                  <a:pt x="644021" y="133090"/>
                  <a:pt x="772054" y="72400"/>
                </a:cubicBezTo>
                <a:cubicBezTo>
                  <a:pt x="900087" y="11710"/>
                  <a:pt x="1104405" y="-236"/>
                  <a:pt x="1361719" y="3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5" name="Retângulo 64"/>
          <p:cNvSpPr/>
          <p:nvPr/>
        </p:nvSpPr>
        <p:spPr>
          <a:xfrm>
            <a:off x="6465258" y="699542"/>
            <a:ext cx="681654" cy="682430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1" name="Retângulo 70"/>
          <p:cNvSpPr/>
          <p:nvPr/>
        </p:nvSpPr>
        <p:spPr>
          <a:xfrm>
            <a:off x="6465258" y="880406"/>
            <a:ext cx="181787" cy="1808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2" name="Retângulo 71"/>
          <p:cNvSpPr/>
          <p:nvPr/>
        </p:nvSpPr>
        <p:spPr>
          <a:xfrm>
            <a:off x="6465258" y="1059998"/>
            <a:ext cx="181787" cy="1609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88" name="Conector reto 87"/>
          <p:cNvCxnSpPr/>
          <p:nvPr/>
        </p:nvCxnSpPr>
        <p:spPr>
          <a:xfrm>
            <a:off x="6404118" y="930934"/>
            <a:ext cx="497657" cy="0"/>
          </a:xfrm>
          <a:prstGeom prst="line">
            <a:avLst/>
          </a:prstGeom>
          <a:ln w="38100">
            <a:solidFill>
              <a:srgbClr val="FF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etângulo 90"/>
          <p:cNvSpPr/>
          <p:nvPr/>
        </p:nvSpPr>
        <p:spPr>
          <a:xfrm>
            <a:off x="6214768" y="1381972"/>
            <a:ext cx="1144152" cy="2407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pt-BR" sz="1050" dirty="0" smtClean="0">
                <a:solidFill>
                  <a:schemeClr val="tx1"/>
                </a:solidFill>
              </a:rPr>
              <a:t>Logística</a:t>
            </a:r>
            <a:endParaRPr lang="pt-BR" sz="1050" dirty="0">
              <a:solidFill>
                <a:schemeClr val="tx1"/>
              </a:solidFill>
            </a:endParaRPr>
          </a:p>
        </p:txBody>
      </p:sp>
      <p:sp>
        <p:nvSpPr>
          <p:cNvPr id="93" name="Retângulo 92"/>
          <p:cNvSpPr/>
          <p:nvPr/>
        </p:nvSpPr>
        <p:spPr>
          <a:xfrm>
            <a:off x="5919111" y="810538"/>
            <a:ext cx="485417" cy="2407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36000" rtlCol="0" anchor="ctr"/>
          <a:lstStyle/>
          <a:p>
            <a:pPr algn="r"/>
            <a:r>
              <a:rPr lang="el-GR" sz="1000" dirty="0" smtClean="0">
                <a:solidFill>
                  <a:schemeClr val="tx1"/>
                </a:solidFill>
              </a:rPr>
              <a:t>θ</a:t>
            </a:r>
            <a:r>
              <a:rPr lang="pt-BR" sz="1000" dirty="0" smtClean="0">
                <a:solidFill>
                  <a:schemeClr val="tx1"/>
                </a:solidFill>
              </a:rPr>
              <a:t> = 0,5</a:t>
            </a:r>
            <a:endParaRPr lang="pt-BR" sz="1000" dirty="0">
              <a:solidFill>
                <a:schemeClr val="tx1"/>
              </a:solidFill>
            </a:endParaRPr>
          </a:p>
        </p:txBody>
      </p:sp>
      <p:sp>
        <p:nvSpPr>
          <p:cNvPr id="97" name="Retângulo 96"/>
          <p:cNvSpPr/>
          <p:nvPr/>
        </p:nvSpPr>
        <p:spPr>
          <a:xfrm>
            <a:off x="5979841" y="681125"/>
            <a:ext cx="485417" cy="2407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36000" rtlCol="0" anchor="ctr"/>
          <a:lstStyle/>
          <a:p>
            <a:pPr algn="r"/>
            <a:r>
              <a:rPr lang="pt-BR" sz="1000" dirty="0" smtClean="0">
                <a:solidFill>
                  <a:schemeClr val="tx1"/>
                </a:solidFill>
              </a:rPr>
              <a:t>1,0</a:t>
            </a:r>
            <a:endParaRPr lang="pt-BR" sz="1000" dirty="0">
              <a:solidFill>
                <a:schemeClr val="tx1"/>
              </a:solidFill>
            </a:endParaRPr>
          </a:p>
        </p:txBody>
      </p:sp>
      <p:sp>
        <p:nvSpPr>
          <p:cNvPr id="98" name="Retângulo 97"/>
          <p:cNvSpPr/>
          <p:nvPr/>
        </p:nvSpPr>
        <p:spPr>
          <a:xfrm>
            <a:off x="5979841" y="1178591"/>
            <a:ext cx="485417" cy="2407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36000" rtlCol="0" anchor="ctr"/>
          <a:lstStyle/>
          <a:p>
            <a:pPr algn="r"/>
            <a:r>
              <a:rPr lang="pt-BR" sz="1000" dirty="0" smtClean="0">
                <a:solidFill>
                  <a:schemeClr val="tx1"/>
                </a:solidFill>
              </a:rPr>
              <a:t>–1,0</a:t>
            </a:r>
            <a:endParaRPr lang="pt-BR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1020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Otimizadores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pt-BR" dirty="0" smtClean="0"/>
              <a:t> Prof. João F. Mari – joaofmari.github.io – SIN393 (2023)</a:t>
            </a: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t>54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03713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Otimizadores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pt-BR" dirty="0" smtClean="0"/>
                  <a:t>Gradiente descendente (GD - </a:t>
                </a:r>
                <a:r>
                  <a:rPr lang="pt-BR" i="1" dirty="0" err="1" smtClean="0"/>
                  <a:t>Gradient</a:t>
                </a:r>
                <a:r>
                  <a:rPr lang="pt-BR" i="1" dirty="0" smtClean="0"/>
                  <a:t> </a:t>
                </a:r>
                <a:r>
                  <a:rPr lang="pt-BR" i="1" dirty="0" err="1" smtClean="0"/>
                  <a:t>descent</a:t>
                </a:r>
                <a:r>
                  <a:rPr lang="pt-BR" i="1" dirty="0"/>
                  <a:t>)</a:t>
                </a:r>
                <a:r>
                  <a:rPr lang="pt-BR" dirty="0" smtClean="0"/>
                  <a:t>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/>
                          </a:rPr>
                          <m:t>𝑊</m:t>
                        </m:r>
                      </m:e>
                      <m:sub>
                        <m:r>
                          <a:rPr lang="pt-BR" i="1">
                            <a:latin typeface="Cambria Math"/>
                          </a:rPr>
                          <m:t>𝑡</m:t>
                        </m:r>
                        <m:r>
                          <a:rPr lang="pt-BR" i="1">
                            <a:latin typeface="Cambria Math"/>
                          </a:rPr>
                          <m:t>+1</m:t>
                        </m:r>
                      </m:sub>
                    </m:sSub>
                    <m:r>
                      <a:rPr lang="pt-BR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pt-BR" i="1">
                            <a:latin typeface="Cambria Math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/>
                          </a:rPr>
                          <m:t>𝑊</m:t>
                        </m:r>
                      </m:e>
                      <m:sub>
                        <m:r>
                          <a:rPr lang="pt-BR" i="1">
                            <a:latin typeface="Cambria Math"/>
                          </a:rPr>
                          <m:t>𝑡</m:t>
                        </m:r>
                      </m:sub>
                    </m:sSub>
                    <m:r>
                      <a:rPr lang="pt-BR" i="1">
                        <a:latin typeface="Cambria Math"/>
                      </a:rPr>
                      <m:t>−</m:t>
                    </m:r>
                    <m:r>
                      <a:rPr lang="pt-BR" i="1">
                        <a:latin typeface="Cambria Math"/>
                        <a:ea typeface="Cambria Math"/>
                      </a:rPr>
                      <m:t>𝜂</m:t>
                    </m:r>
                    <m:nary>
                      <m:naryPr>
                        <m:chr m:val="∑"/>
                        <m:ctrlPr>
                          <a:rPr lang="pt-BR" i="1">
                            <a:latin typeface="Cambria Math"/>
                            <a:ea typeface="Cambria Math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pt-BR" i="1">
                            <a:latin typeface="Cambria Math"/>
                            <a:ea typeface="Cambria Math"/>
                          </a:rPr>
                          <m:t>𝑗</m:t>
                        </m:r>
                        <m:r>
                          <a:rPr lang="pt-BR" i="1">
                            <a:latin typeface="Cambria Math"/>
                            <a:ea typeface="Cambria Math"/>
                          </a:rPr>
                          <m:t>=1</m:t>
                        </m:r>
                      </m:sub>
                      <m:sup>
                        <m:r>
                          <a:rPr lang="pt-BR" b="0" i="1" smtClean="0">
                            <a:latin typeface="Cambria Math"/>
                            <a:ea typeface="Cambria Math"/>
                          </a:rPr>
                          <m:t>𝑁</m:t>
                        </m:r>
                      </m:sup>
                      <m:e>
                        <m:r>
                          <a:rPr lang="pt-BR" i="1">
                            <a:latin typeface="Cambria Math"/>
                            <a:ea typeface="Cambria Math"/>
                          </a:rPr>
                          <m:t>𝛻</m:t>
                        </m:r>
                        <m:r>
                          <a:rPr lang="pt-BR" i="1">
                            <a:latin typeface="Cambria Math"/>
                            <a:ea typeface="Cambria Math"/>
                          </a:rPr>
                          <m:t>𝐿</m:t>
                        </m:r>
                        <m:r>
                          <a:rPr lang="pt-BR" i="1">
                            <a:latin typeface="Cambria Math"/>
                            <a:ea typeface="Cambria Math"/>
                          </a:rPr>
                          <m:t>(</m:t>
                        </m:r>
                        <m:r>
                          <a:rPr lang="pt-BR" i="1">
                            <a:latin typeface="Cambria Math"/>
                            <a:ea typeface="Cambria Math"/>
                          </a:rPr>
                          <m:t>𝑊</m:t>
                        </m:r>
                        <m:r>
                          <a:rPr lang="pt-BR" i="1">
                            <a:latin typeface="Cambria Math"/>
                            <a:ea typeface="Cambria Math"/>
                          </a:rPr>
                          <m:t>;</m:t>
                        </m:r>
                        <m:sSubSup>
                          <m:sSubSupPr>
                            <m:ctrlPr>
                              <a:rPr lang="pt-BR" i="1">
                                <a:latin typeface="Cambria Math"/>
                                <a:ea typeface="Cambria Math"/>
                              </a:rPr>
                            </m:ctrlPr>
                          </m:sSubSupPr>
                          <m:e>
                            <m:r>
                              <a:rPr lang="pt-BR" i="1">
                                <a:latin typeface="Cambria Math"/>
                                <a:ea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pt-BR" i="1">
                                <a:latin typeface="Cambria Math"/>
                                <a:ea typeface="Cambria Math"/>
                              </a:rPr>
                              <m:t>𝑗</m:t>
                            </m:r>
                          </m:sub>
                          <m:sup/>
                        </m:sSubSup>
                        <m:r>
                          <a:rPr lang="pt-BR" i="1">
                            <a:latin typeface="Cambria Math"/>
                            <a:ea typeface="Cambria Math"/>
                          </a:rPr>
                          <m:t>)</m:t>
                        </m:r>
                      </m:e>
                    </m:nary>
                  </m:oMath>
                </a14:m>
                <a:endParaRPr lang="pt-BR" dirty="0" smtClean="0"/>
              </a:p>
              <a:p>
                <a:pPr lvl="1"/>
                <a:r>
                  <a:rPr lang="pt-BR" i="1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N</a:t>
                </a:r>
                <a:r>
                  <a:rPr lang="pt-BR" dirty="0" smtClean="0"/>
                  <a:t>  é </a:t>
                </a:r>
                <a:r>
                  <a:rPr lang="pt-BR" dirty="0"/>
                  <a:t>o tamanho </a:t>
                </a:r>
                <a:r>
                  <a:rPr lang="pt-BR" dirty="0" smtClean="0"/>
                  <a:t>do conjunto de treinamento</a:t>
                </a:r>
                <a:endParaRPr lang="pt-BR" dirty="0"/>
              </a:p>
              <a:p>
                <a:pPr lvl="1"/>
                <a:endParaRPr lang="pt-BR" dirty="0"/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400" t="-193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55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SIN393 (2023)</a:t>
            </a:r>
            <a:endParaRPr lang="pt-BR" dirty="0"/>
          </a:p>
        </p:txBody>
      </p:sp>
      <p:sp>
        <p:nvSpPr>
          <p:cNvPr id="6" name="Retângulo 5"/>
          <p:cNvSpPr/>
          <p:nvPr/>
        </p:nvSpPr>
        <p:spPr>
          <a:xfrm>
            <a:off x="4572000" y="4542690"/>
            <a:ext cx="4572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000" i="1" dirty="0" smtClean="0"/>
              <a:t>Donges. Gradient </a:t>
            </a:r>
            <a:r>
              <a:rPr lang="en-US" sz="1000" i="1" dirty="0"/>
              <a:t>Descent in Machine Learning: A Basic </a:t>
            </a:r>
            <a:r>
              <a:rPr lang="en-US" sz="1000" i="1" dirty="0" smtClean="0"/>
              <a:t>Introduction.</a:t>
            </a:r>
            <a:br>
              <a:rPr lang="en-US" sz="1000" i="1" dirty="0" smtClean="0"/>
            </a:br>
            <a:r>
              <a:rPr lang="pt-BR" sz="1000" i="1" dirty="0" smtClean="0">
                <a:hlinkClick r:id="rId3"/>
              </a:rPr>
              <a:t>https://builtin.com/data-science/gradient-descent</a:t>
            </a:r>
            <a:r>
              <a:rPr lang="pt-BR" sz="1000" i="1" dirty="0" smtClean="0"/>
              <a:t> </a:t>
            </a:r>
            <a:endParaRPr lang="pt-BR" sz="1000" i="1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08" t="27619" r="20000" b="2857"/>
          <a:stretch/>
        </p:blipFill>
        <p:spPr bwMode="auto">
          <a:xfrm>
            <a:off x="2805883" y="2096969"/>
            <a:ext cx="2944239" cy="1872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71" t="28858" r="24271" b="18380"/>
          <a:stretch/>
        </p:blipFill>
        <p:spPr bwMode="auto">
          <a:xfrm>
            <a:off x="5780961" y="2197075"/>
            <a:ext cx="3126694" cy="1671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84" t="24286" r="29374" b="14381"/>
          <a:stretch/>
        </p:blipFill>
        <p:spPr bwMode="auto">
          <a:xfrm>
            <a:off x="236346" y="1995686"/>
            <a:ext cx="2538699" cy="2074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tângulo 7"/>
          <p:cNvSpPr/>
          <p:nvPr/>
        </p:nvSpPr>
        <p:spPr>
          <a:xfrm>
            <a:off x="0" y="4681190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sz="1000" i="1" dirty="0"/>
              <a:t>Moacir </a:t>
            </a:r>
            <a:r>
              <a:rPr lang="pt-BR" sz="1000" i="1" dirty="0" err="1"/>
              <a:t>Ponti</a:t>
            </a:r>
            <a:r>
              <a:rPr lang="pt-BR" sz="1000" i="1" dirty="0"/>
              <a:t>. </a:t>
            </a:r>
            <a:r>
              <a:rPr lang="pt-BR" sz="1000" i="1" dirty="0">
                <a:hlinkClick r:id="rId7"/>
              </a:rPr>
              <a:t>http://conteudo.icmc.usp.br/pessoas/moacir/p17sibgrapi-tutorial/</a:t>
            </a:r>
            <a:r>
              <a:rPr lang="pt-BR" sz="1000" i="1" dirty="0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tângulo 6"/>
              <p:cNvSpPr/>
              <p:nvPr/>
            </p:nvSpPr>
            <p:spPr>
              <a:xfrm>
                <a:off x="4428074" y="2258719"/>
                <a:ext cx="1181221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 smtClean="0">
                          <a:latin typeface="Cambria Math"/>
                          <a:ea typeface="Cambria Math"/>
                        </a:rPr>
                        <m:t>𝐿</m:t>
                      </m:r>
                      <m:r>
                        <a:rPr lang="pt-BR" i="1" smtClean="0">
                          <a:latin typeface="Cambria Math"/>
                          <a:ea typeface="Cambria Math"/>
                        </a:rPr>
                        <m:t>(</m:t>
                      </m:r>
                      <m:r>
                        <a:rPr lang="pt-BR" b="0" i="1" smtClean="0">
                          <a:latin typeface="Cambria Math"/>
                          <a:ea typeface="Cambria Math"/>
                        </a:rPr>
                        <m:t>𝑤</m:t>
                      </m:r>
                      <m:r>
                        <a:rPr lang="pt-BR" b="0" i="1" smtClean="0">
                          <a:latin typeface="Cambria Math"/>
                          <a:ea typeface="Cambria Math"/>
                        </a:rPr>
                        <m:t>,</m:t>
                      </m:r>
                      <m:r>
                        <a:rPr lang="pt-BR" b="0" i="1" smtClean="0">
                          <a:latin typeface="Cambria Math"/>
                          <a:ea typeface="Cambria Math"/>
                        </a:rPr>
                        <m:t>𝑏</m:t>
                      </m:r>
                      <m:r>
                        <a:rPr lang="pt-BR" i="1">
                          <a:latin typeface="Cambria Math"/>
                          <a:ea typeface="Cambria Math"/>
                        </a:rPr>
                        <m:t>;</m:t>
                      </m:r>
                      <m:r>
                        <a:rPr lang="pt-BR" i="1">
                          <a:latin typeface="Cambria Math"/>
                          <a:ea typeface="Cambria Math"/>
                        </a:rPr>
                        <m:t>𝑥</m:t>
                      </m:r>
                      <m:r>
                        <a:rPr lang="pt-BR" i="1">
                          <a:latin typeface="Cambria Math"/>
                          <a:ea typeface="Cambria Math"/>
                        </a:rPr>
                        <m:t>)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7" name="Retângulo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8074" y="2258719"/>
                <a:ext cx="1181221" cy="369332"/>
              </a:xfrm>
              <a:prstGeom prst="rect">
                <a:avLst/>
              </a:prstGeom>
              <a:blipFill rotWithShape="1">
                <a:blip r:embed="rId8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tângulo 8"/>
          <p:cNvSpPr/>
          <p:nvPr/>
        </p:nvSpPr>
        <p:spPr>
          <a:xfrm>
            <a:off x="3991934" y="3726259"/>
            <a:ext cx="457200" cy="457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Elipse 9"/>
          <p:cNvSpPr/>
          <p:nvPr/>
        </p:nvSpPr>
        <p:spPr>
          <a:xfrm flipV="1">
            <a:off x="4197674" y="3651870"/>
            <a:ext cx="45720" cy="4572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2" name="Conector de seta reta 11"/>
          <p:cNvCxnSpPr>
            <a:stCxn id="9" idx="3"/>
            <a:endCxn id="10" idx="0"/>
          </p:cNvCxnSpPr>
          <p:nvPr/>
        </p:nvCxnSpPr>
        <p:spPr>
          <a:xfrm flipH="1" flipV="1">
            <a:off x="4220534" y="3697590"/>
            <a:ext cx="228600" cy="257269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tângulo 17"/>
              <p:cNvSpPr/>
              <p:nvPr/>
            </p:nvSpPr>
            <p:spPr>
              <a:xfrm rot="16200000">
                <a:off x="-92998" y="2791819"/>
                <a:ext cx="703526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200" i="1" smtClean="0">
                          <a:latin typeface="Cambria Math"/>
                          <a:ea typeface="Cambria Math"/>
                        </a:rPr>
                        <m:t>𝐿</m:t>
                      </m:r>
                      <m:r>
                        <a:rPr lang="pt-BR" sz="1200" i="1" smtClean="0">
                          <a:latin typeface="Cambria Math"/>
                          <a:ea typeface="Cambria Math"/>
                        </a:rPr>
                        <m:t>(</m:t>
                      </m:r>
                      <m:r>
                        <a:rPr lang="pt-BR" sz="1200" b="0" i="1" smtClean="0">
                          <a:latin typeface="Cambria Math"/>
                          <a:ea typeface="Cambria Math"/>
                        </a:rPr>
                        <m:t>𝑤</m:t>
                      </m:r>
                      <m:r>
                        <a:rPr lang="pt-BR" sz="1200" i="1">
                          <a:latin typeface="Cambria Math"/>
                          <a:ea typeface="Cambria Math"/>
                        </a:rPr>
                        <m:t>;</m:t>
                      </m:r>
                      <m:r>
                        <a:rPr lang="pt-BR" sz="1200" i="1">
                          <a:latin typeface="Cambria Math"/>
                          <a:ea typeface="Cambria Math"/>
                        </a:rPr>
                        <m:t>𝑥</m:t>
                      </m:r>
                      <m:r>
                        <a:rPr lang="pt-BR" sz="1200" i="1">
                          <a:latin typeface="Cambria Math"/>
                          <a:ea typeface="Cambria Math"/>
                        </a:rPr>
                        <m:t>)</m:t>
                      </m:r>
                    </m:oMath>
                  </m:oMathPara>
                </a14:m>
                <a:endParaRPr lang="pt-BR" sz="1200" dirty="0"/>
              </a:p>
            </p:txBody>
          </p:sp>
        </mc:Choice>
        <mc:Fallback xmlns="">
          <p:sp>
            <p:nvSpPr>
              <p:cNvPr id="18" name="Retângulo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-92998" y="2791819"/>
                <a:ext cx="703526" cy="276999"/>
              </a:xfrm>
              <a:prstGeom prst="rect">
                <a:avLst/>
              </a:prstGeom>
              <a:blipFill rotWithShape="1">
                <a:blip r:embed="rId9"/>
                <a:stretch>
                  <a:fillRect r="-888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tângulo 18"/>
              <p:cNvSpPr/>
              <p:nvPr/>
            </p:nvSpPr>
            <p:spPr>
              <a:xfrm>
                <a:off x="1353446" y="3911327"/>
                <a:ext cx="338234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200" b="0" i="1" smtClean="0">
                          <a:latin typeface="Cambria Math"/>
                          <a:ea typeface="Cambria Math"/>
                        </a:rPr>
                        <m:t>𝑤</m:t>
                      </m:r>
                    </m:oMath>
                  </m:oMathPara>
                </a14:m>
                <a:endParaRPr lang="pt-BR" sz="1200" dirty="0"/>
              </a:p>
            </p:txBody>
          </p:sp>
        </mc:Choice>
        <mc:Fallback xmlns="">
          <p:sp>
            <p:nvSpPr>
              <p:cNvPr id="19" name="Retângulo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3446" y="3911327"/>
                <a:ext cx="338234" cy="276999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60564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Otimizadores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pt-BR" dirty="0" smtClean="0"/>
                  <a:t>Gradiente descendente estocástico (SGD – </a:t>
                </a:r>
                <a:r>
                  <a:rPr lang="pt-BR" i="1" dirty="0" err="1" smtClean="0"/>
                  <a:t>Stochastic</a:t>
                </a:r>
                <a:r>
                  <a:rPr lang="pt-BR" i="1" dirty="0" smtClean="0"/>
                  <a:t> </a:t>
                </a:r>
                <a:r>
                  <a:rPr lang="pt-BR" i="1" dirty="0" err="1" smtClean="0"/>
                  <a:t>gradient</a:t>
                </a:r>
                <a:r>
                  <a:rPr lang="pt-BR" i="1" dirty="0" smtClean="0"/>
                  <a:t> </a:t>
                </a:r>
                <a:r>
                  <a:rPr lang="pt-BR" i="1" dirty="0" err="1" smtClean="0"/>
                  <a:t>descent</a:t>
                </a:r>
                <a:r>
                  <a:rPr lang="pt-BR" dirty="0" smtClean="0"/>
                  <a:t>):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/>
                          </a:rPr>
                          <m:t>𝑊</m:t>
                        </m:r>
                      </m:e>
                      <m:sub>
                        <m:r>
                          <a:rPr lang="pt-BR" i="1">
                            <a:latin typeface="Cambria Math"/>
                          </a:rPr>
                          <m:t>𝑡</m:t>
                        </m:r>
                        <m:r>
                          <a:rPr lang="pt-BR" i="1">
                            <a:latin typeface="Cambria Math"/>
                          </a:rPr>
                          <m:t>+1</m:t>
                        </m:r>
                      </m:sub>
                    </m:sSub>
                    <m:r>
                      <a:rPr lang="pt-BR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pt-BR" i="1">
                            <a:latin typeface="Cambria Math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/>
                          </a:rPr>
                          <m:t>𝑊</m:t>
                        </m:r>
                      </m:e>
                      <m:sub>
                        <m:r>
                          <a:rPr lang="pt-BR" i="1">
                            <a:latin typeface="Cambria Math"/>
                          </a:rPr>
                          <m:t>𝑡</m:t>
                        </m:r>
                      </m:sub>
                    </m:sSub>
                    <m:r>
                      <a:rPr lang="pt-BR" i="1">
                        <a:latin typeface="Cambria Math"/>
                      </a:rPr>
                      <m:t>−</m:t>
                    </m:r>
                    <m:r>
                      <a:rPr lang="pt-BR" i="1">
                        <a:latin typeface="Cambria Math"/>
                        <a:ea typeface="Cambria Math"/>
                      </a:rPr>
                      <m:t>𝜂</m:t>
                    </m:r>
                    <m:nary>
                      <m:naryPr>
                        <m:chr m:val="∑"/>
                        <m:ctrlPr>
                          <a:rPr lang="pt-BR" i="1" smtClean="0">
                            <a:latin typeface="Cambria Math"/>
                            <a:ea typeface="Cambria Math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pt-BR" b="0" i="1" smtClean="0">
                            <a:latin typeface="Cambria Math"/>
                            <a:ea typeface="Cambria Math"/>
                          </a:rPr>
                          <m:t>𝑗</m:t>
                        </m:r>
                        <m:r>
                          <a:rPr lang="pt-BR" b="0" i="1" smtClean="0">
                            <a:latin typeface="Cambria Math"/>
                            <a:ea typeface="Cambria Math"/>
                          </a:rPr>
                          <m:t>=1</m:t>
                        </m:r>
                      </m:sub>
                      <m:sup>
                        <m:r>
                          <a:rPr lang="pt-BR" b="0" i="1" smtClean="0">
                            <a:latin typeface="Cambria Math"/>
                            <a:ea typeface="Cambria Math"/>
                          </a:rPr>
                          <m:t>𝐵</m:t>
                        </m:r>
                      </m:sup>
                      <m:e>
                        <m:r>
                          <a:rPr lang="pt-BR" i="1">
                            <a:latin typeface="Cambria Math"/>
                            <a:ea typeface="Cambria Math"/>
                          </a:rPr>
                          <m:t>𝛻</m:t>
                        </m:r>
                        <m:r>
                          <a:rPr lang="pt-BR" i="1">
                            <a:latin typeface="Cambria Math"/>
                            <a:ea typeface="Cambria Math"/>
                          </a:rPr>
                          <m:t>𝐿</m:t>
                        </m:r>
                        <m:r>
                          <a:rPr lang="pt-BR" i="1">
                            <a:latin typeface="Cambria Math"/>
                            <a:ea typeface="Cambria Math"/>
                          </a:rPr>
                          <m:t>(</m:t>
                        </m:r>
                        <m:r>
                          <a:rPr lang="pt-BR" i="1">
                            <a:latin typeface="Cambria Math"/>
                            <a:ea typeface="Cambria Math"/>
                          </a:rPr>
                          <m:t>𝑊</m:t>
                        </m:r>
                        <m:r>
                          <a:rPr lang="pt-BR" i="1">
                            <a:latin typeface="Cambria Math"/>
                            <a:ea typeface="Cambria Math"/>
                          </a:rPr>
                          <m:t>;</m:t>
                        </m:r>
                        <m:sSubSup>
                          <m:sSubSupPr>
                            <m:ctrlPr>
                              <a:rPr lang="pt-BR" i="1">
                                <a:latin typeface="Cambria Math"/>
                                <a:ea typeface="Cambria Math"/>
                              </a:rPr>
                            </m:ctrlPr>
                          </m:sSubSupPr>
                          <m:e>
                            <m:r>
                              <a:rPr lang="pt-BR" i="1">
                                <a:latin typeface="Cambria Math"/>
                                <a:ea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/>
                                <a:ea typeface="Cambria Math"/>
                              </a:rPr>
                              <m:t>𝑗</m:t>
                            </m:r>
                          </m:sub>
                          <m:sup>
                            <m:r>
                              <a:rPr lang="pt-BR" b="0" i="1" smtClean="0">
                                <a:latin typeface="Cambria Math"/>
                                <a:ea typeface="Cambria Math"/>
                              </a:rPr>
                              <m:t>𝐵</m:t>
                            </m:r>
                          </m:sup>
                        </m:sSubSup>
                        <m:r>
                          <a:rPr lang="pt-BR" i="1">
                            <a:latin typeface="Cambria Math"/>
                            <a:ea typeface="Cambria Math"/>
                          </a:rPr>
                          <m:t>)</m:t>
                        </m:r>
                      </m:e>
                    </m:nary>
                  </m:oMath>
                </a14:m>
                <a:endParaRPr lang="pt-BR" dirty="0" smtClean="0"/>
              </a:p>
              <a:p>
                <a:pPr lvl="1"/>
                <a:r>
                  <a:rPr lang="pt-BR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B</a:t>
                </a:r>
                <a:r>
                  <a:rPr lang="pt-BR" dirty="0"/>
                  <a:t> é o tamanho do </a:t>
                </a:r>
                <a:r>
                  <a:rPr lang="pt-BR" dirty="0" err="1"/>
                  <a:t>mini-lote</a:t>
                </a:r>
                <a:r>
                  <a:rPr lang="pt-BR" dirty="0"/>
                  <a:t> (</a:t>
                </a:r>
                <a:r>
                  <a:rPr lang="pt-BR" i="1" dirty="0" err="1"/>
                  <a:t>mini-batch</a:t>
                </a:r>
                <a:r>
                  <a:rPr lang="pt-BR" dirty="0"/>
                  <a:t>)</a:t>
                </a:r>
              </a:p>
              <a:p>
                <a:pPr lvl="1"/>
                <a:endParaRPr lang="pt-BR" dirty="0"/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400" t="-193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56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SIN393 (2023)</a:t>
            </a:r>
            <a:endParaRPr lang="pt-BR" dirty="0"/>
          </a:p>
        </p:txBody>
      </p:sp>
      <p:pic>
        <p:nvPicPr>
          <p:cNvPr id="6" name="Picture 2" descr="https://wikidocs.net/images/page/3413/sg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851670"/>
            <a:ext cx="3312368" cy="2459510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tângulo 6"/>
          <p:cNvSpPr/>
          <p:nvPr/>
        </p:nvSpPr>
        <p:spPr>
          <a:xfrm>
            <a:off x="0" y="4692118"/>
            <a:ext cx="91440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BR" sz="1000" i="1" dirty="0">
                <a:hlinkClick r:id="rId4"/>
              </a:rPr>
              <a:t>https://</a:t>
            </a:r>
            <a:r>
              <a:rPr lang="pt-BR" sz="1000" i="1" dirty="0" smtClean="0">
                <a:hlinkClick r:id="rId4"/>
              </a:rPr>
              <a:t>wikidocs.net/3413</a:t>
            </a:r>
            <a:r>
              <a:rPr lang="pt-BR" sz="1000" i="1" dirty="0" smtClean="0"/>
              <a:t> </a:t>
            </a:r>
            <a:endParaRPr lang="pt-BR" sz="1000" i="1" dirty="0"/>
          </a:p>
        </p:txBody>
      </p:sp>
    </p:spTree>
    <p:extLst>
      <p:ext uri="{BB962C8B-B14F-4D97-AF65-F5344CB8AC3E}">
        <p14:creationId xmlns:p14="http://schemas.microsoft.com/office/powerpoint/2010/main" val="2423150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Otimizadores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>
              <a:xfrm>
                <a:off x="0" y="554808"/>
                <a:ext cx="9144000" cy="4408014"/>
              </a:xfrm>
            </p:spPr>
            <p:txBody>
              <a:bodyPr/>
              <a:lstStyle/>
              <a:p>
                <a:r>
                  <a:rPr lang="pt-BR" dirty="0"/>
                  <a:t>SGD com momentum: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/>
                          </a:rPr>
                          <m:t>𝑊</m:t>
                        </m:r>
                      </m:e>
                      <m:sub>
                        <m:r>
                          <a:rPr lang="pt-BR" i="1">
                            <a:latin typeface="Cambria Math"/>
                          </a:rPr>
                          <m:t>𝑡</m:t>
                        </m:r>
                        <m:r>
                          <a:rPr lang="pt-BR" i="1">
                            <a:latin typeface="Cambria Math"/>
                          </a:rPr>
                          <m:t>+1</m:t>
                        </m:r>
                      </m:sub>
                    </m:sSub>
                    <m:r>
                      <a:rPr lang="pt-BR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pt-BR" i="1">
                            <a:latin typeface="Cambria Math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/>
                          </a:rPr>
                          <m:t>𝑊</m:t>
                        </m:r>
                      </m:e>
                      <m:sub>
                        <m:r>
                          <a:rPr lang="pt-BR" i="1">
                            <a:latin typeface="Cambria Math"/>
                          </a:rPr>
                          <m:t>𝑡</m:t>
                        </m:r>
                      </m:sub>
                    </m:sSub>
                    <m:r>
                      <a:rPr lang="pt-BR" i="1">
                        <a:latin typeface="Cambria Math"/>
                      </a:rPr>
                      <m:t>−</m:t>
                    </m:r>
                    <m:r>
                      <a:rPr lang="pt-BR" i="1">
                        <a:latin typeface="Cambria Math"/>
                        <a:ea typeface="Cambria Math"/>
                      </a:rPr>
                      <m:t>𝜂</m:t>
                    </m:r>
                    <m:nary>
                      <m:naryPr>
                        <m:chr m:val="∑"/>
                        <m:ctrlPr>
                          <a:rPr lang="pt-BR" i="1" smtClean="0">
                            <a:latin typeface="Cambria Math"/>
                            <a:ea typeface="Cambria Math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pt-BR" b="0" i="1" smtClean="0">
                            <a:latin typeface="Cambria Math"/>
                            <a:ea typeface="Cambria Math"/>
                          </a:rPr>
                          <m:t>𝑗</m:t>
                        </m:r>
                        <m:r>
                          <a:rPr lang="pt-BR" b="0" i="1" smtClean="0">
                            <a:latin typeface="Cambria Math"/>
                            <a:ea typeface="Cambria Math"/>
                          </a:rPr>
                          <m:t>=1</m:t>
                        </m:r>
                      </m:sub>
                      <m:sup>
                        <m:r>
                          <a:rPr lang="pt-BR" b="0" i="1" smtClean="0">
                            <a:latin typeface="Cambria Math"/>
                            <a:ea typeface="Cambria Math"/>
                          </a:rPr>
                          <m:t>𝐵</m:t>
                        </m:r>
                      </m:sup>
                      <m:e>
                        <m:r>
                          <a:rPr lang="pt-BR" i="1">
                            <a:latin typeface="Cambria Math"/>
                            <a:ea typeface="Cambria Math"/>
                          </a:rPr>
                          <m:t>𝛻</m:t>
                        </m:r>
                        <m:r>
                          <a:rPr lang="pt-BR" i="1">
                            <a:latin typeface="Cambria Math"/>
                            <a:ea typeface="Cambria Math"/>
                          </a:rPr>
                          <m:t>𝐿</m:t>
                        </m:r>
                        <m:r>
                          <a:rPr lang="pt-BR" i="1">
                            <a:latin typeface="Cambria Math"/>
                            <a:ea typeface="Cambria Math"/>
                          </a:rPr>
                          <m:t>(</m:t>
                        </m:r>
                        <m:r>
                          <a:rPr lang="pt-BR" i="1">
                            <a:latin typeface="Cambria Math"/>
                            <a:ea typeface="Cambria Math"/>
                          </a:rPr>
                          <m:t>𝑊</m:t>
                        </m:r>
                        <m:r>
                          <a:rPr lang="pt-BR" i="1">
                            <a:latin typeface="Cambria Math"/>
                            <a:ea typeface="Cambria Math"/>
                          </a:rPr>
                          <m:t>;</m:t>
                        </m:r>
                        <m:sSubSup>
                          <m:sSubSupPr>
                            <m:ctrlPr>
                              <a:rPr lang="pt-BR" i="1">
                                <a:latin typeface="Cambria Math"/>
                                <a:ea typeface="Cambria Math"/>
                              </a:rPr>
                            </m:ctrlPr>
                          </m:sSubSupPr>
                          <m:e>
                            <m:r>
                              <a:rPr lang="pt-BR" i="1">
                                <a:latin typeface="Cambria Math"/>
                                <a:ea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/>
                                <a:ea typeface="Cambria Math"/>
                              </a:rPr>
                              <m:t>𝑗</m:t>
                            </m:r>
                          </m:sub>
                          <m:sup>
                            <m:r>
                              <a:rPr lang="pt-BR" b="0" i="1" smtClean="0">
                                <a:latin typeface="Cambria Math"/>
                                <a:ea typeface="Cambria Math"/>
                              </a:rPr>
                              <m:t>𝐵</m:t>
                            </m:r>
                          </m:sup>
                        </m:sSubSup>
                        <m:r>
                          <a:rPr lang="pt-BR" i="1">
                            <a:latin typeface="Cambria Math"/>
                            <a:ea typeface="Cambria Math"/>
                          </a:rPr>
                          <m:t>)</m:t>
                        </m:r>
                      </m:e>
                    </m:nary>
                  </m:oMath>
                </a14:m>
                <a:endParaRPr lang="pt-BR" dirty="0" smtClean="0"/>
              </a:p>
              <a:p>
                <a:pPr lvl="2"/>
                <a:r>
                  <a:rPr lang="pt-BR" i="1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B</a:t>
                </a:r>
                <a:r>
                  <a:rPr lang="pt-BR" dirty="0" smtClean="0"/>
                  <a:t>  é o tamanho do </a:t>
                </a:r>
                <a:r>
                  <a:rPr lang="pt-BR" dirty="0" err="1" smtClean="0"/>
                  <a:t>mini-lote</a:t>
                </a:r>
                <a:r>
                  <a:rPr lang="pt-BR" dirty="0" smtClean="0"/>
                  <a:t> (</a:t>
                </a:r>
                <a:r>
                  <a:rPr lang="pt-BR" i="1" dirty="0" err="1" smtClean="0"/>
                  <a:t>mini-batch</a:t>
                </a:r>
                <a:r>
                  <a:rPr lang="pt-BR" dirty="0" smtClean="0"/>
                  <a:t>)</a:t>
                </a:r>
                <a:endParaRPr lang="pt-BR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/>
                          </a:rPr>
                          <m:t>𝑊</m:t>
                        </m:r>
                      </m:e>
                      <m:sub>
                        <m:r>
                          <a:rPr lang="pt-BR" i="1">
                            <a:latin typeface="Cambria Math"/>
                          </a:rPr>
                          <m:t>𝑡</m:t>
                        </m:r>
                        <m:r>
                          <a:rPr lang="pt-BR" i="1">
                            <a:latin typeface="Cambria Math"/>
                          </a:rPr>
                          <m:t>+1</m:t>
                        </m:r>
                      </m:sub>
                    </m:sSub>
                    <m:r>
                      <a:rPr lang="pt-BR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pt-BR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pt-BR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𝑊</m:t>
                        </m:r>
                      </m:e>
                      <m:sub>
                        <m:r>
                          <a:rPr lang="pt-BR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𝑡</m:t>
                        </m:r>
                      </m:sub>
                    </m:sSub>
                    <m:r>
                      <a:rPr lang="pt-BR" b="0" i="1" smtClean="0">
                        <a:solidFill>
                          <a:srgbClr val="FF0000"/>
                        </a:solidFill>
                        <a:latin typeface="Cambria Math"/>
                      </a:rPr>
                      <m:t>+</m:t>
                    </m:r>
                    <m:r>
                      <a:rPr lang="pt-BR" b="0" i="1" smtClean="0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𝛼</m:t>
                    </m:r>
                    <m:d>
                      <m:dPr>
                        <m:ctrlPr>
                          <a:rPr lang="pt-BR" b="0" i="1" smtClean="0">
                            <a:solidFill>
                              <a:srgbClr val="FF0000"/>
                            </a:solidFill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pt-BR" b="0" i="1" smtClean="0">
                                <a:solidFill>
                                  <a:srgbClr val="FF0000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solidFill>
                                  <a:srgbClr val="FF0000"/>
                                </a:solidFill>
                                <a:latin typeface="Cambria Math"/>
                                <a:ea typeface="Cambria Math"/>
                              </a:rPr>
                              <m:t>𝑊</m:t>
                            </m:r>
                          </m:e>
                          <m:sub>
                            <m:r>
                              <a:rPr lang="pt-BR" b="0" i="1" smtClean="0">
                                <a:solidFill>
                                  <a:srgbClr val="FF0000"/>
                                </a:solidFill>
                                <a:latin typeface="Cambria Math"/>
                                <a:ea typeface="Cambria Math"/>
                              </a:rPr>
                              <m:t>𝑡</m:t>
                            </m:r>
                          </m:sub>
                        </m:sSub>
                        <m:r>
                          <a:rPr lang="pt-BR" b="0" i="1" smtClean="0">
                            <a:solidFill>
                              <a:srgbClr val="FF0000"/>
                            </a:solidFill>
                            <a:latin typeface="Cambria Math"/>
                            <a:ea typeface="Cambria Math"/>
                          </a:rPr>
                          <m:t>−</m:t>
                        </m:r>
                        <m:sSub>
                          <m:sSubPr>
                            <m:ctrlPr>
                              <a:rPr lang="pt-BR" b="0" i="1" smtClean="0">
                                <a:solidFill>
                                  <a:srgbClr val="FF0000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solidFill>
                                  <a:srgbClr val="FF0000"/>
                                </a:solidFill>
                                <a:latin typeface="Cambria Math"/>
                                <a:ea typeface="Cambria Math"/>
                              </a:rPr>
                              <m:t>𝑊</m:t>
                            </m:r>
                          </m:e>
                          <m:sub>
                            <m:r>
                              <a:rPr lang="pt-BR" b="0" i="1" smtClean="0">
                                <a:solidFill>
                                  <a:srgbClr val="FF0000"/>
                                </a:solidFill>
                                <a:latin typeface="Cambria Math"/>
                                <a:ea typeface="Cambria Math"/>
                              </a:rPr>
                              <m:t>𝑡</m:t>
                            </m:r>
                            <m:r>
                              <a:rPr lang="pt-BR" b="0" i="1" smtClean="0">
                                <a:solidFill>
                                  <a:srgbClr val="FF0000"/>
                                </a:solidFill>
                                <a:latin typeface="Cambria Math"/>
                                <a:ea typeface="Cambria Math"/>
                              </a:rPr>
                              <m:t>−1</m:t>
                            </m:r>
                          </m:sub>
                        </m:sSub>
                      </m:e>
                    </m:d>
                    <m:r>
                      <a:rPr lang="pt-BR" b="0" i="1" smtClean="0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+</m:t>
                    </m:r>
                    <m:d>
                      <m:dPr>
                        <m:ctrlPr>
                          <a:rPr lang="pt-BR" b="0" i="1" smtClean="0">
                            <a:solidFill>
                              <a:srgbClr val="FF0000"/>
                            </a:solidFill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pt-BR" b="0" i="1" smtClean="0">
                            <a:solidFill>
                              <a:srgbClr val="FF0000"/>
                            </a:solidFill>
                            <a:latin typeface="Cambria Math"/>
                            <a:ea typeface="Cambria Math"/>
                          </a:rPr>
                          <m:t>1−</m:t>
                        </m:r>
                        <m:r>
                          <a:rPr lang="pt-BR" b="0" i="1" smtClean="0">
                            <a:solidFill>
                              <a:srgbClr val="FF0000"/>
                            </a:solidFill>
                            <a:latin typeface="Cambria Math"/>
                            <a:ea typeface="Cambria Math"/>
                          </a:rPr>
                          <m:t>𝛼</m:t>
                        </m:r>
                      </m:e>
                    </m:d>
                    <m:r>
                      <a:rPr lang="pt-BR" b="0" i="1" smtClean="0">
                        <a:latin typeface="Cambria Math"/>
                        <a:ea typeface="Cambria Math"/>
                      </a:rPr>
                      <m:t>[</m:t>
                    </m:r>
                    <m:r>
                      <a:rPr lang="pt-BR" i="1">
                        <a:latin typeface="Cambria Math"/>
                      </a:rPr>
                      <m:t>−</m:t>
                    </m:r>
                    <m:r>
                      <a:rPr lang="pt-BR" i="1">
                        <a:latin typeface="Cambria Math"/>
                        <a:ea typeface="Cambria Math"/>
                      </a:rPr>
                      <m:t>𝜂</m:t>
                    </m:r>
                    <m:nary>
                      <m:naryPr>
                        <m:chr m:val="∑"/>
                        <m:ctrlPr>
                          <a:rPr lang="pt-BR" i="1">
                            <a:latin typeface="Cambria Math"/>
                            <a:ea typeface="Cambria Math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pt-BR" i="1">
                            <a:latin typeface="Cambria Math"/>
                            <a:ea typeface="Cambria Math"/>
                          </a:rPr>
                          <m:t>𝑗</m:t>
                        </m:r>
                        <m:r>
                          <a:rPr lang="pt-BR" i="1">
                            <a:latin typeface="Cambria Math"/>
                            <a:ea typeface="Cambria Math"/>
                          </a:rPr>
                          <m:t>=1</m:t>
                        </m:r>
                      </m:sub>
                      <m:sup>
                        <m:r>
                          <a:rPr lang="pt-BR" i="1">
                            <a:latin typeface="Cambria Math"/>
                            <a:ea typeface="Cambria Math"/>
                          </a:rPr>
                          <m:t>𝐵</m:t>
                        </m:r>
                      </m:sup>
                      <m:e>
                        <m:r>
                          <a:rPr lang="pt-BR" i="1">
                            <a:latin typeface="Cambria Math"/>
                            <a:ea typeface="Cambria Math"/>
                          </a:rPr>
                          <m:t>𝛻</m:t>
                        </m:r>
                        <m:r>
                          <a:rPr lang="pt-BR" i="1">
                            <a:latin typeface="Cambria Math"/>
                            <a:ea typeface="Cambria Math"/>
                          </a:rPr>
                          <m:t>𝐿</m:t>
                        </m:r>
                        <m:d>
                          <m:dPr>
                            <m:ctrlPr>
                              <a:rPr lang="pt-BR" i="1">
                                <a:latin typeface="Cambria Math"/>
                                <a:ea typeface="Cambria Math"/>
                              </a:rPr>
                            </m:ctrlPr>
                          </m:dPr>
                          <m:e>
                            <m:r>
                              <a:rPr lang="pt-BR" i="1">
                                <a:latin typeface="Cambria Math"/>
                                <a:ea typeface="Cambria Math"/>
                              </a:rPr>
                              <m:t>𝑊</m:t>
                            </m:r>
                            <m:r>
                              <a:rPr lang="pt-BR" i="1">
                                <a:latin typeface="Cambria Math"/>
                                <a:ea typeface="Cambria Math"/>
                              </a:rPr>
                              <m:t>;</m:t>
                            </m:r>
                            <m:sSubSup>
                              <m:sSubSupPr>
                                <m:ctrlPr>
                                  <a:rPr lang="pt-BR" i="1">
                                    <a:latin typeface="Cambria Math"/>
                                    <a:ea typeface="Cambria Math"/>
                                  </a:rPr>
                                </m:ctrlPr>
                              </m:sSubSupPr>
                              <m:e>
                                <m:r>
                                  <a:rPr lang="pt-BR" i="1">
                                    <a:latin typeface="Cambria Math"/>
                                    <a:ea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pt-BR" i="1">
                                    <a:latin typeface="Cambria Math"/>
                                    <a:ea typeface="Cambria Math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lang="pt-BR" i="1">
                                    <a:latin typeface="Cambria Math"/>
                                    <a:ea typeface="Cambria Math"/>
                                  </a:rPr>
                                  <m:t>𝐵</m:t>
                                </m:r>
                              </m:sup>
                            </m:sSubSup>
                          </m:e>
                        </m:d>
                      </m:e>
                    </m:nary>
                    <m:r>
                      <a:rPr lang="pt-BR" b="0" i="1" smtClean="0">
                        <a:latin typeface="Cambria Math"/>
                        <a:ea typeface="Cambria Math"/>
                      </a:rPr>
                      <m:t>]</m:t>
                    </m:r>
                  </m:oMath>
                </a14:m>
                <a:endParaRPr lang="pt-BR" dirty="0"/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554808"/>
                <a:ext cx="9144000" cy="4408014"/>
              </a:xfrm>
              <a:blipFill rotWithShape="1">
                <a:blip r:embed="rId2"/>
                <a:stretch>
                  <a:fillRect l="-400" t="-193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57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SIN393 (2023)</a:t>
            </a:r>
            <a:endParaRPr lang="pt-BR" dirty="0"/>
          </a:p>
        </p:txBody>
      </p:sp>
      <p:sp>
        <p:nvSpPr>
          <p:cNvPr id="6" name="Retângulo 5"/>
          <p:cNvSpPr/>
          <p:nvPr/>
        </p:nvSpPr>
        <p:spPr>
          <a:xfrm>
            <a:off x="4572000" y="4716601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pt-BR" sz="1000" i="1" dirty="0">
                <a:hlinkClick r:id="rId3"/>
              </a:rPr>
              <a:t>http://</a:t>
            </a:r>
            <a:r>
              <a:rPr lang="pt-BR" sz="1000" i="1" dirty="0" smtClean="0">
                <a:hlinkClick r:id="rId3"/>
              </a:rPr>
              <a:t>www.denizyuret.com/2015/03/alec-radfords-animations-for.html</a:t>
            </a:r>
            <a:r>
              <a:rPr lang="pt-BR" sz="1000" i="1" dirty="0" smtClean="0"/>
              <a:t> </a:t>
            </a:r>
            <a:endParaRPr lang="pt-BR" sz="1000" i="1" dirty="0"/>
          </a:p>
        </p:txBody>
      </p:sp>
      <p:pic>
        <p:nvPicPr>
          <p:cNvPr id="4100" name="Picture 4" descr="http://1.bp.blogspot.com/-K_X-yud8nj8/VPmIBxwGlsI/AAAAAAAACC0/JS-h1fa09EQ/s400/Saddle%2BPoint%2B-%2BImgur.gif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7804" y="2042293"/>
            <a:ext cx="3528392" cy="2725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7080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Otimizadores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Outros </a:t>
            </a:r>
            <a:r>
              <a:rPr lang="pt-BR" dirty="0" err="1" smtClean="0"/>
              <a:t>otimizadores</a:t>
            </a:r>
            <a:r>
              <a:rPr lang="pt-BR" dirty="0" smtClean="0"/>
              <a:t>:</a:t>
            </a:r>
          </a:p>
          <a:p>
            <a:pPr lvl="1"/>
            <a:r>
              <a:rPr lang="pt-BR" dirty="0" err="1" smtClean="0"/>
              <a:t>AdaGrad</a:t>
            </a:r>
            <a:r>
              <a:rPr lang="pt-BR" dirty="0" smtClean="0"/>
              <a:t> </a:t>
            </a:r>
            <a:r>
              <a:rPr lang="pt-BR" dirty="0"/>
              <a:t>- </a:t>
            </a:r>
            <a:r>
              <a:rPr lang="pt-BR" i="1" dirty="0" err="1"/>
              <a:t>Adaptive</a:t>
            </a:r>
            <a:r>
              <a:rPr lang="pt-BR" i="1" dirty="0"/>
              <a:t> </a:t>
            </a:r>
            <a:r>
              <a:rPr lang="pt-BR" i="1" dirty="0" err="1"/>
              <a:t>Gradient</a:t>
            </a:r>
            <a:endParaRPr lang="pt-BR" i="1" dirty="0" smtClean="0"/>
          </a:p>
          <a:p>
            <a:pPr lvl="1"/>
            <a:r>
              <a:rPr lang="pt-BR" dirty="0" err="1" smtClean="0"/>
              <a:t>AdaDelta</a:t>
            </a:r>
            <a:r>
              <a:rPr lang="pt-BR" dirty="0"/>
              <a:t> - </a:t>
            </a:r>
            <a:r>
              <a:rPr lang="pt-BR" i="1" dirty="0" err="1"/>
              <a:t>Adaptive</a:t>
            </a:r>
            <a:r>
              <a:rPr lang="pt-BR" i="1" dirty="0"/>
              <a:t> </a:t>
            </a:r>
            <a:r>
              <a:rPr lang="pt-BR" i="1" dirty="0" err="1" smtClean="0"/>
              <a:t>learning</a:t>
            </a:r>
            <a:r>
              <a:rPr lang="pt-BR" i="1" dirty="0" smtClean="0"/>
              <a:t> rate </a:t>
            </a:r>
          </a:p>
          <a:p>
            <a:pPr lvl="1"/>
            <a:r>
              <a:rPr lang="pt-BR" dirty="0" err="1" smtClean="0"/>
              <a:t>RMSProp</a:t>
            </a:r>
            <a:r>
              <a:rPr lang="pt-BR" dirty="0" smtClean="0"/>
              <a:t> - </a:t>
            </a:r>
            <a:r>
              <a:rPr lang="pt-BR" i="1" dirty="0"/>
              <a:t>Root </a:t>
            </a:r>
            <a:r>
              <a:rPr lang="pt-BR" i="1" dirty="0" err="1" smtClean="0"/>
              <a:t>Mean</a:t>
            </a:r>
            <a:r>
              <a:rPr lang="pt-BR" i="1" dirty="0" smtClean="0"/>
              <a:t> </a:t>
            </a:r>
            <a:r>
              <a:rPr lang="pt-BR" i="1" dirty="0" err="1"/>
              <a:t>Squared</a:t>
            </a:r>
            <a:r>
              <a:rPr lang="pt-BR" i="1" dirty="0"/>
              <a:t> </a:t>
            </a:r>
            <a:r>
              <a:rPr lang="pt-BR" i="1" dirty="0" err="1"/>
              <a:t>Propagation</a:t>
            </a:r>
            <a:endParaRPr lang="pt-BR" i="1" dirty="0" smtClean="0"/>
          </a:p>
          <a:p>
            <a:pPr lvl="1"/>
            <a:r>
              <a:rPr lang="pt-BR" dirty="0"/>
              <a:t>Adam - </a:t>
            </a:r>
            <a:r>
              <a:rPr lang="pt-BR" i="1" dirty="0" err="1"/>
              <a:t>Adaptive</a:t>
            </a:r>
            <a:r>
              <a:rPr lang="pt-BR" i="1" dirty="0"/>
              <a:t> </a:t>
            </a:r>
            <a:r>
              <a:rPr lang="pt-BR" i="1" dirty="0" err="1"/>
              <a:t>moment</a:t>
            </a:r>
            <a:r>
              <a:rPr lang="pt-BR" i="1" dirty="0"/>
              <a:t> </a:t>
            </a:r>
            <a:r>
              <a:rPr lang="pt-BR" i="1" dirty="0" err="1" smtClean="0"/>
              <a:t>estimation</a:t>
            </a:r>
            <a:r>
              <a:rPr lang="pt-BR" i="1" dirty="0" smtClean="0"/>
              <a:t> </a:t>
            </a:r>
          </a:p>
          <a:p>
            <a:pPr lvl="1"/>
            <a:r>
              <a:rPr lang="pt-BR" dirty="0" smtClean="0"/>
              <a:t>...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58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SIN393 (2023)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5077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Arquiteturas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pt-BR" dirty="0" smtClean="0"/>
              <a:t> Prof. João F. Mari – joaofmari.github.io – SIN393 (2023)</a:t>
            </a: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t>59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46329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Camada </a:t>
            </a:r>
            <a:r>
              <a:rPr lang="pt-BR" dirty="0" err="1" smtClean="0"/>
              <a:t>convolucional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pt-BR" dirty="0" smtClean="0"/>
              <a:t> Prof. João F. Mari – joaofmari.github.io – SIN393 (2023)</a:t>
            </a: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2312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Arquiteturas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0" y="540000"/>
            <a:ext cx="9144000" cy="4408014"/>
          </a:xfrm>
        </p:spPr>
        <p:txBody>
          <a:bodyPr/>
          <a:lstStyle/>
          <a:p>
            <a:r>
              <a:rPr lang="pt-BR" dirty="0" err="1" smtClean="0"/>
              <a:t>Neocognitron</a:t>
            </a:r>
            <a:r>
              <a:rPr lang="pt-BR" dirty="0" smtClean="0"/>
              <a:t> (1979)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60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SIN393 (2023)</a:t>
            </a:r>
            <a:endParaRPr lang="pt-BR" dirty="0"/>
          </a:p>
        </p:txBody>
      </p:sp>
      <p:grpSp>
        <p:nvGrpSpPr>
          <p:cNvPr id="7" name="Grupo 6"/>
          <p:cNvGrpSpPr/>
          <p:nvPr/>
        </p:nvGrpSpPr>
        <p:grpSpPr>
          <a:xfrm>
            <a:off x="0" y="1123807"/>
            <a:ext cx="9144000" cy="3240400"/>
            <a:chOff x="0" y="1131551"/>
            <a:chExt cx="9144000" cy="3240400"/>
          </a:xfrm>
        </p:grpSpPr>
        <p:sp>
          <p:nvSpPr>
            <p:cNvPr id="8" name="Retângulo 7"/>
            <p:cNvSpPr/>
            <p:nvPr/>
          </p:nvSpPr>
          <p:spPr>
            <a:xfrm>
              <a:off x="0" y="1131551"/>
              <a:ext cx="9144000" cy="32403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9" name="Picture 2" descr="File:ScholarFig1.gif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5536" y="1521223"/>
              <a:ext cx="3528392" cy="24610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4" descr="Fukushima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96336" y="1198447"/>
              <a:ext cx="1428750" cy="1695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tângulo 10"/>
            <p:cNvSpPr/>
            <p:nvPr/>
          </p:nvSpPr>
          <p:spPr>
            <a:xfrm>
              <a:off x="7522302" y="2893898"/>
              <a:ext cx="150278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pt-BR" sz="1200" b="1" dirty="0"/>
                <a:t> </a:t>
              </a:r>
              <a:r>
                <a:rPr lang="pt-BR" sz="1200" b="1" dirty="0" err="1"/>
                <a:t>Kunihiko</a:t>
              </a:r>
              <a:r>
                <a:rPr lang="pt-BR" sz="1200" b="1" dirty="0"/>
                <a:t> Fukushima</a:t>
              </a:r>
            </a:p>
          </p:txBody>
        </p:sp>
        <p:pic>
          <p:nvPicPr>
            <p:cNvPr id="12" name="Picture 6" descr="http://www.scholarpedia.org/w/images/thumb/e/ef/ScholarFig2.gif/350px-ScholarFig2.gif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55364" y="1131551"/>
              <a:ext cx="2465520" cy="3240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" name="Retângulo 5"/>
          <p:cNvSpPr/>
          <p:nvPr/>
        </p:nvSpPr>
        <p:spPr>
          <a:xfrm>
            <a:off x="-2282" y="4709487"/>
            <a:ext cx="9146282" cy="2385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BR" sz="950" i="1" dirty="0"/>
              <a:t>Fukushima, </a:t>
            </a:r>
            <a:r>
              <a:rPr lang="pt-BR" sz="950" i="1" dirty="0" smtClean="0"/>
              <a:t>K. (1980</a:t>
            </a:r>
            <a:r>
              <a:rPr lang="pt-BR" sz="950" i="1" dirty="0"/>
              <a:t>). "</a:t>
            </a:r>
            <a:r>
              <a:rPr lang="pt-BR" sz="950" i="1" dirty="0" err="1"/>
              <a:t>Neocognitron</a:t>
            </a:r>
            <a:r>
              <a:rPr lang="pt-BR" sz="950" i="1" dirty="0"/>
              <a:t>: A self-</a:t>
            </a:r>
            <a:r>
              <a:rPr lang="pt-BR" sz="950" i="1" dirty="0" err="1"/>
              <a:t>organizing</a:t>
            </a:r>
            <a:r>
              <a:rPr lang="pt-BR" sz="950" i="1" dirty="0"/>
              <a:t> neural network </a:t>
            </a:r>
            <a:r>
              <a:rPr lang="pt-BR" sz="950" i="1" dirty="0" err="1"/>
              <a:t>model</a:t>
            </a:r>
            <a:r>
              <a:rPr lang="pt-BR" sz="950" i="1" dirty="0"/>
              <a:t> for a </a:t>
            </a:r>
            <a:r>
              <a:rPr lang="pt-BR" sz="950" i="1" dirty="0" err="1"/>
              <a:t>mechanism</a:t>
            </a:r>
            <a:r>
              <a:rPr lang="pt-BR" sz="950" i="1" dirty="0"/>
              <a:t> </a:t>
            </a:r>
            <a:r>
              <a:rPr lang="pt-BR" sz="950" i="1" dirty="0" err="1"/>
              <a:t>of</a:t>
            </a:r>
            <a:r>
              <a:rPr lang="pt-BR" sz="950" i="1" dirty="0"/>
              <a:t> </a:t>
            </a:r>
            <a:r>
              <a:rPr lang="pt-BR" sz="950" i="1" dirty="0" err="1"/>
              <a:t>pattern</a:t>
            </a:r>
            <a:r>
              <a:rPr lang="pt-BR" sz="950" i="1" dirty="0"/>
              <a:t> </a:t>
            </a:r>
            <a:r>
              <a:rPr lang="pt-BR" sz="950" i="1" dirty="0" err="1"/>
              <a:t>recognition</a:t>
            </a:r>
            <a:r>
              <a:rPr lang="pt-BR" sz="950" i="1" dirty="0"/>
              <a:t> </a:t>
            </a:r>
            <a:r>
              <a:rPr lang="pt-BR" sz="950" i="1" dirty="0" err="1"/>
              <a:t>unaffected</a:t>
            </a:r>
            <a:r>
              <a:rPr lang="pt-BR" sz="950" i="1" dirty="0"/>
              <a:t> </a:t>
            </a:r>
            <a:r>
              <a:rPr lang="pt-BR" sz="950" i="1" dirty="0" err="1"/>
              <a:t>by</a:t>
            </a:r>
            <a:r>
              <a:rPr lang="pt-BR" sz="950" i="1" dirty="0"/>
              <a:t> shift in position". </a:t>
            </a:r>
            <a:r>
              <a:rPr lang="pt-BR" sz="950" i="1" dirty="0" err="1"/>
              <a:t>Biological</a:t>
            </a:r>
            <a:r>
              <a:rPr lang="pt-BR" sz="950" i="1" dirty="0"/>
              <a:t> </a:t>
            </a:r>
            <a:r>
              <a:rPr lang="pt-BR" sz="950" i="1" dirty="0" err="1"/>
              <a:t>Cybernetics</a:t>
            </a:r>
            <a:r>
              <a:rPr lang="pt-BR" sz="950" i="1" dirty="0"/>
              <a:t>. 36 (4</a:t>
            </a:r>
            <a:r>
              <a:rPr lang="pt-BR" sz="950" i="1" dirty="0" smtClean="0"/>
              <a:t>)</a:t>
            </a:r>
            <a:endParaRPr lang="pt-BR" sz="950" dirty="0"/>
          </a:p>
        </p:txBody>
      </p:sp>
    </p:spTree>
    <p:extLst>
      <p:ext uri="{BB962C8B-B14F-4D97-AF65-F5344CB8AC3E}">
        <p14:creationId xmlns:p14="http://schemas.microsoft.com/office/powerpoint/2010/main" val="4033197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Arquiteturas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0" y="540000"/>
            <a:ext cx="9144000" cy="4408014"/>
          </a:xfrm>
        </p:spPr>
        <p:txBody>
          <a:bodyPr/>
          <a:lstStyle/>
          <a:p>
            <a:r>
              <a:rPr lang="pt-BR" dirty="0" smtClean="0"/>
              <a:t>LeNet-5 (1998)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61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SIN393 (2023)</a:t>
            </a:r>
            <a:endParaRPr lang="pt-BR" dirty="0"/>
          </a:p>
        </p:txBody>
      </p:sp>
      <p:sp>
        <p:nvSpPr>
          <p:cNvPr id="7" name="Retângulo 6"/>
          <p:cNvSpPr/>
          <p:nvPr/>
        </p:nvSpPr>
        <p:spPr>
          <a:xfrm>
            <a:off x="0" y="903911"/>
            <a:ext cx="9144000" cy="368019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Picture 2" descr="https://world4jason.gitbooks.io/research-log/content/deepLearning/CNN/img/lenet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352"/>
          <a:stretch/>
        </p:blipFill>
        <p:spPr bwMode="auto">
          <a:xfrm>
            <a:off x="0" y="1408209"/>
            <a:ext cx="9144000" cy="2671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Resultado de imagem para lecu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328" y="1028955"/>
            <a:ext cx="1547664" cy="1578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tângulo 9"/>
          <p:cNvSpPr/>
          <p:nvPr/>
        </p:nvSpPr>
        <p:spPr>
          <a:xfrm>
            <a:off x="8027667" y="2594300"/>
            <a:ext cx="103804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pt-BR" sz="1400" b="1" dirty="0" err="1"/>
              <a:t>Yann</a:t>
            </a:r>
            <a:r>
              <a:rPr lang="pt-BR" sz="1400" b="1" dirty="0"/>
              <a:t> </a:t>
            </a:r>
            <a:r>
              <a:rPr lang="pt-BR" sz="1400" b="1" dirty="0" err="1"/>
              <a:t>LeCun</a:t>
            </a:r>
            <a:endParaRPr lang="pt-BR" sz="1400" b="1" dirty="0"/>
          </a:p>
        </p:txBody>
      </p:sp>
      <p:sp>
        <p:nvSpPr>
          <p:cNvPr id="6" name="Retângulo 5"/>
          <p:cNvSpPr/>
          <p:nvPr/>
        </p:nvSpPr>
        <p:spPr>
          <a:xfrm>
            <a:off x="0" y="4701793"/>
            <a:ext cx="91440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000" i="1" dirty="0" err="1"/>
              <a:t>Lecun</a:t>
            </a:r>
            <a:r>
              <a:rPr lang="en-US" sz="1000" i="1" dirty="0"/>
              <a:t>, </a:t>
            </a:r>
            <a:r>
              <a:rPr lang="en-US" sz="1000" i="1" dirty="0" smtClean="0"/>
              <a:t>Y. et al. </a:t>
            </a:r>
            <a:r>
              <a:rPr lang="en-US" sz="1000" i="1" dirty="0"/>
              <a:t>(1998). "Gradient-based learning applied to document recognition</a:t>
            </a:r>
            <a:r>
              <a:rPr lang="en-US" sz="1000" i="1" dirty="0" smtClean="0"/>
              <a:t>".</a:t>
            </a:r>
            <a:r>
              <a:rPr lang="en-US" sz="1000" i="1" dirty="0"/>
              <a:t> Proceedings of the IEEE. 86 (11): 2278–2324</a:t>
            </a:r>
            <a:r>
              <a:rPr lang="en-US" sz="1000" i="1" dirty="0" smtClean="0"/>
              <a:t>.</a:t>
            </a:r>
            <a:endParaRPr lang="pt-BR" sz="1000" i="1" dirty="0"/>
          </a:p>
        </p:txBody>
      </p:sp>
    </p:spTree>
    <p:extLst>
      <p:ext uri="{BB962C8B-B14F-4D97-AF65-F5344CB8AC3E}">
        <p14:creationId xmlns:p14="http://schemas.microsoft.com/office/powerpoint/2010/main" val="1251039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Arquiteturas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err="1" smtClean="0"/>
              <a:t>AlexNet</a:t>
            </a:r>
            <a:r>
              <a:rPr lang="pt-BR" dirty="0" smtClean="0"/>
              <a:t> (2012)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62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SIN393 (2023)</a:t>
            </a:r>
            <a:endParaRPr lang="pt-BR" dirty="0"/>
          </a:p>
        </p:txBody>
      </p:sp>
      <p:pic>
        <p:nvPicPr>
          <p:cNvPr id="6" name="Picture 2" descr="https://cdn-images-1.medium.com/max/800/1*qyc21qM0oxWEuRaj-XJKc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75606"/>
            <a:ext cx="9144000" cy="3154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tângulo 6"/>
          <p:cNvSpPr/>
          <p:nvPr/>
        </p:nvSpPr>
        <p:spPr>
          <a:xfrm>
            <a:off x="2828" y="4687265"/>
            <a:ext cx="914117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BR" sz="1000" i="1" dirty="0" err="1"/>
              <a:t>Krizhevsky</a:t>
            </a:r>
            <a:r>
              <a:rPr lang="pt-BR" sz="1000" i="1" dirty="0"/>
              <a:t>, </a:t>
            </a:r>
            <a:r>
              <a:rPr lang="pt-BR" sz="1000" i="1" dirty="0" err="1" smtClean="0"/>
              <a:t>Sutskever</a:t>
            </a:r>
            <a:r>
              <a:rPr lang="pt-BR" sz="1000" i="1" dirty="0" smtClean="0"/>
              <a:t> e </a:t>
            </a:r>
            <a:r>
              <a:rPr lang="pt-BR" sz="1000" i="1" dirty="0" err="1" smtClean="0"/>
              <a:t>Hinton</a:t>
            </a:r>
            <a:r>
              <a:rPr lang="pt-BR" sz="1000" i="1" dirty="0" smtClean="0"/>
              <a:t>. </a:t>
            </a:r>
            <a:r>
              <a:rPr lang="en-US" sz="1000" i="1" dirty="0"/>
              <a:t>ImageNet Classification with Deep Convolutional Neural </a:t>
            </a:r>
            <a:r>
              <a:rPr lang="en-US" sz="1000" i="1" dirty="0" smtClean="0"/>
              <a:t>Networks. </a:t>
            </a:r>
            <a:r>
              <a:rPr lang="en-US" sz="1000" i="1" dirty="0" err="1" smtClean="0"/>
              <a:t>NeuripIPS</a:t>
            </a:r>
            <a:r>
              <a:rPr lang="en-US" sz="1000" i="1" dirty="0" smtClean="0"/>
              <a:t> 2012</a:t>
            </a:r>
            <a:endParaRPr lang="pt-BR" sz="1000" i="1" dirty="0"/>
          </a:p>
        </p:txBody>
      </p:sp>
    </p:spTree>
    <p:extLst>
      <p:ext uri="{BB962C8B-B14F-4D97-AF65-F5344CB8AC3E}">
        <p14:creationId xmlns:p14="http://schemas.microsoft.com/office/powerpoint/2010/main" val="522673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Arquiteturas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0" y="540000"/>
            <a:ext cx="9144000" cy="4408014"/>
          </a:xfrm>
        </p:spPr>
        <p:txBody>
          <a:bodyPr/>
          <a:lstStyle/>
          <a:p>
            <a:r>
              <a:rPr lang="pt-BR" dirty="0" err="1" smtClean="0"/>
              <a:t>Inception</a:t>
            </a:r>
            <a:r>
              <a:rPr lang="pt-BR" dirty="0" smtClean="0"/>
              <a:t> (</a:t>
            </a:r>
            <a:r>
              <a:rPr lang="pt-BR" dirty="0" err="1" smtClean="0"/>
              <a:t>GoogLeNet</a:t>
            </a:r>
            <a:r>
              <a:rPr lang="pt-BR" dirty="0" smtClean="0"/>
              <a:t>) (2015)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63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SIN393 (2023)</a:t>
            </a:r>
            <a:endParaRPr lang="pt-BR" dirty="0"/>
          </a:p>
        </p:txBody>
      </p:sp>
      <p:pic>
        <p:nvPicPr>
          <p:cNvPr id="6" name="Picture 2" descr="https://cdn-images-1.medium.com/max/2000/1*ZFPOSAted10TPd3hBQU8iQ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727622"/>
            <a:ext cx="9144000" cy="2048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tângulo 6"/>
          <p:cNvSpPr/>
          <p:nvPr/>
        </p:nvSpPr>
        <p:spPr>
          <a:xfrm>
            <a:off x="4572001" y="4701793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000" i="1" dirty="0" err="1"/>
              <a:t>Szegedy</a:t>
            </a:r>
            <a:r>
              <a:rPr lang="en-US" sz="1000" i="1" dirty="0"/>
              <a:t>, Christian (2015). "Going deeper with convolutions</a:t>
            </a:r>
            <a:r>
              <a:rPr lang="en-US" sz="1000" i="1" dirty="0" smtClean="0"/>
              <a:t>". </a:t>
            </a:r>
            <a:r>
              <a:rPr lang="en-US" sz="1000" i="1" dirty="0"/>
              <a:t>CVPR2015.</a:t>
            </a:r>
            <a:endParaRPr lang="pt-BR" sz="1000" dirty="0"/>
          </a:p>
        </p:txBody>
      </p:sp>
    </p:spTree>
    <p:extLst>
      <p:ext uri="{BB962C8B-B14F-4D97-AF65-F5344CB8AC3E}">
        <p14:creationId xmlns:p14="http://schemas.microsoft.com/office/powerpoint/2010/main" val="2135726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34 layer resne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575897" y="-1663686"/>
            <a:ext cx="3992208" cy="8640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Arquiteturas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VGG (2014) e </a:t>
            </a:r>
            <a:r>
              <a:rPr lang="pt-BR" dirty="0" err="1"/>
              <a:t>ResNet</a:t>
            </a:r>
            <a:r>
              <a:rPr lang="pt-BR" dirty="0"/>
              <a:t> (2015)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64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SIN393 (2023)</a:t>
            </a:r>
            <a:endParaRPr lang="pt-BR" dirty="0"/>
          </a:p>
        </p:txBody>
      </p:sp>
      <p:sp>
        <p:nvSpPr>
          <p:cNvPr id="9" name="Retângulo 8"/>
          <p:cNvSpPr/>
          <p:nvPr/>
        </p:nvSpPr>
        <p:spPr>
          <a:xfrm>
            <a:off x="0" y="4687671"/>
            <a:ext cx="6588224" cy="2520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000" i="1" dirty="0" err="1"/>
              <a:t>Simonyan</a:t>
            </a:r>
            <a:r>
              <a:rPr lang="pt-BR" sz="1000" i="1" dirty="0"/>
              <a:t> e </a:t>
            </a:r>
            <a:r>
              <a:rPr lang="pt-BR" sz="1000" i="1" dirty="0" err="1"/>
              <a:t>Zisserman</a:t>
            </a:r>
            <a:r>
              <a:rPr lang="pt-BR" sz="1000" i="1" dirty="0" smtClean="0"/>
              <a:t>. </a:t>
            </a:r>
            <a:r>
              <a:rPr lang="pt-BR" sz="1000" i="1" dirty="0" err="1" smtClean="0"/>
              <a:t>Very</a:t>
            </a:r>
            <a:r>
              <a:rPr lang="pt-BR" sz="1000" i="1" dirty="0" smtClean="0"/>
              <a:t> </a:t>
            </a:r>
            <a:r>
              <a:rPr lang="pt-BR" sz="1000" i="1" dirty="0" err="1"/>
              <a:t>Deep</a:t>
            </a:r>
            <a:r>
              <a:rPr lang="pt-BR" sz="1000" i="1" dirty="0"/>
              <a:t> </a:t>
            </a:r>
            <a:r>
              <a:rPr lang="pt-BR" sz="1000" i="1" dirty="0" err="1"/>
              <a:t>Convolutional</a:t>
            </a:r>
            <a:r>
              <a:rPr lang="pt-BR" sz="1000" i="1" dirty="0"/>
              <a:t> Networks for </a:t>
            </a:r>
            <a:r>
              <a:rPr lang="pt-BR" sz="1000" i="1" dirty="0" err="1"/>
              <a:t>Large-Scale</a:t>
            </a:r>
            <a:r>
              <a:rPr lang="pt-BR" sz="1000" i="1" dirty="0"/>
              <a:t> </a:t>
            </a:r>
            <a:r>
              <a:rPr lang="pt-BR" sz="1000" i="1" dirty="0" err="1"/>
              <a:t>Image</a:t>
            </a:r>
            <a:r>
              <a:rPr lang="pt-BR" sz="1000" i="1" dirty="0"/>
              <a:t> </a:t>
            </a:r>
            <a:r>
              <a:rPr lang="pt-BR" sz="1000" i="1" dirty="0" err="1" smtClean="0"/>
              <a:t>Recognition</a:t>
            </a:r>
            <a:r>
              <a:rPr lang="pt-BR" sz="1000" i="1" dirty="0" smtClean="0"/>
              <a:t>. 2014</a:t>
            </a:r>
            <a:endParaRPr lang="pt-BR" sz="1000" i="1" dirty="0"/>
          </a:p>
        </p:txBody>
      </p:sp>
      <p:sp>
        <p:nvSpPr>
          <p:cNvPr id="10" name="Retângulo 9"/>
          <p:cNvSpPr/>
          <p:nvPr/>
        </p:nvSpPr>
        <p:spPr>
          <a:xfrm>
            <a:off x="4572000" y="4687671"/>
            <a:ext cx="4572000" cy="252000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000" i="1" dirty="0" smtClean="0"/>
              <a:t>He et al. Deep </a:t>
            </a:r>
            <a:r>
              <a:rPr lang="en-US" sz="1000" i="1" dirty="0"/>
              <a:t>Residual Learning for Image </a:t>
            </a:r>
            <a:r>
              <a:rPr lang="en-US" sz="1000" i="1" dirty="0" smtClean="0"/>
              <a:t>Recognition. 2015.</a:t>
            </a:r>
            <a:endParaRPr lang="pt-BR" sz="1000" i="1" dirty="0"/>
          </a:p>
        </p:txBody>
      </p:sp>
    </p:spTree>
    <p:extLst>
      <p:ext uri="{BB962C8B-B14F-4D97-AF65-F5344CB8AC3E}">
        <p14:creationId xmlns:p14="http://schemas.microsoft.com/office/powerpoint/2010/main" val="935478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Arquiteturas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err="1" smtClean="0"/>
              <a:t>DenseNet</a:t>
            </a:r>
            <a:r>
              <a:rPr lang="pt-BR" dirty="0" smtClean="0"/>
              <a:t> (2017)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65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SIN393 (2023)</a:t>
            </a:r>
            <a:endParaRPr lang="pt-BR" dirty="0"/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027" t="24286" r="10347" b="10825"/>
          <a:stretch/>
        </p:blipFill>
        <p:spPr bwMode="auto">
          <a:xfrm>
            <a:off x="4635508" y="915567"/>
            <a:ext cx="4121787" cy="3600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tângulo 11"/>
          <p:cNvSpPr/>
          <p:nvPr/>
        </p:nvSpPr>
        <p:spPr>
          <a:xfrm>
            <a:off x="4572000" y="555526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000" i="1" dirty="0"/>
              <a:t>Huang et al. Densely Connected Convolutional Networks. CVPR 2017</a:t>
            </a:r>
            <a:r>
              <a:rPr lang="en-US" sz="1000" i="1" dirty="0" smtClean="0"/>
              <a:t>.</a:t>
            </a:r>
            <a:endParaRPr lang="en-US" sz="1000" i="1" dirty="0"/>
          </a:p>
        </p:txBody>
      </p:sp>
      <p:sp>
        <p:nvSpPr>
          <p:cNvPr id="13" name="Retângulo 12"/>
          <p:cNvSpPr/>
          <p:nvPr/>
        </p:nvSpPr>
        <p:spPr>
          <a:xfrm>
            <a:off x="2664" y="4690462"/>
            <a:ext cx="673224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000" i="1" dirty="0" err="1"/>
              <a:t>Ponti</a:t>
            </a:r>
            <a:r>
              <a:rPr lang="en-US" sz="1000" i="1" dirty="0"/>
              <a:t> et al. Everything You Wanted to Know about Deep Learning for Computer Vision but Were Afraid to Ask. </a:t>
            </a:r>
            <a:r>
              <a:rPr lang="en-US" sz="1000" i="1" dirty="0" err="1"/>
              <a:t>Sibgrapi</a:t>
            </a:r>
            <a:r>
              <a:rPr lang="en-US" sz="1000" i="1" dirty="0"/>
              <a:t> 2017.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27" t="14995" r="8932" b="8401"/>
          <a:stretch/>
        </p:blipFill>
        <p:spPr bwMode="auto">
          <a:xfrm>
            <a:off x="386705" y="1203598"/>
            <a:ext cx="3762078" cy="2808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13017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Arquiteturas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err="1"/>
              <a:t>ImageNet</a:t>
            </a:r>
            <a:r>
              <a:rPr lang="pt-BR" dirty="0"/>
              <a:t> </a:t>
            </a:r>
            <a:r>
              <a:rPr lang="pt-BR" dirty="0" err="1"/>
              <a:t>Large</a:t>
            </a:r>
            <a:r>
              <a:rPr lang="pt-BR" dirty="0"/>
              <a:t> </a:t>
            </a:r>
            <a:r>
              <a:rPr lang="pt-BR" dirty="0" err="1"/>
              <a:t>Scale</a:t>
            </a:r>
            <a:r>
              <a:rPr lang="pt-BR" dirty="0"/>
              <a:t> Visual </a:t>
            </a:r>
            <a:r>
              <a:rPr lang="pt-BR" dirty="0" err="1"/>
              <a:t>Recognition</a:t>
            </a:r>
            <a:r>
              <a:rPr lang="pt-BR" dirty="0"/>
              <a:t> </a:t>
            </a:r>
            <a:r>
              <a:rPr lang="pt-BR" dirty="0" err="1" smtClean="0"/>
              <a:t>Challenge</a:t>
            </a:r>
            <a:endParaRPr lang="pt-BR" dirty="0" smtClean="0"/>
          </a:p>
          <a:p>
            <a:pPr lvl="1"/>
            <a:r>
              <a:rPr lang="pt-BR" dirty="0">
                <a:hlinkClick r:id="rId2"/>
              </a:rPr>
              <a:t>https://image-net.org/challenges/LSVRC</a:t>
            </a:r>
            <a:r>
              <a:rPr lang="pt-BR" dirty="0" smtClean="0">
                <a:hlinkClick r:id="rId2"/>
              </a:rPr>
              <a:t>/</a:t>
            </a: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66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SIN393 (2023)</a:t>
            </a:r>
            <a:endParaRPr lang="pt-BR" dirty="0"/>
          </a:p>
        </p:txBody>
      </p:sp>
      <p:pic>
        <p:nvPicPr>
          <p:cNvPr id="1026" name="Picture 2" descr="https://i0.wp.com/semiengineering.com/wp-content/uploads/2019/10/Synopsys_computer-vision-processors-EV7-Fig2-ImageNet.jpeg?ssl=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304181"/>
            <a:ext cx="6096000" cy="331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tângulo 5"/>
          <p:cNvSpPr/>
          <p:nvPr/>
        </p:nvSpPr>
        <p:spPr>
          <a:xfrm>
            <a:off x="4572000" y="4680530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pt-BR" sz="1000" i="1" dirty="0">
                <a:hlinkClick r:id="rId4"/>
              </a:rPr>
              <a:t>https://semiengineering.com/new-vision-technologies-for-real-world-applications</a:t>
            </a:r>
            <a:r>
              <a:rPr lang="pt-BR" sz="1000" i="1" dirty="0" smtClean="0">
                <a:hlinkClick r:id="rId4"/>
              </a:rPr>
              <a:t>/</a:t>
            </a:r>
            <a:r>
              <a:rPr lang="pt-BR" sz="1000" i="1" dirty="0" smtClean="0"/>
              <a:t> </a:t>
            </a:r>
            <a:endParaRPr lang="pt-BR" sz="1000" i="1" dirty="0"/>
          </a:p>
        </p:txBody>
      </p:sp>
    </p:spTree>
    <p:extLst>
      <p:ext uri="{BB962C8B-B14F-4D97-AF65-F5344CB8AC3E}">
        <p14:creationId xmlns:p14="http://schemas.microsoft.com/office/powerpoint/2010/main" val="3913058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Bibliotecas e desenvolvimento 	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pt-BR" dirty="0" smtClean="0"/>
              <a:t> Prof. João F. Mari – joaofmari.github.io – SIN393 (2023)</a:t>
            </a: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t>67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37334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Bibliotecas e desenvolvimento 	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O treinamento de </a:t>
            </a:r>
            <a:r>
              <a:rPr lang="pt-BR" dirty="0" err="1"/>
              <a:t>CNNs</a:t>
            </a:r>
            <a:r>
              <a:rPr lang="pt-BR" dirty="0"/>
              <a:t> possui alto custo computacional.</a:t>
            </a:r>
          </a:p>
          <a:p>
            <a:pPr lvl="1"/>
            <a:r>
              <a:rPr lang="pt-BR" dirty="0"/>
              <a:t>Recomenda-se que sejam treinados usando </a:t>
            </a:r>
            <a:r>
              <a:rPr lang="pt-BR" dirty="0" err="1"/>
              <a:t>GPUs</a:t>
            </a:r>
            <a:r>
              <a:rPr lang="pt-BR" dirty="0"/>
              <a:t>.</a:t>
            </a:r>
          </a:p>
          <a:p>
            <a:pPr lvl="1"/>
            <a:r>
              <a:rPr lang="pt-BR" dirty="0"/>
              <a:t>O Google </a:t>
            </a:r>
            <a:r>
              <a:rPr lang="pt-BR" dirty="0" err="1"/>
              <a:t>Colab</a:t>
            </a:r>
            <a:r>
              <a:rPr lang="pt-BR" dirty="0"/>
              <a:t> fornece acesso à </a:t>
            </a:r>
            <a:r>
              <a:rPr lang="pt-BR" dirty="0" err="1"/>
              <a:t>GPUs</a:t>
            </a:r>
            <a:r>
              <a:rPr lang="pt-BR" dirty="0"/>
              <a:t> (com algumas restrições).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68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SIN393 (2023)</a:t>
            </a:r>
            <a:endParaRPr lang="pt-BR" dirty="0"/>
          </a:p>
        </p:txBody>
      </p:sp>
      <p:grpSp>
        <p:nvGrpSpPr>
          <p:cNvPr id="6" name="Grupo 5"/>
          <p:cNvGrpSpPr/>
          <p:nvPr/>
        </p:nvGrpSpPr>
        <p:grpSpPr>
          <a:xfrm>
            <a:off x="503548" y="2249271"/>
            <a:ext cx="7761212" cy="1762639"/>
            <a:chOff x="503548" y="1947280"/>
            <a:chExt cx="7761212" cy="1762639"/>
          </a:xfrm>
        </p:grpSpPr>
        <p:pic>
          <p:nvPicPr>
            <p:cNvPr id="7" name="Picture 2" descr="Resultado de imagem para gtx titan xp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386" b="20043"/>
            <a:stretch/>
          </p:blipFill>
          <p:spPr bwMode="auto">
            <a:xfrm>
              <a:off x="503548" y="2089319"/>
              <a:ext cx="3773466" cy="14785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4" descr="EVGA GeForce GTX 1080 Ti Founders Editio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32040" y="1947280"/>
              <a:ext cx="3332720" cy="17626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87591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Bibliotecas </a:t>
            </a:r>
            <a:r>
              <a:rPr lang="pt-BR" dirty="0"/>
              <a:t>e </a:t>
            </a:r>
            <a:r>
              <a:rPr lang="pt-BR" dirty="0" smtClean="0"/>
              <a:t>desenvolvimento </a:t>
            </a:r>
            <a:r>
              <a:rPr lang="pt-BR" dirty="0"/>
              <a:t>	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Principais bibliotecas para </a:t>
            </a:r>
            <a:r>
              <a:rPr lang="pt-BR" dirty="0" err="1" smtClean="0"/>
              <a:t>Deep</a:t>
            </a:r>
            <a:r>
              <a:rPr lang="pt-BR" dirty="0" smtClean="0"/>
              <a:t> Learning e Redes Neurais Convolucionais</a:t>
            </a:r>
          </a:p>
          <a:p>
            <a:pPr lvl="1"/>
            <a:r>
              <a:rPr lang="pt-BR" dirty="0" err="1" smtClean="0"/>
              <a:t>PyTorch</a:t>
            </a:r>
            <a:endParaRPr lang="pt-BR" dirty="0" smtClean="0"/>
          </a:p>
          <a:p>
            <a:pPr lvl="2"/>
            <a:r>
              <a:rPr lang="pt-BR" dirty="0">
                <a:hlinkClick r:id="rId2"/>
              </a:rPr>
              <a:t>https://pytorch.org</a:t>
            </a:r>
            <a:r>
              <a:rPr lang="pt-BR" dirty="0" smtClean="0">
                <a:hlinkClick r:id="rId2"/>
              </a:rPr>
              <a:t>/</a:t>
            </a:r>
            <a:r>
              <a:rPr lang="pt-BR" dirty="0" smtClean="0"/>
              <a:t> </a:t>
            </a:r>
            <a:endParaRPr lang="pt-BR" dirty="0"/>
          </a:p>
          <a:p>
            <a:pPr lvl="1"/>
            <a:r>
              <a:rPr lang="pt-BR" dirty="0" err="1" smtClean="0"/>
              <a:t>Tensorflow</a:t>
            </a:r>
            <a:endParaRPr lang="pt-BR" dirty="0" smtClean="0"/>
          </a:p>
          <a:p>
            <a:pPr lvl="2"/>
            <a:r>
              <a:rPr lang="pt-BR" dirty="0">
                <a:hlinkClick r:id="rId3"/>
              </a:rPr>
              <a:t>https://www.tensorflow.org</a:t>
            </a:r>
            <a:r>
              <a:rPr lang="pt-BR" dirty="0" smtClean="0">
                <a:hlinkClick r:id="rId3"/>
              </a:rPr>
              <a:t>/</a:t>
            </a: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69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SIN393 (2023)</a:t>
            </a:r>
            <a:endParaRPr lang="pt-BR" dirty="0"/>
          </a:p>
        </p:txBody>
      </p:sp>
      <p:grpSp>
        <p:nvGrpSpPr>
          <p:cNvPr id="6" name="Grupo 5"/>
          <p:cNvGrpSpPr/>
          <p:nvPr/>
        </p:nvGrpSpPr>
        <p:grpSpPr>
          <a:xfrm>
            <a:off x="595468" y="2571750"/>
            <a:ext cx="7888188" cy="1800200"/>
            <a:chOff x="595468" y="684722"/>
            <a:chExt cx="7888188" cy="1800200"/>
          </a:xfrm>
        </p:grpSpPr>
        <p:pic>
          <p:nvPicPr>
            <p:cNvPr id="8" name="Picture 3" descr="C:\Users\joaof\Desktop\pytorch_logo_icon_169823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83256" y="684722"/>
              <a:ext cx="3600400" cy="1800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C:\Users\joaof\Desktop\tensorflow_logo_icon_170598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5468" y="684722"/>
              <a:ext cx="3600400" cy="1800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413051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Camada </a:t>
            </a:r>
            <a:r>
              <a:rPr lang="pt-BR" dirty="0" err="1" smtClean="0"/>
              <a:t>convolucional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0" y="540000"/>
            <a:ext cx="9144000" cy="4408014"/>
          </a:xfrm>
        </p:spPr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7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SIN393 (2023)</a:t>
            </a:r>
            <a:endParaRPr lang="pt-BR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53" t="26798" r="10572" b="15753"/>
          <a:stretch/>
        </p:blipFill>
        <p:spPr bwMode="auto">
          <a:xfrm>
            <a:off x="0" y="1020092"/>
            <a:ext cx="9144000" cy="3463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tângulo 6"/>
          <p:cNvSpPr/>
          <p:nvPr/>
        </p:nvSpPr>
        <p:spPr>
          <a:xfrm>
            <a:off x="467544" y="4686404"/>
            <a:ext cx="867645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BR" sz="1050" i="1" dirty="0" smtClean="0"/>
              <a:t>Moacir </a:t>
            </a:r>
            <a:r>
              <a:rPr lang="pt-BR" sz="1050" i="1" dirty="0" err="1" smtClean="0"/>
              <a:t>Ponti</a:t>
            </a:r>
            <a:r>
              <a:rPr lang="pt-BR" sz="1050" i="1" dirty="0" smtClean="0"/>
              <a:t>. </a:t>
            </a:r>
            <a:r>
              <a:rPr lang="pt-BR" sz="1050" i="1" dirty="0" smtClean="0">
                <a:hlinkClick r:id="rId3"/>
              </a:rPr>
              <a:t>http</a:t>
            </a:r>
            <a:r>
              <a:rPr lang="pt-BR" sz="1050" i="1" dirty="0">
                <a:hlinkClick r:id="rId3"/>
              </a:rPr>
              <a:t>://conteudo.icmc.usp.br/pessoas/moacir/p17sibgrapi-tutorial</a:t>
            </a:r>
            <a:r>
              <a:rPr lang="pt-BR" sz="1050" i="1" dirty="0" smtClean="0">
                <a:hlinkClick r:id="rId3"/>
              </a:rPr>
              <a:t>/</a:t>
            </a:r>
            <a:r>
              <a:rPr lang="pt-BR" sz="1050" i="1" dirty="0" smtClean="0"/>
              <a:t> </a:t>
            </a:r>
            <a:endParaRPr lang="pt-BR" sz="1050" i="1" dirty="0"/>
          </a:p>
        </p:txBody>
      </p:sp>
    </p:spTree>
    <p:extLst>
      <p:ext uri="{BB962C8B-B14F-4D97-AF65-F5344CB8AC3E}">
        <p14:creationId xmlns:p14="http://schemas.microsoft.com/office/powerpoint/2010/main" val="2789963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Bibliotecas </a:t>
            </a:r>
            <a:r>
              <a:rPr lang="pt-BR" dirty="0"/>
              <a:t>e </a:t>
            </a:r>
            <a:r>
              <a:rPr lang="pt-BR" dirty="0" smtClean="0"/>
              <a:t>desenvolvimento </a:t>
            </a:r>
            <a:r>
              <a:rPr lang="pt-BR" dirty="0"/>
              <a:t>	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b="1" dirty="0" smtClean="0"/>
              <a:t>Anaconda </a:t>
            </a:r>
            <a:r>
              <a:rPr lang="pt-BR" b="1" dirty="0" err="1" smtClean="0"/>
              <a:t>Distribution</a:t>
            </a:r>
            <a:r>
              <a:rPr lang="pt-BR" b="1" dirty="0" smtClean="0"/>
              <a:t>:</a:t>
            </a:r>
          </a:p>
          <a:p>
            <a:pPr lvl="1"/>
            <a:r>
              <a:rPr lang="pt-BR" dirty="0"/>
              <a:t>Distribuição Python com suporte às </a:t>
            </a:r>
            <a:r>
              <a:rPr lang="pt-BR" dirty="0" smtClean="0"/>
              <a:t>principais bibliotecas</a:t>
            </a:r>
            <a:endParaRPr lang="pt-BR" dirty="0"/>
          </a:p>
          <a:p>
            <a:pPr lvl="1"/>
            <a:r>
              <a:rPr lang="pt-BR" dirty="0">
                <a:hlinkClick r:id="rId2"/>
              </a:rPr>
              <a:t>https://</a:t>
            </a:r>
            <a:r>
              <a:rPr lang="pt-BR" dirty="0" smtClean="0">
                <a:hlinkClick r:id="rId2"/>
              </a:rPr>
              <a:t>www.anaconda.com/products/distribution</a:t>
            </a:r>
            <a:r>
              <a:rPr lang="pt-BR" dirty="0" smtClean="0"/>
              <a:t> </a:t>
            </a:r>
          </a:p>
          <a:p>
            <a:r>
              <a:rPr lang="pt-BR" b="1" dirty="0" smtClean="0"/>
              <a:t>Google </a:t>
            </a:r>
            <a:r>
              <a:rPr lang="pt-BR" b="1" dirty="0" err="1" smtClean="0"/>
              <a:t>Colab</a:t>
            </a:r>
            <a:r>
              <a:rPr lang="pt-BR" b="1" dirty="0" smtClean="0"/>
              <a:t>:</a:t>
            </a:r>
          </a:p>
          <a:p>
            <a:pPr lvl="1"/>
            <a:r>
              <a:rPr lang="pt-BR" dirty="0" smtClean="0"/>
              <a:t>Ambiente de execução em nuvem com </a:t>
            </a:r>
            <a:r>
              <a:rPr lang="pt-BR" dirty="0" err="1" smtClean="0"/>
              <a:t>GPUs</a:t>
            </a:r>
            <a:r>
              <a:rPr lang="pt-BR" dirty="0" smtClean="0"/>
              <a:t>.</a:t>
            </a:r>
          </a:p>
          <a:p>
            <a:pPr lvl="1"/>
            <a:r>
              <a:rPr lang="pt-BR" dirty="0" smtClean="0">
                <a:hlinkClick r:id="rId3"/>
              </a:rPr>
              <a:t>https</a:t>
            </a:r>
            <a:r>
              <a:rPr lang="pt-BR" dirty="0">
                <a:hlinkClick r:id="rId3"/>
              </a:rPr>
              <a:t>://</a:t>
            </a:r>
            <a:r>
              <a:rPr lang="pt-BR" dirty="0" smtClean="0">
                <a:hlinkClick r:id="rId3"/>
              </a:rPr>
              <a:t>colab.research.google.com</a:t>
            </a: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70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SIN393 (2023)</a:t>
            </a:r>
            <a:endParaRPr lang="pt-BR" dirty="0"/>
          </a:p>
        </p:txBody>
      </p:sp>
      <p:grpSp>
        <p:nvGrpSpPr>
          <p:cNvPr id="7" name="Grupo 6"/>
          <p:cNvGrpSpPr/>
          <p:nvPr/>
        </p:nvGrpSpPr>
        <p:grpSpPr>
          <a:xfrm>
            <a:off x="539552" y="2643758"/>
            <a:ext cx="8064896" cy="2174354"/>
            <a:chOff x="539552" y="2701652"/>
            <a:chExt cx="8064896" cy="2174354"/>
          </a:xfrm>
        </p:grpSpPr>
        <p:pic>
          <p:nvPicPr>
            <p:cNvPr id="10" name="Picture 4" descr="Anaconda | Anaconda Distributio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9552" y="2917676"/>
              <a:ext cx="3730153" cy="19583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2" descr="Google Colab | Logopedia | Fandom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73939" y="2701652"/>
              <a:ext cx="4430509" cy="19583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205273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Conjuntos de imagens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pt-BR" dirty="0" smtClean="0"/>
              <a:t> Prof. João F. Mari – joaofmari.github.io – SIN393 (2023)</a:t>
            </a: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t>71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57147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Conjuntos de imagens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MNIST</a:t>
            </a:r>
          </a:p>
          <a:p>
            <a:pPr lvl="1"/>
            <a:r>
              <a:rPr lang="pt-BR" dirty="0">
                <a:hlinkClick r:id="rId2"/>
              </a:rPr>
              <a:t>http://yann.lecun.com/exdb/mnist/</a:t>
            </a:r>
            <a:r>
              <a:rPr lang="pt-BR" dirty="0"/>
              <a:t> </a:t>
            </a:r>
          </a:p>
          <a:p>
            <a:pPr lvl="1"/>
            <a:r>
              <a:rPr lang="en-US" dirty="0"/>
              <a:t>60,000 training images</a:t>
            </a:r>
          </a:p>
          <a:p>
            <a:pPr lvl="1"/>
            <a:r>
              <a:rPr lang="en-US" dirty="0"/>
              <a:t>10,000 testing images</a:t>
            </a:r>
          </a:p>
          <a:p>
            <a:pPr lvl="1"/>
            <a:r>
              <a:rPr lang="en-US" dirty="0"/>
              <a:t>28 x 28 pixels</a:t>
            </a:r>
          </a:p>
          <a:p>
            <a:pPr lvl="1"/>
            <a:r>
              <a:rPr lang="pt-BR" dirty="0"/>
              <a:t>Níveis de cinza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72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SIN393 (2023)</a:t>
            </a:r>
            <a:endParaRPr lang="pt-BR" dirty="0"/>
          </a:p>
        </p:txBody>
      </p:sp>
      <p:pic>
        <p:nvPicPr>
          <p:cNvPr id="6" name="Picture 2" descr="MNIST sample images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2" y="1347614"/>
            <a:ext cx="5657850" cy="3438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798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Conjuntos de imagens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b="1" dirty="0" err="1"/>
              <a:t>Cats</a:t>
            </a:r>
            <a:r>
              <a:rPr lang="pt-BR" b="1" dirty="0"/>
              <a:t> vs. </a:t>
            </a:r>
            <a:r>
              <a:rPr lang="pt-BR" b="1" dirty="0" smtClean="0"/>
              <a:t>Dogs:</a:t>
            </a:r>
            <a:endParaRPr lang="pt-BR" b="1" dirty="0"/>
          </a:p>
          <a:p>
            <a:pPr lvl="1"/>
            <a:r>
              <a:rPr lang="pt-BR" dirty="0">
                <a:hlinkClick r:id="rId2"/>
              </a:rPr>
              <a:t>https://www.kaggle.com/c/dogs-vs-cats</a:t>
            </a:r>
            <a:r>
              <a:rPr lang="pt-BR" dirty="0"/>
              <a:t> </a:t>
            </a:r>
          </a:p>
          <a:p>
            <a:pPr lvl="1"/>
            <a:r>
              <a:rPr lang="en-US" dirty="0"/>
              <a:t>25,000 images de </a:t>
            </a:r>
            <a:r>
              <a:rPr lang="en-US" dirty="0" err="1"/>
              <a:t>treinamento</a:t>
            </a:r>
            <a:endParaRPr lang="en-US" dirty="0"/>
          </a:p>
          <a:p>
            <a:pPr lvl="1"/>
            <a:r>
              <a:rPr lang="en-US" dirty="0"/>
              <a:t>12,500 imagens de teste</a:t>
            </a:r>
          </a:p>
          <a:p>
            <a:pPr lvl="1"/>
            <a:r>
              <a:rPr lang="en-US" dirty="0"/>
              <a:t>2 classes</a:t>
            </a:r>
          </a:p>
          <a:p>
            <a:pPr lvl="1"/>
            <a:r>
              <a:rPr lang="en-US" dirty="0" err="1"/>
              <a:t>Diversos</a:t>
            </a:r>
            <a:r>
              <a:rPr lang="en-US" dirty="0"/>
              <a:t> </a:t>
            </a:r>
            <a:r>
              <a:rPr lang="en-US" dirty="0" err="1"/>
              <a:t>tamanhos</a:t>
            </a:r>
            <a:endParaRPr lang="en-US" dirty="0"/>
          </a:p>
          <a:p>
            <a:pPr lvl="1"/>
            <a:r>
              <a:rPr lang="en-US" dirty="0"/>
              <a:t>RGB</a:t>
            </a:r>
            <a:endParaRPr lang="pt-BR" dirty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73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SIN393 (2023)</a:t>
            </a:r>
            <a:endParaRPr lang="pt-BR" dirty="0"/>
          </a:p>
        </p:txBody>
      </p:sp>
      <p:pic>
        <p:nvPicPr>
          <p:cNvPr id="6" name="Picture 2" descr="https://cdn-images-1.medium.com/max/1600/0*sjYTU6WHrP093bmx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4" r="6568"/>
          <a:stretch/>
        </p:blipFill>
        <p:spPr bwMode="auto">
          <a:xfrm>
            <a:off x="2922210" y="1995686"/>
            <a:ext cx="6047884" cy="2736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9728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Conjuntos de imagens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b="1" dirty="0" smtClean="0"/>
              <a:t>CIFAR10:</a:t>
            </a:r>
            <a:endParaRPr lang="pt-BR" b="1" dirty="0"/>
          </a:p>
          <a:p>
            <a:pPr lvl="1"/>
            <a:r>
              <a:rPr lang="pt-BR" dirty="0">
                <a:hlinkClick r:id="rId2"/>
              </a:rPr>
              <a:t>https://www.cs.toronto.edu/~kriz/cifar.html</a:t>
            </a:r>
            <a:r>
              <a:rPr lang="pt-BR" dirty="0"/>
              <a:t> </a:t>
            </a:r>
          </a:p>
          <a:p>
            <a:pPr lvl="1"/>
            <a:r>
              <a:rPr lang="en-US" dirty="0"/>
              <a:t>50,000 training images</a:t>
            </a:r>
          </a:p>
          <a:p>
            <a:pPr lvl="1"/>
            <a:r>
              <a:rPr lang="en-US" dirty="0"/>
              <a:t>10,000 testing images</a:t>
            </a:r>
          </a:p>
          <a:p>
            <a:pPr lvl="1"/>
            <a:r>
              <a:rPr lang="en-US" dirty="0"/>
              <a:t>10 classes</a:t>
            </a:r>
          </a:p>
          <a:p>
            <a:pPr lvl="1"/>
            <a:r>
              <a:rPr lang="en-US" dirty="0"/>
              <a:t>32 x 32 pixels</a:t>
            </a:r>
          </a:p>
          <a:p>
            <a:pPr lvl="1"/>
            <a:r>
              <a:rPr lang="en-US" dirty="0"/>
              <a:t>RGB</a:t>
            </a:r>
            <a:endParaRPr lang="pt-BR" dirty="0"/>
          </a:p>
          <a:p>
            <a:pPr marL="0" indent="0">
              <a:buNone/>
            </a:pP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74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SIN393 (2023)</a:t>
            </a:r>
            <a:endParaRPr lang="pt-BR" dirty="0"/>
          </a:p>
        </p:txBody>
      </p:sp>
      <p:pic>
        <p:nvPicPr>
          <p:cNvPr id="6" name="Picture 2" descr="Resultado de imagem para cifar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4722" y="1315715"/>
            <a:ext cx="4405545" cy="3456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7712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Conjuntos de imagens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b="1" dirty="0" err="1" smtClean="0"/>
              <a:t>ImageNet</a:t>
            </a:r>
            <a:r>
              <a:rPr lang="pt-BR" b="1" dirty="0" smtClean="0"/>
              <a:t>:</a:t>
            </a:r>
            <a:endParaRPr lang="pt-BR" b="1" dirty="0"/>
          </a:p>
          <a:p>
            <a:pPr lvl="1"/>
            <a:r>
              <a:rPr lang="pt-BR" dirty="0">
                <a:hlinkClick r:id="rId2"/>
              </a:rPr>
              <a:t>https://www.image-net.org/</a:t>
            </a:r>
            <a:r>
              <a:rPr lang="pt-BR" dirty="0"/>
              <a:t> </a:t>
            </a:r>
          </a:p>
          <a:p>
            <a:pPr lvl="1"/>
            <a:r>
              <a:rPr lang="en-US" dirty="0"/>
              <a:t>~1,000,000 imagens</a:t>
            </a:r>
          </a:p>
          <a:p>
            <a:pPr lvl="1"/>
            <a:r>
              <a:rPr lang="en-US" dirty="0"/>
              <a:t>1,000 classes</a:t>
            </a:r>
          </a:p>
          <a:p>
            <a:pPr lvl="1"/>
            <a:r>
              <a:rPr lang="en-US" dirty="0"/>
              <a:t>RGB</a:t>
            </a:r>
            <a:endParaRPr lang="pt-BR" dirty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75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SIN393 (2023)</a:t>
            </a:r>
            <a:endParaRPr lang="pt-BR" dirty="0"/>
          </a:p>
        </p:txBody>
      </p:sp>
      <p:pic>
        <p:nvPicPr>
          <p:cNvPr id="6" name="Picture 2" descr="ImageNet Dataset | Papers With Cod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0004" y="732769"/>
            <a:ext cx="4022476" cy="4022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s://www.image-net.org/static_files/index_files/logo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3201" y="4363845"/>
            <a:ext cx="2840807" cy="39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8653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Bibliografia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Ponti</a:t>
            </a:r>
            <a:r>
              <a:rPr lang="en-US" dirty="0"/>
              <a:t> et al. </a:t>
            </a:r>
            <a:r>
              <a:rPr lang="en-US" b="1" dirty="0"/>
              <a:t>Everything You Wanted to Know about Deep Learning for Computer Vision but Were Afraid to Ask</a:t>
            </a:r>
            <a:r>
              <a:rPr lang="en-US" dirty="0"/>
              <a:t>. </a:t>
            </a:r>
            <a:r>
              <a:rPr lang="en-US" dirty="0" err="1"/>
              <a:t>Sibgrapi</a:t>
            </a:r>
            <a:r>
              <a:rPr lang="en-US" dirty="0"/>
              <a:t> 2017.</a:t>
            </a:r>
          </a:p>
          <a:p>
            <a:r>
              <a:rPr lang="en-US" dirty="0" err="1" smtClean="0"/>
              <a:t>Moacir</a:t>
            </a:r>
            <a:r>
              <a:rPr lang="en-US" dirty="0" smtClean="0"/>
              <a:t> </a:t>
            </a:r>
            <a:r>
              <a:rPr lang="en-US" dirty="0" err="1"/>
              <a:t>Ponti</a:t>
            </a:r>
            <a:r>
              <a:rPr lang="en-US" dirty="0"/>
              <a:t> (ICMC-USP). </a:t>
            </a:r>
            <a:r>
              <a:rPr lang="pt-BR" b="1" dirty="0"/>
              <a:t>Material para o minicurso </a:t>
            </a:r>
            <a:r>
              <a:rPr lang="pt-BR" b="1" i="1" dirty="0" err="1"/>
              <a:t>Deep</a:t>
            </a:r>
            <a:r>
              <a:rPr lang="pt-BR" b="1" i="1" dirty="0"/>
              <a:t> Learning</a:t>
            </a:r>
            <a:endParaRPr lang="pt-BR" b="1" dirty="0"/>
          </a:p>
          <a:p>
            <a:pPr lvl="1"/>
            <a:r>
              <a:rPr lang="en-US" dirty="0">
                <a:hlinkClick r:id="rId2"/>
              </a:rPr>
              <a:t>https://github.com/maponti/deeplearning_intro_datascience</a:t>
            </a:r>
            <a:r>
              <a:rPr lang="en-US" dirty="0"/>
              <a:t> </a:t>
            </a:r>
          </a:p>
          <a:p>
            <a:r>
              <a:rPr lang="en-US" b="1" dirty="0"/>
              <a:t>Learn </a:t>
            </a:r>
            <a:r>
              <a:rPr lang="en-US" b="1" dirty="0" err="1"/>
              <a:t>TensorFlow</a:t>
            </a:r>
            <a:r>
              <a:rPr lang="en-US" b="1" dirty="0"/>
              <a:t> and deep learning, without a Ph.D.</a:t>
            </a:r>
          </a:p>
          <a:p>
            <a:pPr lvl="1"/>
            <a:r>
              <a:rPr lang="en-US" dirty="0">
                <a:hlinkClick r:id="rId3"/>
              </a:rPr>
              <a:t>https://cloud.google.com/blog/products/gcp/learn-tensorflow-and-deep-learning-without-a-phd</a:t>
            </a:r>
            <a:r>
              <a:rPr lang="en-US" dirty="0"/>
              <a:t> </a:t>
            </a:r>
          </a:p>
          <a:p>
            <a:r>
              <a:rPr lang="en-US" dirty="0"/>
              <a:t> CS231n: Convolutional Neural Networks for Visual Recognition</a:t>
            </a:r>
          </a:p>
          <a:p>
            <a:pPr lvl="1"/>
            <a:r>
              <a:rPr lang="en-US" dirty="0">
                <a:hlinkClick r:id="rId4"/>
              </a:rPr>
              <a:t>http://cs231n.github.io/</a:t>
            </a:r>
            <a:r>
              <a:rPr lang="en-US" dirty="0"/>
              <a:t> </a:t>
            </a:r>
          </a:p>
          <a:p>
            <a:r>
              <a:rPr lang="en-US" dirty="0" err="1"/>
              <a:t>Goodfellow</a:t>
            </a:r>
            <a:r>
              <a:rPr lang="en-US" dirty="0"/>
              <a:t>, </a:t>
            </a:r>
            <a:r>
              <a:rPr lang="en-US" dirty="0" err="1"/>
              <a:t>Bengio</a:t>
            </a:r>
            <a:r>
              <a:rPr lang="en-US" dirty="0"/>
              <a:t> e </a:t>
            </a:r>
            <a:r>
              <a:rPr lang="en-US" dirty="0" err="1"/>
              <a:t>Courville</a:t>
            </a:r>
            <a:r>
              <a:rPr lang="en-US" dirty="0"/>
              <a:t>. </a:t>
            </a:r>
            <a:r>
              <a:rPr lang="en-US" b="1" dirty="0"/>
              <a:t>Deep Learning</a:t>
            </a:r>
            <a:r>
              <a:rPr lang="en-US" dirty="0"/>
              <a:t>. MIT Press, 2016</a:t>
            </a:r>
          </a:p>
          <a:p>
            <a:pPr lvl="1"/>
            <a:r>
              <a:rPr lang="en-US" dirty="0">
                <a:hlinkClick r:id="rId5"/>
              </a:rPr>
              <a:t>https://www.deeplearningbook.org/</a:t>
            </a:r>
            <a:r>
              <a:rPr lang="en-US" dirty="0"/>
              <a:t> </a:t>
            </a:r>
          </a:p>
          <a:p>
            <a:r>
              <a:rPr lang="pt-BR" dirty="0"/>
              <a:t>The </a:t>
            </a:r>
            <a:r>
              <a:rPr lang="pt-BR" dirty="0" err="1"/>
              <a:t>MathWorks</a:t>
            </a:r>
            <a:r>
              <a:rPr lang="pt-BR" dirty="0"/>
              <a:t>, Inc. </a:t>
            </a:r>
            <a:r>
              <a:rPr lang="en-US" b="1" dirty="0"/>
              <a:t>What is a Convolutional Neural Network? 3 things you need to know</a:t>
            </a:r>
            <a:r>
              <a:rPr lang="en-US" dirty="0"/>
              <a:t>.</a:t>
            </a:r>
          </a:p>
          <a:p>
            <a:pPr lvl="1"/>
            <a:r>
              <a:rPr lang="en-US" dirty="0">
                <a:hlinkClick r:id="rId6"/>
              </a:rPr>
              <a:t>https://www.mathworks.com/discovery/convolutional-neural-network-matlab.html</a:t>
            </a:r>
            <a:r>
              <a:rPr lang="en-US" dirty="0"/>
              <a:t> 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76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SIN393 (2023)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76212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Bibliografia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Fukushima, K. (1980). </a:t>
            </a:r>
            <a:r>
              <a:rPr lang="pt-BR" b="1" dirty="0" err="1" smtClean="0"/>
              <a:t>Neocognitron</a:t>
            </a:r>
            <a:r>
              <a:rPr lang="pt-BR" b="1" dirty="0"/>
              <a:t>: A self-</a:t>
            </a:r>
            <a:r>
              <a:rPr lang="pt-BR" b="1" dirty="0" err="1"/>
              <a:t>organizing</a:t>
            </a:r>
            <a:r>
              <a:rPr lang="pt-BR" b="1" dirty="0"/>
              <a:t> neural network </a:t>
            </a:r>
            <a:r>
              <a:rPr lang="pt-BR" b="1" dirty="0" err="1"/>
              <a:t>model</a:t>
            </a:r>
            <a:r>
              <a:rPr lang="pt-BR" b="1" dirty="0"/>
              <a:t> for a </a:t>
            </a:r>
            <a:r>
              <a:rPr lang="pt-BR" b="1" dirty="0" err="1"/>
              <a:t>mechanism</a:t>
            </a:r>
            <a:r>
              <a:rPr lang="pt-BR" b="1" dirty="0"/>
              <a:t> </a:t>
            </a:r>
            <a:r>
              <a:rPr lang="pt-BR" b="1" dirty="0" err="1"/>
              <a:t>of</a:t>
            </a:r>
            <a:r>
              <a:rPr lang="pt-BR" b="1" dirty="0"/>
              <a:t> </a:t>
            </a:r>
            <a:r>
              <a:rPr lang="pt-BR" b="1" dirty="0" err="1"/>
              <a:t>pattern</a:t>
            </a:r>
            <a:r>
              <a:rPr lang="pt-BR" b="1" dirty="0"/>
              <a:t> </a:t>
            </a:r>
            <a:r>
              <a:rPr lang="pt-BR" b="1" dirty="0" err="1"/>
              <a:t>recognition</a:t>
            </a:r>
            <a:r>
              <a:rPr lang="pt-BR" b="1" dirty="0"/>
              <a:t> </a:t>
            </a:r>
            <a:r>
              <a:rPr lang="pt-BR" b="1" dirty="0" err="1"/>
              <a:t>unaffected</a:t>
            </a:r>
            <a:r>
              <a:rPr lang="pt-BR" b="1" dirty="0"/>
              <a:t> </a:t>
            </a:r>
            <a:r>
              <a:rPr lang="pt-BR" b="1" dirty="0" err="1"/>
              <a:t>by</a:t>
            </a:r>
            <a:r>
              <a:rPr lang="pt-BR" b="1" dirty="0"/>
              <a:t> shift in </a:t>
            </a:r>
            <a:r>
              <a:rPr lang="pt-BR" b="1" dirty="0" smtClean="0"/>
              <a:t>position</a:t>
            </a:r>
            <a:r>
              <a:rPr lang="pt-BR" dirty="0" smtClean="0"/>
              <a:t>. </a:t>
            </a:r>
            <a:r>
              <a:rPr lang="pt-BR" dirty="0" err="1"/>
              <a:t>Biological</a:t>
            </a:r>
            <a:r>
              <a:rPr lang="pt-BR" dirty="0"/>
              <a:t> </a:t>
            </a:r>
            <a:r>
              <a:rPr lang="pt-BR" dirty="0" err="1"/>
              <a:t>Cybernetics</a:t>
            </a:r>
            <a:r>
              <a:rPr lang="pt-BR" dirty="0"/>
              <a:t>. 36 (4): 193–202</a:t>
            </a:r>
            <a:r>
              <a:rPr lang="pt-BR" dirty="0" smtClean="0"/>
              <a:t>.</a:t>
            </a:r>
          </a:p>
          <a:p>
            <a:pPr lvl="1"/>
            <a:r>
              <a:rPr lang="pt-BR" i="1" dirty="0" smtClean="0">
                <a:hlinkClick r:id="rId2"/>
              </a:rPr>
              <a:t>10.1007/bf00344251</a:t>
            </a:r>
            <a:r>
              <a:rPr lang="pt-BR" dirty="0" smtClean="0"/>
              <a:t> </a:t>
            </a:r>
          </a:p>
          <a:p>
            <a:r>
              <a:rPr lang="en-US" dirty="0" err="1" smtClean="0"/>
              <a:t>Lecun</a:t>
            </a:r>
            <a:r>
              <a:rPr lang="en-US" dirty="0"/>
              <a:t>, Y. et al. (1998). </a:t>
            </a:r>
            <a:r>
              <a:rPr lang="en-US" b="1" dirty="0" smtClean="0"/>
              <a:t>Gradient-based </a:t>
            </a:r>
            <a:r>
              <a:rPr lang="en-US" b="1" dirty="0"/>
              <a:t>learning applied to document </a:t>
            </a:r>
            <a:r>
              <a:rPr lang="en-US" b="1" dirty="0" smtClean="0"/>
              <a:t>recognition</a:t>
            </a:r>
            <a:r>
              <a:rPr lang="en-US" dirty="0" smtClean="0"/>
              <a:t>.</a:t>
            </a:r>
            <a:r>
              <a:rPr lang="en-US" dirty="0"/>
              <a:t> Proceedings of the IEEE. 86 (11): 2278–2324. </a:t>
            </a:r>
            <a:endParaRPr lang="en-US" dirty="0" smtClean="0"/>
          </a:p>
          <a:p>
            <a:pPr lvl="1"/>
            <a:r>
              <a:rPr lang="en-US" i="1" dirty="0" smtClean="0">
                <a:hlinkClick r:id="rId3"/>
              </a:rPr>
              <a:t>10.1109/5.726791</a:t>
            </a:r>
            <a:endParaRPr lang="pt-BR" i="1" dirty="0"/>
          </a:p>
          <a:p>
            <a:r>
              <a:rPr lang="pt-BR" dirty="0" err="1" smtClean="0"/>
              <a:t>Krizhevsky</a:t>
            </a:r>
            <a:r>
              <a:rPr lang="pt-BR" dirty="0"/>
              <a:t>, </a:t>
            </a:r>
            <a:r>
              <a:rPr lang="pt-BR" dirty="0" err="1"/>
              <a:t>Sutskever</a:t>
            </a:r>
            <a:r>
              <a:rPr lang="pt-BR" dirty="0"/>
              <a:t> e </a:t>
            </a:r>
            <a:r>
              <a:rPr lang="pt-BR" dirty="0" err="1"/>
              <a:t>Hinton</a:t>
            </a:r>
            <a:r>
              <a:rPr lang="pt-BR" dirty="0"/>
              <a:t>. </a:t>
            </a:r>
            <a:r>
              <a:rPr lang="en-US" b="1" dirty="0"/>
              <a:t>ImageNet Classification with Deep Convolutional Neural Networks</a:t>
            </a:r>
            <a:r>
              <a:rPr lang="en-US" dirty="0"/>
              <a:t>. </a:t>
            </a:r>
            <a:r>
              <a:rPr lang="en-US" dirty="0" err="1"/>
              <a:t>NeuripIPS</a:t>
            </a:r>
            <a:r>
              <a:rPr lang="en-US" dirty="0"/>
              <a:t> </a:t>
            </a:r>
            <a:r>
              <a:rPr lang="en-US" dirty="0" smtClean="0"/>
              <a:t>2012.</a:t>
            </a:r>
          </a:p>
          <a:p>
            <a:r>
              <a:rPr lang="en-US" dirty="0" err="1"/>
              <a:t>Szegedy</a:t>
            </a:r>
            <a:r>
              <a:rPr lang="en-US" dirty="0"/>
              <a:t>, Christian (2015). </a:t>
            </a:r>
            <a:r>
              <a:rPr lang="en-US" b="1" dirty="0" smtClean="0"/>
              <a:t>Going </a:t>
            </a:r>
            <a:r>
              <a:rPr lang="en-US" b="1" dirty="0"/>
              <a:t>deeper with </a:t>
            </a:r>
            <a:r>
              <a:rPr lang="en-US" b="1" dirty="0" smtClean="0"/>
              <a:t>convolutions</a:t>
            </a:r>
            <a:r>
              <a:rPr lang="en-US" dirty="0" smtClean="0"/>
              <a:t>. </a:t>
            </a:r>
            <a:r>
              <a:rPr lang="en-US" dirty="0"/>
              <a:t>CVPR2015</a:t>
            </a:r>
            <a:r>
              <a:rPr lang="en-US" dirty="0" smtClean="0"/>
              <a:t>.</a:t>
            </a:r>
          </a:p>
          <a:p>
            <a:r>
              <a:rPr lang="pt-BR" dirty="0" err="1"/>
              <a:t>Simonyan</a:t>
            </a:r>
            <a:r>
              <a:rPr lang="pt-BR" dirty="0"/>
              <a:t> e </a:t>
            </a:r>
            <a:r>
              <a:rPr lang="pt-BR" dirty="0" err="1"/>
              <a:t>Zisserman</a:t>
            </a:r>
            <a:r>
              <a:rPr lang="pt-BR" dirty="0"/>
              <a:t>. </a:t>
            </a:r>
            <a:r>
              <a:rPr lang="pt-BR" b="1" dirty="0" err="1"/>
              <a:t>Very</a:t>
            </a:r>
            <a:r>
              <a:rPr lang="pt-BR" b="1" dirty="0"/>
              <a:t> </a:t>
            </a:r>
            <a:r>
              <a:rPr lang="pt-BR" b="1" dirty="0" err="1"/>
              <a:t>Deep</a:t>
            </a:r>
            <a:r>
              <a:rPr lang="pt-BR" b="1" dirty="0"/>
              <a:t> </a:t>
            </a:r>
            <a:r>
              <a:rPr lang="pt-BR" b="1" dirty="0" err="1"/>
              <a:t>Convolutional</a:t>
            </a:r>
            <a:r>
              <a:rPr lang="pt-BR" b="1" dirty="0"/>
              <a:t> Networks for </a:t>
            </a:r>
            <a:r>
              <a:rPr lang="pt-BR" b="1" dirty="0" err="1"/>
              <a:t>Large-Scale</a:t>
            </a:r>
            <a:r>
              <a:rPr lang="pt-BR" b="1" dirty="0"/>
              <a:t> </a:t>
            </a:r>
            <a:r>
              <a:rPr lang="pt-BR" b="1" dirty="0" err="1"/>
              <a:t>Image</a:t>
            </a:r>
            <a:r>
              <a:rPr lang="pt-BR" b="1" dirty="0"/>
              <a:t> </a:t>
            </a:r>
            <a:r>
              <a:rPr lang="pt-BR" b="1" dirty="0" err="1"/>
              <a:t>Recognition</a:t>
            </a:r>
            <a:r>
              <a:rPr lang="pt-BR" dirty="0"/>
              <a:t>. </a:t>
            </a:r>
            <a:r>
              <a:rPr lang="pt-BR" dirty="0" smtClean="0"/>
              <a:t>2014.</a:t>
            </a:r>
            <a:endParaRPr lang="pt-BR" dirty="0"/>
          </a:p>
          <a:p>
            <a:r>
              <a:rPr lang="en-US" dirty="0"/>
              <a:t>He et al. </a:t>
            </a:r>
            <a:r>
              <a:rPr lang="en-US" b="1" dirty="0"/>
              <a:t>Deep Residual Learning for Image Recognition</a:t>
            </a:r>
            <a:r>
              <a:rPr lang="en-US" dirty="0"/>
              <a:t>. 2015</a:t>
            </a:r>
            <a:r>
              <a:rPr lang="en-US" dirty="0" smtClean="0"/>
              <a:t>.</a:t>
            </a:r>
          </a:p>
          <a:p>
            <a:r>
              <a:rPr lang="en-US" dirty="0" smtClean="0"/>
              <a:t>Huang et al. </a:t>
            </a:r>
            <a:r>
              <a:rPr lang="en-US" b="1" dirty="0" smtClean="0"/>
              <a:t>Densely </a:t>
            </a:r>
            <a:r>
              <a:rPr lang="en-US" b="1" dirty="0"/>
              <a:t>Connected Convolutional </a:t>
            </a:r>
            <a:r>
              <a:rPr lang="en-US" b="1" dirty="0" smtClean="0"/>
              <a:t>Networks</a:t>
            </a:r>
            <a:r>
              <a:rPr lang="en-US" dirty="0" smtClean="0"/>
              <a:t>. CVPR 2017.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77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SIN393 (2023)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97648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Bibliografia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Rodrigues, L. F.; </a:t>
            </a:r>
            <a:r>
              <a:rPr lang="en-US" dirty="0" err="1"/>
              <a:t>Naldi</a:t>
            </a:r>
            <a:r>
              <a:rPr lang="en-US" dirty="0"/>
              <a:t> M. C., Mari, J. F. </a:t>
            </a:r>
            <a:r>
              <a:rPr lang="en-US" b="1" dirty="0"/>
              <a:t>Comparing convolutional neural networks and preprocessing techniques for HEp-2 cell classification in immunofluorescence images</a:t>
            </a:r>
            <a:r>
              <a:rPr lang="en-US" dirty="0"/>
              <a:t>. Computers in Biology and Medicine, 2019.</a:t>
            </a:r>
          </a:p>
          <a:p>
            <a:pPr lvl="1"/>
            <a:r>
              <a:rPr lang="pt-BR" u="sng" dirty="0">
                <a:hlinkClick r:id="rId2" tooltip="Persistent link using digital object identifier"/>
              </a:rPr>
              <a:t>https://doi.org/10.1016/j.compbiomed.2019.103542</a:t>
            </a:r>
            <a:endParaRPr lang="pt-BR" dirty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78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 Prof. João F. Mari – joaofmari.github.io – SIN393 (2023)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3199283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FIM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pt-BR" dirty="0" smtClean="0"/>
              <a:t> Prof. João F. Mari – joaofmari.github.io – SIN393 (2023)</a:t>
            </a: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t>79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53247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Camada </a:t>
            </a:r>
            <a:r>
              <a:rPr lang="pt-BR" dirty="0" err="1"/>
              <a:t>convolucional</a:t>
            </a:r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8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SIN393 (2023)</a:t>
            </a:r>
            <a:endParaRPr lang="pt-BR" dirty="0"/>
          </a:p>
        </p:txBody>
      </p:sp>
      <p:sp>
        <p:nvSpPr>
          <p:cNvPr id="93" name="Espaço Reservado para Conteúdo 2"/>
          <p:cNvSpPr>
            <a:spLocks noGrp="1"/>
          </p:cNvSpPr>
          <p:nvPr>
            <p:ph idx="1"/>
          </p:nvPr>
        </p:nvSpPr>
        <p:spPr>
          <a:xfrm>
            <a:off x="0" y="559493"/>
            <a:ext cx="9144000" cy="4408014"/>
          </a:xfrm>
          <a:ln>
            <a:noFill/>
          </a:ln>
        </p:spPr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119" name="Retângulo 118"/>
          <p:cNvSpPr/>
          <p:nvPr/>
        </p:nvSpPr>
        <p:spPr>
          <a:xfrm flipV="1">
            <a:off x="3067825" y="1028497"/>
            <a:ext cx="285638" cy="1022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>
              <a:solidFill>
                <a:schemeClr val="tx1"/>
              </a:solidFill>
            </a:endParaRPr>
          </a:p>
        </p:txBody>
      </p:sp>
      <p:sp>
        <p:nvSpPr>
          <p:cNvPr id="121" name="Retângulo 120"/>
          <p:cNvSpPr/>
          <p:nvPr/>
        </p:nvSpPr>
        <p:spPr>
          <a:xfrm flipV="1">
            <a:off x="3067825" y="823784"/>
            <a:ext cx="285638" cy="1022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>
              <a:solidFill>
                <a:schemeClr val="tx1"/>
              </a:solidFill>
            </a:endParaRPr>
          </a:p>
        </p:txBody>
      </p:sp>
      <p:sp>
        <p:nvSpPr>
          <p:cNvPr id="124" name="Retângulo 123"/>
          <p:cNvSpPr/>
          <p:nvPr/>
        </p:nvSpPr>
        <p:spPr>
          <a:xfrm flipV="1">
            <a:off x="3067825" y="721428"/>
            <a:ext cx="285638" cy="1022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Retângulo 142"/>
              <p:cNvSpPr/>
              <p:nvPr/>
            </p:nvSpPr>
            <p:spPr>
              <a:xfrm>
                <a:off x="573138" y="1519566"/>
                <a:ext cx="843746" cy="34297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sz="16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pt-BR" sz="16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𝑀</m:t>
                          </m:r>
                        </m:e>
                        <m:sub/>
                        <m:sup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𝑙</m:t>
                          </m:r>
                          <m:r>
                            <a:rPr lang="pt-BR" sz="16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−1</m:t>
                          </m:r>
                        </m:sup>
                      </m:sSubSup>
                    </m:oMath>
                  </m:oMathPara>
                </a14:m>
                <a:endParaRPr lang="pt-BR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3" name="Retângulo 1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138" y="1519566"/>
                <a:ext cx="843746" cy="342979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4" name="Cubo 143"/>
          <p:cNvSpPr/>
          <p:nvPr/>
        </p:nvSpPr>
        <p:spPr>
          <a:xfrm>
            <a:off x="395536" y="1893834"/>
            <a:ext cx="281882" cy="766011"/>
          </a:xfrm>
          <a:prstGeom prst="cube">
            <a:avLst>
              <a:gd name="adj" fmla="val 6764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145" name="Cubo 144"/>
          <p:cNvSpPr/>
          <p:nvPr/>
        </p:nvSpPr>
        <p:spPr>
          <a:xfrm>
            <a:off x="486737" y="1893834"/>
            <a:ext cx="281882" cy="766011"/>
          </a:xfrm>
          <a:prstGeom prst="cube">
            <a:avLst>
              <a:gd name="adj" fmla="val 6764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146" name="Cubo 145"/>
          <p:cNvSpPr/>
          <p:nvPr/>
        </p:nvSpPr>
        <p:spPr>
          <a:xfrm>
            <a:off x="1135002" y="1893834"/>
            <a:ext cx="281882" cy="766011"/>
          </a:xfrm>
          <a:prstGeom prst="cube">
            <a:avLst>
              <a:gd name="adj" fmla="val 6764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147" name="Cubo 146"/>
          <p:cNvSpPr/>
          <p:nvPr/>
        </p:nvSpPr>
        <p:spPr>
          <a:xfrm>
            <a:off x="395536" y="1893834"/>
            <a:ext cx="1021348" cy="766011"/>
          </a:xfrm>
          <a:prstGeom prst="cube">
            <a:avLst/>
          </a:prstGeom>
          <a:solidFill>
            <a:srgbClr val="C0C0C0">
              <a:alpha val="29804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148" name="CaixaDeTexto 147"/>
          <p:cNvSpPr txBox="1"/>
          <p:nvPr/>
        </p:nvSpPr>
        <p:spPr>
          <a:xfrm>
            <a:off x="768619" y="2119054"/>
            <a:ext cx="338554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1600" dirty="0" smtClean="0"/>
              <a:t>...</a:t>
            </a:r>
            <a:endParaRPr lang="pt-BR" sz="1600" dirty="0"/>
          </a:p>
        </p:txBody>
      </p:sp>
      <p:sp>
        <p:nvSpPr>
          <p:cNvPr id="154" name="Retângulo 153"/>
          <p:cNvSpPr/>
          <p:nvPr/>
        </p:nvSpPr>
        <p:spPr>
          <a:xfrm>
            <a:off x="2130136" y="3821350"/>
            <a:ext cx="4776790" cy="346495"/>
          </a:xfrm>
          <a:prstGeom prst="rect">
            <a:avLst/>
          </a:prstGeom>
          <a:noFill/>
          <a:ln w="28575"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sz="2800" b="1" dirty="0">
              <a:solidFill>
                <a:schemeClr val="tx1"/>
              </a:solidFill>
            </a:endParaRPr>
          </a:p>
        </p:txBody>
      </p:sp>
      <p:sp>
        <p:nvSpPr>
          <p:cNvPr id="172" name="Retângulo 171"/>
          <p:cNvSpPr/>
          <p:nvPr/>
        </p:nvSpPr>
        <p:spPr>
          <a:xfrm>
            <a:off x="2124458" y="4486111"/>
            <a:ext cx="648556" cy="1843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>
              <a:solidFill>
                <a:schemeClr val="tx1"/>
              </a:solidFill>
            </a:endParaRPr>
          </a:p>
        </p:txBody>
      </p:sp>
      <p:sp>
        <p:nvSpPr>
          <p:cNvPr id="173" name="Retângulo 172"/>
          <p:cNvSpPr/>
          <p:nvPr/>
        </p:nvSpPr>
        <p:spPr>
          <a:xfrm>
            <a:off x="2124458" y="4679049"/>
            <a:ext cx="648556" cy="1843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>
              <a:solidFill>
                <a:schemeClr val="tx1"/>
              </a:solidFill>
            </a:endParaRPr>
          </a:p>
        </p:txBody>
      </p:sp>
      <p:sp>
        <p:nvSpPr>
          <p:cNvPr id="176" name="Retângulo 175"/>
          <p:cNvSpPr/>
          <p:nvPr/>
        </p:nvSpPr>
        <p:spPr>
          <a:xfrm>
            <a:off x="2124458" y="4302246"/>
            <a:ext cx="648556" cy="1843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>
              <a:solidFill>
                <a:schemeClr val="tx1"/>
              </a:solidFill>
            </a:endParaRPr>
          </a:p>
        </p:txBody>
      </p:sp>
      <p:sp>
        <p:nvSpPr>
          <p:cNvPr id="177" name="Retângulo 176"/>
          <p:cNvSpPr/>
          <p:nvPr/>
        </p:nvSpPr>
        <p:spPr>
          <a:xfrm>
            <a:off x="2124458" y="3328058"/>
            <a:ext cx="648556" cy="1843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>
              <a:solidFill>
                <a:schemeClr val="tx1"/>
              </a:solidFill>
            </a:endParaRPr>
          </a:p>
        </p:txBody>
      </p:sp>
      <p:sp>
        <p:nvSpPr>
          <p:cNvPr id="178" name="Retângulo 177"/>
          <p:cNvSpPr/>
          <p:nvPr/>
        </p:nvSpPr>
        <p:spPr>
          <a:xfrm>
            <a:off x="2124458" y="3520996"/>
            <a:ext cx="648556" cy="1843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>
              <a:solidFill>
                <a:schemeClr val="tx1"/>
              </a:solidFill>
            </a:endParaRPr>
          </a:p>
        </p:txBody>
      </p:sp>
      <p:sp>
        <p:nvSpPr>
          <p:cNvPr id="179" name="Retângulo 178"/>
          <p:cNvSpPr/>
          <p:nvPr/>
        </p:nvSpPr>
        <p:spPr>
          <a:xfrm>
            <a:off x="2124458" y="3144193"/>
            <a:ext cx="648556" cy="1843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>
              <a:solidFill>
                <a:schemeClr val="tx1"/>
              </a:solidFill>
            </a:endParaRPr>
          </a:p>
        </p:txBody>
      </p:sp>
      <p:sp>
        <p:nvSpPr>
          <p:cNvPr id="14" name="Retângulo 13"/>
          <p:cNvSpPr/>
          <p:nvPr/>
        </p:nvSpPr>
        <p:spPr>
          <a:xfrm>
            <a:off x="5752706" y="670968"/>
            <a:ext cx="914400" cy="4930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2" name="Retângulo 181"/>
          <p:cNvSpPr/>
          <p:nvPr/>
        </p:nvSpPr>
        <p:spPr>
          <a:xfrm>
            <a:off x="4639245" y="1287007"/>
            <a:ext cx="914400" cy="4930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4" name="Conector reto 23"/>
          <p:cNvCxnSpPr/>
          <p:nvPr/>
        </p:nvCxnSpPr>
        <p:spPr>
          <a:xfrm>
            <a:off x="395536" y="2787774"/>
            <a:ext cx="82984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tângulo 24"/>
          <p:cNvSpPr/>
          <p:nvPr/>
        </p:nvSpPr>
        <p:spPr>
          <a:xfrm>
            <a:off x="395536" y="2787774"/>
            <a:ext cx="831600" cy="2387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pt-BR" sz="1100" i="1" dirty="0" smtClean="0">
                <a:solidFill>
                  <a:schemeClr val="tx1"/>
                </a:solidFill>
              </a:rPr>
              <a:t>D</a:t>
            </a:r>
            <a:r>
              <a:rPr lang="pt-BR" sz="1100" dirty="0" smtClean="0">
                <a:solidFill>
                  <a:schemeClr val="tx1"/>
                </a:solidFill>
              </a:rPr>
              <a:t> canais</a:t>
            </a:r>
            <a:endParaRPr lang="pt-BR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781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Camada </a:t>
            </a:r>
            <a:r>
              <a:rPr lang="pt-BR" dirty="0" err="1"/>
              <a:t>convolucional</a:t>
            </a:r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9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SIN393 (2023)</a:t>
            </a:r>
            <a:endParaRPr lang="pt-BR" dirty="0"/>
          </a:p>
        </p:txBody>
      </p:sp>
      <p:sp>
        <p:nvSpPr>
          <p:cNvPr id="93" name="Espaço Reservado para Conteúdo 2"/>
          <p:cNvSpPr>
            <a:spLocks noGrp="1"/>
          </p:cNvSpPr>
          <p:nvPr>
            <p:ph idx="1"/>
          </p:nvPr>
        </p:nvSpPr>
        <p:spPr>
          <a:xfrm>
            <a:off x="0" y="559493"/>
            <a:ext cx="9144000" cy="4408014"/>
          </a:xfrm>
          <a:ln>
            <a:noFill/>
          </a:ln>
        </p:spPr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100" name="Retângulo 99"/>
          <p:cNvSpPr/>
          <p:nvPr/>
        </p:nvSpPr>
        <p:spPr>
          <a:xfrm>
            <a:off x="2123729" y="675780"/>
            <a:ext cx="4783198" cy="239386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sz="1600">
              <a:solidFill>
                <a:schemeClr val="tx1"/>
              </a:solidFill>
            </a:endParaRPr>
          </a:p>
        </p:txBody>
      </p:sp>
      <p:sp>
        <p:nvSpPr>
          <p:cNvPr id="119" name="Retângulo 118"/>
          <p:cNvSpPr/>
          <p:nvPr/>
        </p:nvSpPr>
        <p:spPr>
          <a:xfrm flipV="1">
            <a:off x="3067825" y="1028497"/>
            <a:ext cx="285638" cy="1022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>
              <a:solidFill>
                <a:schemeClr val="tx1"/>
              </a:solidFill>
            </a:endParaRPr>
          </a:p>
        </p:txBody>
      </p:sp>
      <p:sp>
        <p:nvSpPr>
          <p:cNvPr id="121" name="Retângulo 120"/>
          <p:cNvSpPr/>
          <p:nvPr/>
        </p:nvSpPr>
        <p:spPr>
          <a:xfrm flipV="1">
            <a:off x="3067825" y="823784"/>
            <a:ext cx="285638" cy="1022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>
              <a:solidFill>
                <a:schemeClr val="tx1"/>
              </a:solidFill>
            </a:endParaRPr>
          </a:p>
        </p:txBody>
      </p:sp>
      <p:sp>
        <p:nvSpPr>
          <p:cNvPr id="124" name="Retângulo 123"/>
          <p:cNvSpPr/>
          <p:nvPr/>
        </p:nvSpPr>
        <p:spPr>
          <a:xfrm flipV="1">
            <a:off x="3067825" y="721428"/>
            <a:ext cx="285638" cy="1022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Retângulo 142"/>
              <p:cNvSpPr/>
              <p:nvPr/>
            </p:nvSpPr>
            <p:spPr>
              <a:xfrm>
                <a:off x="573138" y="1519566"/>
                <a:ext cx="843746" cy="34297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sz="16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pt-BR" sz="16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𝑀</m:t>
                          </m:r>
                        </m:e>
                        <m:sub/>
                        <m:sup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𝑙</m:t>
                          </m:r>
                          <m:r>
                            <a:rPr lang="pt-BR" sz="16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−1</m:t>
                          </m:r>
                        </m:sup>
                      </m:sSubSup>
                    </m:oMath>
                  </m:oMathPara>
                </a14:m>
                <a:endParaRPr lang="pt-BR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3" name="Retângulo 1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138" y="1519566"/>
                <a:ext cx="843746" cy="342979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4" name="Cubo 143"/>
          <p:cNvSpPr/>
          <p:nvPr/>
        </p:nvSpPr>
        <p:spPr>
          <a:xfrm>
            <a:off x="395536" y="1893834"/>
            <a:ext cx="281882" cy="766011"/>
          </a:xfrm>
          <a:prstGeom prst="cube">
            <a:avLst>
              <a:gd name="adj" fmla="val 6764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145" name="Cubo 144"/>
          <p:cNvSpPr/>
          <p:nvPr/>
        </p:nvSpPr>
        <p:spPr>
          <a:xfrm>
            <a:off x="486737" y="1893834"/>
            <a:ext cx="281882" cy="766011"/>
          </a:xfrm>
          <a:prstGeom prst="cube">
            <a:avLst>
              <a:gd name="adj" fmla="val 6764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146" name="Cubo 145"/>
          <p:cNvSpPr/>
          <p:nvPr/>
        </p:nvSpPr>
        <p:spPr>
          <a:xfrm>
            <a:off x="1135002" y="1893834"/>
            <a:ext cx="281882" cy="766011"/>
          </a:xfrm>
          <a:prstGeom prst="cube">
            <a:avLst>
              <a:gd name="adj" fmla="val 6764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147" name="Cubo 146"/>
          <p:cNvSpPr/>
          <p:nvPr/>
        </p:nvSpPr>
        <p:spPr>
          <a:xfrm>
            <a:off x="395536" y="1893834"/>
            <a:ext cx="1021348" cy="766011"/>
          </a:xfrm>
          <a:prstGeom prst="cube">
            <a:avLst/>
          </a:prstGeom>
          <a:solidFill>
            <a:srgbClr val="C0C0C0">
              <a:alpha val="29804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148" name="CaixaDeTexto 147"/>
          <p:cNvSpPr txBox="1"/>
          <p:nvPr/>
        </p:nvSpPr>
        <p:spPr>
          <a:xfrm>
            <a:off x="768619" y="2119054"/>
            <a:ext cx="338554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1600" dirty="0" smtClean="0"/>
              <a:t>...</a:t>
            </a:r>
            <a:endParaRPr lang="pt-BR" sz="1600" dirty="0"/>
          </a:p>
        </p:txBody>
      </p:sp>
      <p:sp>
        <p:nvSpPr>
          <p:cNvPr id="154" name="Retângulo 153"/>
          <p:cNvSpPr/>
          <p:nvPr/>
        </p:nvSpPr>
        <p:spPr>
          <a:xfrm>
            <a:off x="2130136" y="3821350"/>
            <a:ext cx="4776790" cy="346495"/>
          </a:xfrm>
          <a:prstGeom prst="rect">
            <a:avLst/>
          </a:prstGeom>
          <a:noFill/>
          <a:ln w="28575"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sz="2800" b="1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5" name="Retângulo 164"/>
              <p:cNvSpPr/>
              <p:nvPr/>
            </p:nvSpPr>
            <p:spPr>
              <a:xfrm>
                <a:off x="6798406" y="559493"/>
                <a:ext cx="2345594" cy="34297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/>
                <a:r>
                  <a:rPr lang="pt-BR" sz="1600" b="0" dirty="0" smtClean="0">
                    <a:solidFill>
                      <a:schemeClr val="tx1"/>
                    </a:solidFill>
                  </a:rPr>
                  <a:t>Camada </a:t>
                </a:r>
                <a:r>
                  <a:rPr lang="pt-BR" sz="1600" b="0" dirty="0" err="1" smtClean="0">
                    <a:solidFill>
                      <a:schemeClr val="tx1"/>
                    </a:solidFill>
                  </a:rPr>
                  <a:t>convolucional</a:t>
                </a:r>
                <a:r>
                  <a:rPr lang="pt-BR" sz="1600" b="0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pt-BR" sz="160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bSupPr>
                      <m:e>
                        <m:r>
                          <a:rPr lang="pt-BR" sz="16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𝐶</m:t>
                        </m:r>
                      </m:e>
                      <m:sub/>
                      <m:sup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𝑙</m:t>
                        </m:r>
                      </m:sup>
                    </m:sSubSup>
                  </m:oMath>
                </a14:m>
                <a:endParaRPr lang="pt-BR" sz="1600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5" name="Retângulo 16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8406" y="559493"/>
                <a:ext cx="2345594" cy="342979"/>
              </a:xfrm>
              <a:prstGeom prst="rect">
                <a:avLst/>
              </a:prstGeom>
              <a:blipFill rotWithShape="1">
                <a:blip r:embed="rId3"/>
                <a:stretch>
                  <a:fillRect t="-3571" b="-2321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2" name="Retângulo 171"/>
          <p:cNvSpPr/>
          <p:nvPr/>
        </p:nvSpPr>
        <p:spPr>
          <a:xfrm>
            <a:off x="2124458" y="4486111"/>
            <a:ext cx="648556" cy="1843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>
              <a:solidFill>
                <a:schemeClr val="tx1"/>
              </a:solidFill>
            </a:endParaRPr>
          </a:p>
        </p:txBody>
      </p:sp>
      <p:sp>
        <p:nvSpPr>
          <p:cNvPr id="173" name="Retângulo 172"/>
          <p:cNvSpPr/>
          <p:nvPr/>
        </p:nvSpPr>
        <p:spPr>
          <a:xfrm>
            <a:off x="2124458" y="4679049"/>
            <a:ext cx="648556" cy="1843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>
              <a:solidFill>
                <a:schemeClr val="tx1"/>
              </a:solidFill>
            </a:endParaRPr>
          </a:p>
        </p:txBody>
      </p:sp>
      <p:sp>
        <p:nvSpPr>
          <p:cNvPr id="176" name="Retângulo 175"/>
          <p:cNvSpPr/>
          <p:nvPr/>
        </p:nvSpPr>
        <p:spPr>
          <a:xfrm>
            <a:off x="2124458" y="4302246"/>
            <a:ext cx="648556" cy="1843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>
              <a:solidFill>
                <a:schemeClr val="tx1"/>
              </a:solidFill>
            </a:endParaRPr>
          </a:p>
        </p:txBody>
      </p:sp>
      <p:sp>
        <p:nvSpPr>
          <p:cNvPr id="177" name="Retângulo 176"/>
          <p:cNvSpPr/>
          <p:nvPr/>
        </p:nvSpPr>
        <p:spPr>
          <a:xfrm>
            <a:off x="2124458" y="3328058"/>
            <a:ext cx="648556" cy="1843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>
              <a:solidFill>
                <a:schemeClr val="tx1"/>
              </a:solidFill>
            </a:endParaRPr>
          </a:p>
        </p:txBody>
      </p:sp>
      <p:sp>
        <p:nvSpPr>
          <p:cNvPr id="178" name="Retângulo 177"/>
          <p:cNvSpPr/>
          <p:nvPr/>
        </p:nvSpPr>
        <p:spPr>
          <a:xfrm>
            <a:off x="2124458" y="3520996"/>
            <a:ext cx="648556" cy="1843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>
              <a:solidFill>
                <a:schemeClr val="tx1"/>
              </a:solidFill>
            </a:endParaRPr>
          </a:p>
        </p:txBody>
      </p:sp>
      <p:sp>
        <p:nvSpPr>
          <p:cNvPr id="179" name="Retângulo 178"/>
          <p:cNvSpPr/>
          <p:nvPr/>
        </p:nvSpPr>
        <p:spPr>
          <a:xfrm>
            <a:off x="2124458" y="3144193"/>
            <a:ext cx="648556" cy="1843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>
              <a:solidFill>
                <a:schemeClr val="tx1"/>
              </a:solidFill>
            </a:endParaRPr>
          </a:p>
        </p:txBody>
      </p:sp>
      <p:sp>
        <p:nvSpPr>
          <p:cNvPr id="14" name="Retângulo 13"/>
          <p:cNvSpPr/>
          <p:nvPr/>
        </p:nvSpPr>
        <p:spPr>
          <a:xfrm>
            <a:off x="5752706" y="670968"/>
            <a:ext cx="914400" cy="4930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2" name="Retângulo 181"/>
          <p:cNvSpPr/>
          <p:nvPr/>
        </p:nvSpPr>
        <p:spPr>
          <a:xfrm>
            <a:off x="4639245" y="1287007"/>
            <a:ext cx="914400" cy="4930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CaixaDeTexto 27"/>
          <p:cNvSpPr txBox="1"/>
          <p:nvPr/>
        </p:nvSpPr>
        <p:spPr>
          <a:xfrm>
            <a:off x="2130136" y="1845716"/>
            <a:ext cx="5533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i="1" dirty="0" smtClean="0">
                <a:latin typeface="Cambria Math" pitchFamily="18" charset="0"/>
                <a:ea typeface="Cambria Math" pitchFamily="18" charset="0"/>
              </a:rPr>
              <a:t>k=1</a:t>
            </a:r>
            <a:endParaRPr lang="pt-BR" sz="1600" b="1" i="1" dirty="0">
              <a:latin typeface="Cambria Math" pitchFamily="18" charset="0"/>
              <a:ea typeface="Cambria Math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480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Personalizada 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61045</TotalTime>
  <Words>12326</Words>
  <Application>Microsoft Office PowerPoint</Application>
  <PresentationFormat>Apresentação na tela (16:9)</PresentationFormat>
  <Paragraphs>5705</Paragraphs>
  <Slides>79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79</vt:i4>
      </vt:variant>
    </vt:vector>
  </HeadingPairs>
  <TitlesOfParts>
    <vt:vector size="80" baseType="lpstr">
      <vt:lpstr>Tema do Office</vt:lpstr>
      <vt:lpstr>Aula 06 – Redes Neurais Convolucionais</vt:lpstr>
      <vt:lpstr>Roteiro</vt:lpstr>
      <vt:lpstr>Pipelines de classificação</vt:lpstr>
      <vt:lpstr>Perceptron de múltiplas camadas (MLP)</vt:lpstr>
      <vt:lpstr>Redes Neurais Convolucionais (CNNs)</vt:lpstr>
      <vt:lpstr>Camada convolucional</vt:lpstr>
      <vt:lpstr>Camada convolucional</vt:lpstr>
      <vt:lpstr>Camada convolucional </vt:lpstr>
      <vt:lpstr>Camada convolucional </vt:lpstr>
      <vt:lpstr>Camada convolucional </vt:lpstr>
      <vt:lpstr>Camada convolucional </vt:lpstr>
      <vt:lpstr>Camada convolucional </vt:lpstr>
      <vt:lpstr>Camada convolucional </vt:lpstr>
      <vt:lpstr>Camada convolucional </vt:lpstr>
      <vt:lpstr>Camada convolucional </vt:lpstr>
      <vt:lpstr>Camada convolucional </vt:lpstr>
      <vt:lpstr>Camada convolucional </vt:lpstr>
      <vt:lpstr>Camada convolucional </vt:lpstr>
      <vt:lpstr>Camada convolucional</vt:lpstr>
      <vt:lpstr>Camada convolucional</vt:lpstr>
      <vt:lpstr>Camada convolucional</vt:lpstr>
      <vt:lpstr>Camada convolucional</vt:lpstr>
      <vt:lpstr>Camada convolucional</vt:lpstr>
      <vt:lpstr>Camada convolucional</vt:lpstr>
      <vt:lpstr>Camada convolucional</vt:lpstr>
      <vt:lpstr>Camada convolucional</vt:lpstr>
      <vt:lpstr>Camada convolucional</vt:lpstr>
      <vt:lpstr>Camada convolucional</vt:lpstr>
      <vt:lpstr>Camada convolucional</vt:lpstr>
      <vt:lpstr>Camada convolucional</vt:lpstr>
      <vt:lpstr>Camada convolucional</vt:lpstr>
      <vt:lpstr>Camada convolucional</vt:lpstr>
      <vt:lpstr>Camada convolucional</vt:lpstr>
      <vt:lpstr>Camada convolucional</vt:lpstr>
      <vt:lpstr>Função de ativação</vt:lpstr>
      <vt:lpstr>Função de ativação</vt:lpstr>
      <vt:lpstr>Camada de pooling</vt:lpstr>
      <vt:lpstr>Camada de pooling</vt:lpstr>
      <vt:lpstr>Camada de pooling</vt:lpstr>
      <vt:lpstr>Camada de pooling</vt:lpstr>
      <vt:lpstr>Camada de pooling</vt:lpstr>
      <vt:lpstr>Camada completamente conectada</vt:lpstr>
      <vt:lpstr>Camada completamente conectada</vt:lpstr>
      <vt:lpstr>Camada de saída - softmax</vt:lpstr>
      <vt:lpstr>Camada de saída – softmax</vt:lpstr>
      <vt:lpstr>Função de perda (loss)</vt:lpstr>
      <vt:lpstr>Função de perda (loss)</vt:lpstr>
      <vt:lpstr>Entropia cruzada para M&gt;2</vt:lpstr>
      <vt:lpstr>Entropia cruzada para M&gt;2</vt:lpstr>
      <vt:lpstr>Entropia cruzada para M&gt;2</vt:lpstr>
      <vt:lpstr>Entropia cruzada para M=2</vt:lpstr>
      <vt:lpstr>Entropia cruzada para M=2</vt:lpstr>
      <vt:lpstr>Entropia cruzada para M=2</vt:lpstr>
      <vt:lpstr>Otimizadores</vt:lpstr>
      <vt:lpstr>Otimizadores</vt:lpstr>
      <vt:lpstr>Otimizadores</vt:lpstr>
      <vt:lpstr>Otimizadores</vt:lpstr>
      <vt:lpstr>Otimizadores</vt:lpstr>
      <vt:lpstr>Arquiteturas</vt:lpstr>
      <vt:lpstr>Arquiteturas</vt:lpstr>
      <vt:lpstr>Arquiteturas</vt:lpstr>
      <vt:lpstr>Arquiteturas</vt:lpstr>
      <vt:lpstr>Arquiteturas</vt:lpstr>
      <vt:lpstr>Arquiteturas</vt:lpstr>
      <vt:lpstr>Arquiteturas</vt:lpstr>
      <vt:lpstr>Arquiteturas</vt:lpstr>
      <vt:lpstr>Bibliotecas e desenvolvimento  </vt:lpstr>
      <vt:lpstr>Bibliotecas e desenvolvimento  </vt:lpstr>
      <vt:lpstr>Bibliotecas e desenvolvimento  </vt:lpstr>
      <vt:lpstr>Bibliotecas e desenvolvimento  </vt:lpstr>
      <vt:lpstr>Conjuntos de imagens</vt:lpstr>
      <vt:lpstr>Conjuntos de imagens</vt:lpstr>
      <vt:lpstr>Conjuntos de imagens</vt:lpstr>
      <vt:lpstr>Conjuntos de imagens</vt:lpstr>
      <vt:lpstr>Conjuntos de imagens</vt:lpstr>
      <vt:lpstr>Bibliografia</vt:lpstr>
      <vt:lpstr>Bibliografia</vt:lpstr>
      <vt:lpstr>Bibliografia</vt:lpstr>
      <vt:lpstr>FIM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Joao</dc:creator>
  <cp:lastModifiedBy>.</cp:lastModifiedBy>
  <cp:revision>417</cp:revision>
  <dcterms:created xsi:type="dcterms:W3CDTF">2020-06-26T12:40:46Z</dcterms:created>
  <dcterms:modified xsi:type="dcterms:W3CDTF">2023-10-20T16:52:40Z</dcterms:modified>
</cp:coreProperties>
</file>